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7"/>
  </p:notesMasterIdLst>
  <p:handoutMasterIdLst>
    <p:handoutMasterId r:id="rId28"/>
  </p:handoutMasterIdLst>
  <p:sldIdLst>
    <p:sldId id="396" r:id="rId2"/>
    <p:sldId id="317" r:id="rId3"/>
    <p:sldId id="352" r:id="rId4"/>
    <p:sldId id="362" r:id="rId5"/>
    <p:sldId id="397" r:id="rId6"/>
    <p:sldId id="395" r:id="rId7"/>
    <p:sldId id="398" r:id="rId8"/>
    <p:sldId id="319" r:id="rId9"/>
    <p:sldId id="367" r:id="rId10"/>
    <p:sldId id="351" r:id="rId11"/>
    <p:sldId id="353" r:id="rId12"/>
    <p:sldId id="356" r:id="rId13"/>
    <p:sldId id="354" r:id="rId14"/>
    <p:sldId id="355" r:id="rId15"/>
    <p:sldId id="357" r:id="rId16"/>
    <p:sldId id="358" r:id="rId17"/>
    <p:sldId id="359" r:id="rId18"/>
    <p:sldId id="360" r:id="rId19"/>
    <p:sldId id="363" r:id="rId20"/>
    <p:sldId id="364" r:id="rId21"/>
    <p:sldId id="365" r:id="rId22"/>
    <p:sldId id="366" r:id="rId23"/>
    <p:sldId id="368" r:id="rId24"/>
    <p:sldId id="370" r:id="rId25"/>
    <p:sldId id="371" r:id="rId26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58915"/>
    <a:srgbClr val="339966"/>
    <a:srgbClr val="2002FE"/>
    <a:srgbClr val="006666"/>
    <a:srgbClr val="0000FF"/>
    <a:srgbClr val="511DE3"/>
    <a:srgbClr val="0066FF"/>
    <a:srgbClr val="9FFFE6"/>
    <a:srgbClr val="A3F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85621" autoAdjust="0"/>
  </p:normalViewPr>
  <p:slideViewPr>
    <p:cSldViewPr>
      <p:cViewPr varScale="1">
        <p:scale>
          <a:sx n="99" d="100"/>
          <a:sy n="99" d="100"/>
        </p:scale>
        <p:origin x="19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668" y="-79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646195-F6FD-43E6-96FB-1B3215A1310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9994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1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562E35-9AFC-4C01-AB55-CC2E94BE407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37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3C61B-F782-433A-A972-5660C21E6428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0863" y="739775"/>
            <a:ext cx="3094037" cy="23209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61" y="3348980"/>
            <a:ext cx="5575101" cy="6120680"/>
          </a:xfrm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ja-JP" altLang="en-US" dirty="0"/>
              <a:t>　</a:t>
            </a:r>
            <a:endParaRPr lang="en-US" altLang="ja-JP" dirty="0">
              <a:latin typeface="+mj-ea"/>
              <a:ea typeface="+mj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43564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13783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2964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061352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17143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30062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88814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95838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9121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22758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ECA65-D6CD-41F0-B7FC-96AF4B60F371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935142" cy="4711352"/>
          </a:xfrm>
          <a:noFill/>
          <a:ln/>
        </p:spPr>
        <p:txBody>
          <a:bodyPr/>
          <a:lstStyle/>
          <a:p>
            <a:pPr eaLnBrk="1" hangingPunct="1"/>
            <a:r>
              <a:rPr lang="ja-JP" altLang="en-US" dirty="0"/>
              <a:t>　</a:t>
            </a:r>
          </a:p>
          <a:p>
            <a:pPr eaLnBrk="1" hangingPunct="1"/>
            <a:endParaRPr lang="ja-JP" altLang="en-US" dirty="0"/>
          </a:p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21371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72880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1799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902316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02763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79348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ECA65-D6CD-41F0-B7FC-96AF4B60F371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935142" cy="4711352"/>
          </a:xfrm>
          <a:noFill/>
          <a:ln/>
        </p:spPr>
        <p:txBody>
          <a:bodyPr/>
          <a:lstStyle/>
          <a:p>
            <a:pPr eaLnBrk="1" hangingPunct="1"/>
            <a:r>
              <a:rPr lang="ja-JP" altLang="en-US" dirty="0"/>
              <a:t>　</a:t>
            </a:r>
          </a:p>
          <a:p>
            <a:pPr eaLnBrk="1" hangingPunct="1"/>
            <a:endParaRPr lang="ja-JP" altLang="en-US" dirty="0"/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133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6123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6494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18146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8621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311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A871-D00A-4D61-939C-351E495A8C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DAFBF-F0BC-476F-8519-0481F9947E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6A4D-5443-48F7-8A02-561693CA3E3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8C39-FF6F-4631-9899-4D1291BF8EC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7C2D-0C10-49F9-B817-8EB168DAC2D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3A0A-6904-4BB8-A635-05A1F19529E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CE05-B920-40D2-937B-F147010B79D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382E-8022-4BBA-B035-01430465FB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4984-987F-400A-B66E-480957757B2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5F2C-C586-4DE4-91C2-442EB6C422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6A4C-86D1-47F5-8C39-B3A7BCAB9E9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77A5-D635-4EDC-ABDA-CB8B5825BA0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A9FA-C7C4-4A57-8EC4-AB3C00375B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525E91-C319-402D-BCA8-003D83A50C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gasix.jp/column/care/accide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3901E3C-8D51-4DC0-AF16-BAB9BE33B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6" y="3793036"/>
            <a:ext cx="5364907" cy="196375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3558866"/>
          </a:xfrm>
        </p:spPr>
        <p:txBody>
          <a:bodyPr/>
          <a:lstStyle/>
          <a:p>
            <a:pPr algn="l" eaLnBrk="1" hangingPunct="1"/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感染症発生時の消毒方法等について</a:t>
            </a:r>
            <a:br>
              <a:rPr lang="en-US" altLang="ja-JP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  　（新型コロナウイルス対策）</a:t>
            </a:r>
            <a:br>
              <a:rPr lang="en-US" altLang="ja-JP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br>
              <a:rPr lang="en-US" altLang="ja-JP" sz="2600" dirty="0">
                <a:solidFill>
                  <a:srgbClr val="1A04BC"/>
                </a:solidFill>
              </a:rPr>
            </a:br>
            <a:r>
              <a:rPr lang="ja-JP" altLang="en-US" sz="2600" dirty="0">
                <a:solidFill>
                  <a:srgbClr val="1A04BC"/>
                </a:solidFill>
              </a:rPr>
              <a:t>　　１</a:t>
            </a:r>
            <a:r>
              <a:rPr lang="en-US" altLang="ja-JP" sz="2600" dirty="0">
                <a:solidFill>
                  <a:srgbClr val="1A04BC"/>
                </a:solidFill>
              </a:rPr>
              <a:t>. </a:t>
            </a:r>
            <a:r>
              <a:rPr lang="ja-JP" altLang="en-US" sz="2600" dirty="0">
                <a:solidFill>
                  <a:srgbClr val="1A04BC"/>
                </a:solidFill>
              </a:rPr>
              <a:t>施設の消毒方法</a:t>
            </a:r>
            <a:br>
              <a:rPr lang="en-US" altLang="ja-JP" sz="2600" dirty="0">
                <a:solidFill>
                  <a:srgbClr val="1A04BC"/>
                </a:solidFill>
              </a:rPr>
            </a:br>
            <a:r>
              <a:rPr lang="ja-JP" altLang="en-US" sz="2600" dirty="0">
                <a:solidFill>
                  <a:srgbClr val="1A04BC"/>
                </a:solidFill>
              </a:rPr>
              <a:t>　　２</a:t>
            </a:r>
            <a:r>
              <a:rPr lang="en-US" altLang="ja-JP" sz="2600" dirty="0">
                <a:solidFill>
                  <a:srgbClr val="1A04BC"/>
                </a:solidFill>
              </a:rPr>
              <a:t>. </a:t>
            </a:r>
            <a:r>
              <a:rPr lang="ja-JP" altLang="en-US" sz="2600" dirty="0">
                <a:solidFill>
                  <a:srgbClr val="1A04BC"/>
                </a:solidFill>
              </a:rPr>
              <a:t>消毒実施者の感染予防　 　　　　　   </a:t>
            </a:r>
            <a:r>
              <a:rPr lang="ja-JP" altLang="en-US" sz="2000" dirty="0">
                <a:solidFill>
                  <a:schemeClr val="tx1"/>
                </a:solidFill>
              </a:rPr>
              <a:t> デルタ株電顕写真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ja-JP" altLang="en-US" sz="1700" dirty="0">
                <a:solidFill>
                  <a:schemeClr val="tx1"/>
                </a:solidFill>
              </a:rPr>
              <a:t>　　　</a:t>
            </a:r>
            <a:r>
              <a:rPr lang="ja-JP" altLang="en-US" sz="2600" dirty="0">
                <a:solidFill>
                  <a:srgbClr val="1A04BC"/>
                </a:solidFill>
              </a:rPr>
              <a:t>３．専門業者による緊急消毒事例</a:t>
            </a:r>
            <a:r>
              <a:rPr lang="en-US" altLang="ja-JP" sz="2600" dirty="0">
                <a:solidFill>
                  <a:srgbClr val="1A04BC"/>
                </a:solidFill>
              </a:rPr>
              <a:t> </a:t>
            </a:r>
            <a:r>
              <a:rPr lang="ja-JP" altLang="en-US" sz="2000" dirty="0">
                <a:solidFill>
                  <a:srgbClr val="1A04BC"/>
                </a:solidFill>
              </a:rPr>
              <a:t>   </a:t>
            </a:r>
            <a:r>
              <a:rPr lang="ja-JP" altLang="en-US" sz="1600" b="1" dirty="0">
                <a:solidFill>
                  <a:schemeClr val="tx1"/>
                </a:solidFill>
              </a:rPr>
              <a:t>直径</a:t>
            </a:r>
            <a:r>
              <a:rPr lang="en-US" altLang="ja-JP" sz="1600" b="1" dirty="0">
                <a:solidFill>
                  <a:schemeClr val="tx1"/>
                </a:solidFill>
              </a:rPr>
              <a:t>100nm</a:t>
            </a:r>
            <a:r>
              <a:rPr lang="ja-JP" altLang="en-US" sz="1400" b="1" dirty="0">
                <a:solidFill>
                  <a:schemeClr val="tx1"/>
                </a:solidFill>
              </a:rPr>
              <a:t>（インフルエンザとほぼ同大）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40832"/>
            <a:ext cx="9033167" cy="700535"/>
          </a:xfrm>
        </p:spPr>
        <p:txBody>
          <a:bodyPr/>
          <a:lstStyle/>
          <a:p>
            <a:pPr algn="l" eaLnBrk="1" hangingPunct="1"/>
            <a:r>
              <a:rPr lang="ja-JP" altLang="en-US" sz="2800" dirty="0"/>
              <a:t>　</a:t>
            </a:r>
            <a:r>
              <a:rPr lang="ja-JP" altLang="en-US" sz="1800" dirty="0"/>
              <a:t>一般社団法人 </a:t>
            </a:r>
            <a:r>
              <a:rPr lang="ja-JP" altLang="en-US" sz="2000" dirty="0"/>
              <a:t>埼玉県ペストコントロール協会 副会長 村田 光（</a:t>
            </a:r>
            <a:r>
              <a:rPr lang="en-US" altLang="ja-JP" sz="2000" dirty="0"/>
              <a:t>211118</a:t>
            </a:r>
            <a:r>
              <a:rPr lang="ja-JP" altLang="en-US" sz="2000" dirty="0"/>
              <a:t>：</a:t>
            </a:r>
            <a:r>
              <a:rPr lang="en-US" altLang="ja-JP" sz="2000" dirty="0"/>
              <a:t>120m</a:t>
            </a:r>
            <a:r>
              <a:rPr lang="ja-JP" altLang="en-US" sz="2000" dirty="0"/>
              <a:t>）</a:t>
            </a:r>
          </a:p>
          <a:p>
            <a:pPr eaLnBrk="1" hangingPunct="1"/>
            <a:endParaRPr lang="en-US" altLang="ja-JP" sz="2800" dirty="0"/>
          </a:p>
        </p:txBody>
      </p:sp>
      <p:pic>
        <p:nvPicPr>
          <p:cNvPr id="4" name="図 3" descr="写真, 古い, 電車, 座る が含まれている画像&#10;&#10;自動的に生成された説明">
            <a:extLst>
              <a:ext uri="{FF2B5EF4-FFF2-40B4-BE49-F238E27FC236}">
                <a16:creationId xmlns:a16="http://schemas.microsoft.com/office/drawing/2014/main" id="{34C506C2-CC8A-4BE6-BE9E-9DC092F4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1" y="3573016"/>
            <a:ext cx="2546408" cy="2497964"/>
          </a:xfrm>
          <a:prstGeom prst="rect">
            <a:avLst/>
          </a:prstGeom>
        </p:spPr>
      </p:pic>
      <p:pic>
        <p:nvPicPr>
          <p:cNvPr id="6" name="図 5" descr="メーター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9B529FF3-D568-41B9-8559-A8404041B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91" y="5586817"/>
            <a:ext cx="1872208" cy="442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212"/>
            <a:ext cx="9162764" cy="6545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　５）消毒・除菌剤等による消毒手法５種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6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400" dirty="0">
                <a:solidFill>
                  <a:srgbClr val="0000FF"/>
                </a:solidFill>
              </a:rPr>
              <a:t>高</a:t>
            </a:r>
            <a:r>
              <a:rPr lang="ja-JP" altLang="en-US" sz="2400" dirty="0"/>
              <a:t>　 ・浸漬⇒液状消毒・除菌剤のプールに浸す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 </a:t>
            </a:r>
            <a:r>
              <a:rPr lang="ja-JP" altLang="en-US" sz="2400" b="1" dirty="0">
                <a:solidFill>
                  <a:srgbClr val="0000FF"/>
                </a:solidFill>
              </a:rPr>
              <a:t>↑</a:t>
            </a:r>
            <a:r>
              <a:rPr lang="ja-JP" altLang="en-US" sz="2400" dirty="0"/>
              <a:t>　  ・燻蒸⇒ガス状消毒・除菌剤を空間に充満させる</a:t>
            </a:r>
            <a:endParaRPr lang="en-US" altLang="ja-JP" sz="2400" dirty="0">
              <a:highlight>
                <a:srgbClr val="00FF00"/>
              </a:highligh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 　</a:t>
            </a:r>
            <a:r>
              <a:rPr lang="ja-JP" altLang="en-US" sz="2400" b="1" dirty="0">
                <a:solidFill>
                  <a:srgbClr val="0000FF"/>
                </a:solidFill>
              </a:rPr>
              <a:t>↑</a:t>
            </a:r>
            <a:r>
              <a:rPr lang="ja-JP" altLang="en-US" sz="2400" dirty="0"/>
              <a:t>　  ・</a:t>
            </a:r>
            <a:r>
              <a:rPr lang="ja-JP" altLang="en-US" sz="2400" dirty="0">
                <a:solidFill>
                  <a:srgbClr val="FF0000"/>
                </a:solidFill>
              </a:rPr>
              <a:t>清拭⇒滑面を液状消毒・除菌剤等で湿らせたウエスで拭く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00B050"/>
                </a:solidFill>
              </a:rPr>
              <a:t> </a:t>
            </a:r>
            <a:r>
              <a:rPr lang="ja-JP" altLang="en-US" sz="2400" dirty="0">
                <a:solidFill>
                  <a:srgbClr val="0000FF"/>
                </a:solidFill>
              </a:rPr>
              <a:t>効果</a:t>
            </a:r>
            <a:r>
              <a:rPr lang="ja-JP" altLang="en-US" sz="2800" dirty="0">
                <a:solidFill>
                  <a:srgbClr val="00B050"/>
                </a:solidFill>
              </a:rPr>
              <a:t> </a:t>
            </a:r>
            <a:r>
              <a:rPr lang="ja-JP" altLang="en-US" sz="2400" dirty="0"/>
              <a:t>・</a:t>
            </a:r>
            <a:r>
              <a:rPr lang="ja-JP" altLang="en-US" sz="2400" dirty="0">
                <a:solidFill>
                  <a:srgbClr val="FF0000"/>
                </a:solidFill>
              </a:rPr>
              <a:t>散布⇒粗面を液状消毒・除菌剤等をムラ無く処理する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 </a:t>
            </a:r>
            <a:r>
              <a:rPr lang="ja-JP" altLang="en-US" sz="2400" b="1" dirty="0">
                <a:solidFill>
                  <a:srgbClr val="0000FF"/>
                </a:solidFill>
              </a:rPr>
              <a:t>↓</a:t>
            </a:r>
            <a:r>
              <a:rPr lang="ja-JP" altLang="en-US" sz="2400" dirty="0"/>
              <a:t>　  ・空間噴霧⇒液状消毒・除菌剤を散布困難な部位にムラ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　</a:t>
            </a:r>
            <a:r>
              <a:rPr lang="ja-JP" altLang="en-US" sz="2400" b="1" dirty="0">
                <a:solidFill>
                  <a:srgbClr val="FF6600"/>
                </a:solidFill>
              </a:rPr>
              <a:t> </a:t>
            </a:r>
            <a:r>
              <a:rPr lang="ja-JP" altLang="en-US" sz="2400" b="1" dirty="0">
                <a:solidFill>
                  <a:srgbClr val="0000FF"/>
                </a:solidFill>
              </a:rPr>
              <a:t>↓</a:t>
            </a:r>
            <a:r>
              <a:rPr lang="ja-JP" altLang="en-US" sz="2400" dirty="0">
                <a:solidFill>
                  <a:srgbClr val="2002FE"/>
                </a:solidFill>
              </a:rPr>
              <a:t>　　　　　　　　  　</a:t>
            </a:r>
            <a:r>
              <a:rPr lang="ja-JP" altLang="en-US" sz="2400" dirty="0"/>
              <a:t>無く処理する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  </a:t>
            </a:r>
            <a:r>
              <a:rPr lang="ja-JP" altLang="en-US" sz="2400" dirty="0">
                <a:solidFill>
                  <a:srgbClr val="0000FF"/>
                </a:solidFill>
              </a:rPr>
              <a:t>低</a:t>
            </a:r>
            <a:r>
              <a:rPr lang="ja-JP" altLang="en-US" sz="2400" dirty="0"/>
              <a:t>　  ・空間噴霧⇒微粒子状消毒・除菌剤を空間に漂わせる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800" dirty="0"/>
              <a:t>          </a:t>
            </a:r>
            <a:endParaRPr lang="en-US" altLang="ja-JP" sz="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800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ja-JP" altLang="en-US" sz="2000" dirty="0">
                <a:solidFill>
                  <a:srgbClr val="2002FE"/>
                </a:solidFill>
              </a:rPr>
              <a:t>＜独立行政法人製品評価技術基盤機構（</a:t>
            </a:r>
            <a:r>
              <a:rPr lang="en-US" altLang="ja-JP" sz="2000" dirty="0">
                <a:solidFill>
                  <a:srgbClr val="2002FE"/>
                </a:solidFill>
              </a:rPr>
              <a:t>NITE)</a:t>
            </a:r>
            <a:r>
              <a:rPr lang="ja-JP" altLang="en-US" sz="2000" dirty="0">
                <a:solidFill>
                  <a:srgbClr val="2002FE"/>
                </a:solidFill>
              </a:rPr>
              <a:t>＞</a:t>
            </a:r>
            <a:endParaRPr lang="en-US" altLang="ja-JP" sz="20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800" b="1" i="0" dirty="0">
                <a:effectLst/>
                <a:latin typeface="Lucida Grande"/>
              </a:rPr>
              <a:t>　「消毒</a:t>
            </a:r>
            <a:r>
              <a:rPr lang="ja-JP" altLang="en-US" sz="1800" b="1" dirty="0">
                <a:latin typeface="Lucida Grande"/>
              </a:rPr>
              <a:t>液を</a:t>
            </a:r>
            <a:r>
              <a:rPr lang="ja-JP" altLang="en-US" sz="1800" b="1" i="0" dirty="0">
                <a:effectLst/>
                <a:latin typeface="Lucida Grande"/>
              </a:rPr>
              <a:t>有人空間に噴霧することは、その有効性、安全性ともに、</a:t>
            </a:r>
            <a:endParaRPr lang="en-US" altLang="ja-JP" sz="1800" b="1" i="0" dirty="0">
              <a:effectLst/>
              <a:latin typeface="Lucida Grande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800" b="1" dirty="0">
                <a:latin typeface="Lucida Grande"/>
              </a:rPr>
              <a:t>　　</a:t>
            </a:r>
            <a:r>
              <a:rPr lang="ja-JP" altLang="en-US" sz="1800" b="1" i="0" dirty="0">
                <a:effectLst/>
                <a:latin typeface="Lucida Grande"/>
              </a:rPr>
              <a:t>メーカー等が工夫して評価を行っていますが、確立された評価</a:t>
            </a:r>
            <a:endParaRPr lang="en-US" altLang="ja-JP" sz="1800" b="1" i="0" dirty="0">
              <a:effectLst/>
              <a:latin typeface="Lucida Grande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800" b="1" dirty="0">
                <a:latin typeface="Lucida Grande"/>
              </a:rPr>
              <a:t>　　</a:t>
            </a:r>
            <a:r>
              <a:rPr lang="ja-JP" altLang="en-US" sz="1800" b="1" i="0" dirty="0">
                <a:effectLst/>
                <a:latin typeface="Lucida Grande"/>
              </a:rPr>
              <a:t>方法は定まっていない」＝</a:t>
            </a:r>
            <a:r>
              <a:rPr lang="ja-JP" altLang="en-US" sz="1800" b="1" i="0" dirty="0">
                <a:solidFill>
                  <a:srgbClr val="FF6600"/>
                </a:solidFill>
                <a:effectLst/>
                <a:latin typeface="Lucida Grande"/>
              </a:rPr>
              <a:t>健康影響が懸念される！</a:t>
            </a:r>
            <a:endParaRPr lang="en-US" altLang="ja-JP" sz="1800" b="1" i="0" dirty="0">
              <a:solidFill>
                <a:srgbClr val="FF6600"/>
              </a:solidFill>
              <a:effectLst/>
              <a:latin typeface="Lucida Grande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ja-JP" altLang="en-US" sz="8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＊新型コロナウイルス対策では主に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　「清拭」を実施して頂き、危険度に応じ「散布」を追加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5C693F4-18AE-46DA-8435-F6596D2A36C2}"/>
              </a:ext>
            </a:extLst>
          </p:cNvPr>
          <p:cNvCxnSpPr>
            <a:cxnSpLocks/>
          </p:cNvCxnSpPr>
          <p:nvPr/>
        </p:nvCxnSpPr>
        <p:spPr>
          <a:xfrm>
            <a:off x="1079612" y="3861048"/>
            <a:ext cx="698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5E8B995F-3190-4728-A410-ED5A3948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12597"/>
            <a:ext cx="2088232" cy="19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24E3D05-381D-4E2D-978F-C82B2A94B390}"/>
              </a:ext>
            </a:extLst>
          </p:cNvPr>
          <p:cNvCxnSpPr>
            <a:cxnSpLocks/>
          </p:cNvCxnSpPr>
          <p:nvPr/>
        </p:nvCxnSpPr>
        <p:spPr>
          <a:xfrm>
            <a:off x="1079612" y="3068960"/>
            <a:ext cx="698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51205D7-0A51-4C40-AD69-8A975CFE07DD}"/>
              </a:ext>
            </a:extLst>
          </p:cNvPr>
          <p:cNvCxnSpPr>
            <a:cxnSpLocks/>
          </p:cNvCxnSpPr>
          <p:nvPr/>
        </p:nvCxnSpPr>
        <p:spPr>
          <a:xfrm>
            <a:off x="2483768" y="3429000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1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68660"/>
            <a:ext cx="8507412" cy="64893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６）清拭・散布で使用する市販薬剤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8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① エタノール　</a:t>
            </a:r>
            <a:r>
              <a:rPr lang="ja-JP" altLang="en-US" sz="2400" dirty="0">
                <a:solidFill>
                  <a:srgbClr val="2002FE"/>
                </a:solidFill>
              </a:rPr>
              <a:t>（供給力△　価格△）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エタノール</a:t>
            </a:r>
            <a:r>
              <a:rPr lang="en-US" altLang="ja-JP" sz="2800" dirty="0"/>
              <a:t>70</a:t>
            </a:r>
            <a:r>
              <a:rPr lang="ja-JP" altLang="en-US" sz="2800" dirty="0"/>
              <a:t>％以上（</a:t>
            </a:r>
            <a:r>
              <a:rPr lang="ja-JP" altLang="en-US" sz="2800" dirty="0">
                <a:solidFill>
                  <a:srgbClr val="FF0000"/>
                </a:solidFill>
              </a:rPr>
              <a:t>散布は防火上不可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400" b="1" dirty="0"/>
              <a:t>　　　　　　　　　　　　　　　　　　　　　　　　　　　　　　　　　　　　　　　　　＊無水エタノールは乾燥が早く、環境面を</a:t>
            </a:r>
            <a:endParaRPr lang="en-US" altLang="ja-JP" sz="14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400" b="1" dirty="0"/>
              <a:t>　　　　　　　　　　　　　　　　　　　　　　　　　　　　　　　　　　　　　　　　　　　濡らしている時間が短かすぎて不向き</a:t>
            </a:r>
            <a:endParaRPr lang="en-US" altLang="ja-JP" sz="1400" b="1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6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    　　</a:t>
            </a:r>
            <a:r>
              <a:rPr lang="en-US" altLang="ja-JP" sz="2400" dirty="0"/>
              <a:t>76.9</a:t>
            </a:r>
            <a:r>
              <a:rPr lang="ja-JP" altLang="en-US" sz="2400" dirty="0"/>
              <a:t>～</a:t>
            </a:r>
            <a:r>
              <a:rPr lang="en-US" altLang="ja-JP" sz="2400" dirty="0"/>
              <a:t>81.4</a:t>
            </a:r>
            <a:r>
              <a:rPr lang="ja-JP" altLang="en-US" sz="2400" dirty="0"/>
              <a:t>％　　　 </a:t>
            </a:r>
            <a:r>
              <a:rPr lang="en-US" altLang="ja-JP" sz="2400" dirty="0"/>
              <a:t>76.9</a:t>
            </a:r>
            <a:r>
              <a:rPr lang="ja-JP" altLang="en-US" sz="2400" dirty="0"/>
              <a:t>～</a:t>
            </a:r>
            <a:r>
              <a:rPr lang="en-US" altLang="ja-JP" sz="2400" dirty="0"/>
              <a:t>81.4</a:t>
            </a:r>
            <a:r>
              <a:rPr lang="ja-JP" altLang="en-US" sz="2400" dirty="0"/>
              <a:t>％　　　　　</a:t>
            </a:r>
            <a:r>
              <a:rPr lang="en-US" altLang="ja-JP" sz="2400" dirty="0">
                <a:solidFill>
                  <a:srgbClr val="FF0000"/>
                </a:solidFill>
              </a:rPr>
              <a:t>99</a:t>
            </a:r>
            <a:r>
              <a:rPr lang="ja-JP" altLang="en-US" sz="2400" dirty="0">
                <a:solidFill>
                  <a:srgbClr val="FF0000"/>
                </a:solidFill>
              </a:rPr>
              <a:t>％以上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</a:rPr>
              <a:t>＊火気厳禁、合成樹脂変色注意、アルコール臭有り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＊燃料用メチルアルコールは不可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FFE7C44-D550-4023-8399-3F6156F72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08" y="2395172"/>
            <a:ext cx="1361392" cy="29780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F2CA566-75F9-44A5-95CB-7D9AB78CB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59419"/>
            <a:ext cx="1221810" cy="301379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E81C84E-7139-4F17-BC7C-C198E0C89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98" y="2395171"/>
            <a:ext cx="1338126" cy="2978045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F4B1BA6-707A-4057-9CB8-CC974CD20B29}"/>
              </a:ext>
            </a:extLst>
          </p:cNvPr>
          <p:cNvCxnSpPr/>
          <p:nvPr/>
        </p:nvCxnSpPr>
        <p:spPr>
          <a:xfrm>
            <a:off x="6372200" y="3866318"/>
            <a:ext cx="1800200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EB3C746-DE14-46FD-8213-96CA81E7969F}"/>
              </a:ext>
            </a:extLst>
          </p:cNvPr>
          <p:cNvCxnSpPr>
            <a:cxnSpLocks/>
          </p:cNvCxnSpPr>
          <p:nvPr/>
        </p:nvCxnSpPr>
        <p:spPr>
          <a:xfrm flipV="1">
            <a:off x="6372200" y="3789040"/>
            <a:ext cx="1800200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9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68660"/>
            <a:ext cx="8507412" cy="64893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② 塩素系殺菌漂白剤　</a:t>
            </a:r>
            <a:r>
              <a:rPr lang="ja-JP" altLang="en-US" sz="2400" dirty="0">
                <a:solidFill>
                  <a:srgbClr val="2002FE"/>
                </a:solidFill>
              </a:rPr>
              <a:t>（供給力〇　価格◎）</a:t>
            </a:r>
            <a:endParaRPr lang="en-US" altLang="ja-JP" sz="28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次亜塩素酸ナトリウム </a:t>
            </a:r>
            <a:r>
              <a:rPr lang="en-US" altLang="ja-JP" sz="2800" dirty="0"/>
              <a:t>0.1</a:t>
            </a:r>
            <a:r>
              <a:rPr lang="ja-JP" altLang="en-US" sz="2800" dirty="0"/>
              <a:t>～</a:t>
            </a:r>
            <a:r>
              <a:rPr lang="en-US" altLang="ja-JP" sz="2800" dirty="0"/>
              <a:t>0.05</a:t>
            </a:r>
            <a:r>
              <a:rPr lang="ja-JP" altLang="en-US" sz="2800" dirty="0"/>
              <a:t>％液</a:t>
            </a:r>
            <a:r>
              <a:rPr lang="ja-JP" altLang="en-US" sz="2800" dirty="0">
                <a:solidFill>
                  <a:srgbClr val="FF6600"/>
                </a:solidFill>
              </a:rPr>
              <a:t>（水で希釈）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6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   　 </a:t>
            </a:r>
            <a:r>
              <a:rPr lang="en-US" altLang="ja-JP" sz="2800" dirty="0"/>
              <a:t>50</a:t>
            </a:r>
            <a:r>
              <a:rPr lang="ja-JP" altLang="en-US" sz="2800" dirty="0"/>
              <a:t>～</a:t>
            </a:r>
            <a:r>
              <a:rPr lang="en-US" altLang="ja-JP" sz="2800" dirty="0"/>
              <a:t>100</a:t>
            </a:r>
            <a:r>
              <a:rPr lang="ja-JP" altLang="en-US" sz="2800" dirty="0"/>
              <a:t>倍　　　   </a:t>
            </a:r>
            <a:r>
              <a:rPr lang="en-US" altLang="ja-JP" sz="2800" dirty="0"/>
              <a:t>60~120</a:t>
            </a:r>
            <a:r>
              <a:rPr lang="ja-JP" altLang="en-US" sz="2800" dirty="0"/>
              <a:t>倍            </a:t>
            </a:r>
            <a:r>
              <a:rPr lang="en-US" altLang="ja-JP" sz="2800" dirty="0"/>
              <a:t>10</a:t>
            </a:r>
            <a:r>
              <a:rPr lang="ja-JP" altLang="en-US" sz="2800" dirty="0"/>
              <a:t>～</a:t>
            </a:r>
            <a:r>
              <a:rPr lang="en-US" altLang="ja-JP" sz="2800" dirty="0"/>
              <a:t>20</a:t>
            </a:r>
            <a:r>
              <a:rPr lang="ja-JP" altLang="en-US" sz="2800" dirty="0"/>
              <a:t>倍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</a:t>
            </a:r>
            <a:r>
              <a:rPr lang="ja-JP" altLang="en-US" sz="2800" dirty="0">
                <a:solidFill>
                  <a:srgbClr val="FF0000"/>
                </a:solidFill>
              </a:rPr>
              <a:t>＊金属腐食、漂白作用、手荒れに注意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　</a:t>
            </a:r>
            <a:r>
              <a:rPr lang="ja-JP" altLang="en-US" sz="2800" dirty="0"/>
              <a:t>＊処理後の</a:t>
            </a:r>
            <a:r>
              <a:rPr lang="ja-JP" altLang="en-US" sz="2800" dirty="0">
                <a:solidFill>
                  <a:srgbClr val="FF0000"/>
                </a:solidFill>
              </a:rPr>
              <a:t>臭気有り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　</a:t>
            </a:r>
            <a:r>
              <a:rPr lang="ja-JP" altLang="en-US" sz="2800" dirty="0"/>
              <a:t>＊滑面は</a:t>
            </a:r>
            <a:r>
              <a:rPr lang="ja-JP" altLang="en-US" sz="2800" dirty="0">
                <a:solidFill>
                  <a:srgbClr val="FF0000"/>
                </a:solidFill>
              </a:rPr>
              <a:t>処理</a:t>
            </a:r>
            <a:r>
              <a:rPr lang="en-US" altLang="ja-JP" sz="2800" dirty="0">
                <a:solidFill>
                  <a:srgbClr val="FF0000"/>
                </a:solidFill>
              </a:rPr>
              <a:t>10</a:t>
            </a:r>
            <a:r>
              <a:rPr lang="ja-JP" altLang="en-US" sz="2800" dirty="0">
                <a:solidFill>
                  <a:srgbClr val="FF0000"/>
                </a:solidFill>
              </a:rPr>
              <a:t>分後の水拭きを推奨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EDAD5D-A7F8-49E9-9A4E-838DB1F94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04" y="2001861"/>
            <a:ext cx="1286080" cy="285427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ED4260C-E258-4732-A846-F1FAE8FFD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37" y="1916831"/>
            <a:ext cx="1286080" cy="30243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50EEA8C-3059-433E-BF16-1708467EC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6" y="1916831"/>
            <a:ext cx="1221810" cy="29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68660"/>
            <a:ext cx="8507412" cy="64893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ja-JP" sz="28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③ 逆性石けん液　</a:t>
            </a:r>
            <a:r>
              <a:rPr lang="ja-JP" altLang="en-US" sz="2400" dirty="0">
                <a:solidFill>
                  <a:srgbClr val="2002FE"/>
                </a:solidFill>
              </a:rPr>
              <a:t>（供給力〇　価格◎）</a:t>
            </a:r>
            <a:r>
              <a:rPr lang="ja-JP" altLang="en-US" sz="2800" dirty="0">
                <a:solidFill>
                  <a:srgbClr val="2002FE"/>
                </a:solidFill>
              </a:rPr>
              <a:t>　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塩化ベンザルコニウム </a:t>
            </a:r>
            <a:r>
              <a:rPr lang="en-US" altLang="ja-JP" sz="2800" dirty="0"/>
              <a:t>0.1</a:t>
            </a:r>
            <a:r>
              <a:rPr lang="ja-JP" altLang="en-US" sz="2800" dirty="0"/>
              <a:t>～</a:t>
            </a:r>
            <a:r>
              <a:rPr lang="en-US" altLang="ja-JP" sz="2800" dirty="0"/>
              <a:t>0.05</a:t>
            </a:r>
            <a:r>
              <a:rPr lang="ja-JP" altLang="en-US" sz="2800" dirty="0"/>
              <a:t>％液</a:t>
            </a:r>
            <a:r>
              <a:rPr lang="ja-JP" altLang="en-US" sz="2800" dirty="0">
                <a:solidFill>
                  <a:srgbClr val="FF6600"/>
                </a:solidFill>
              </a:rPr>
              <a:t>（水で希釈）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6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   　</a:t>
            </a:r>
            <a:r>
              <a:rPr lang="en-US" altLang="ja-JP" sz="2800" dirty="0"/>
              <a:t>100</a:t>
            </a:r>
            <a:r>
              <a:rPr lang="ja-JP" altLang="en-US" sz="2800" dirty="0"/>
              <a:t>～</a:t>
            </a:r>
            <a:r>
              <a:rPr lang="en-US" altLang="ja-JP" sz="2800" dirty="0"/>
              <a:t>200</a:t>
            </a:r>
            <a:r>
              <a:rPr lang="ja-JP" altLang="en-US" sz="2800" dirty="0"/>
              <a:t>倍　　　  </a:t>
            </a:r>
            <a:r>
              <a:rPr lang="en-US" altLang="ja-JP" sz="2800" dirty="0"/>
              <a:t>100~200</a:t>
            </a:r>
            <a:r>
              <a:rPr lang="ja-JP" altLang="en-US" sz="2800" dirty="0"/>
              <a:t>倍       </a:t>
            </a:r>
            <a:r>
              <a:rPr lang="en-US" altLang="ja-JP" sz="2800" dirty="0"/>
              <a:t>100</a:t>
            </a:r>
            <a:r>
              <a:rPr lang="ja-JP" altLang="en-US" sz="2800" dirty="0"/>
              <a:t>～</a:t>
            </a:r>
            <a:r>
              <a:rPr lang="en-US" altLang="ja-JP" sz="2800" dirty="0"/>
              <a:t>200</a:t>
            </a:r>
            <a:r>
              <a:rPr lang="ja-JP" altLang="en-US" sz="2800" dirty="0"/>
              <a:t>倍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＊石鹸特有の</a:t>
            </a:r>
            <a:r>
              <a:rPr lang="ja-JP" altLang="en-US" sz="2800" dirty="0">
                <a:solidFill>
                  <a:srgbClr val="FF0000"/>
                </a:solidFill>
              </a:rPr>
              <a:t>ヌメリ（タイル床散布には向かない）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</a:t>
            </a:r>
            <a:r>
              <a:rPr lang="ja-JP" altLang="en-US" sz="2800" dirty="0"/>
              <a:t>＊処理後の</a:t>
            </a:r>
            <a:r>
              <a:rPr lang="ja-JP" altLang="en-US" sz="2800" dirty="0">
                <a:solidFill>
                  <a:srgbClr val="FF0000"/>
                </a:solidFill>
              </a:rPr>
              <a:t>臭気ほぼ無い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</a:t>
            </a:r>
            <a:r>
              <a:rPr lang="ja-JP" altLang="en-US" sz="2800" dirty="0"/>
              <a:t>＊滑面は</a:t>
            </a:r>
            <a:r>
              <a:rPr lang="ja-JP" altLang="en-US" sz="2800" dirty="0">
                <a:solidFill>
                  <a:srgbClr val="FF0000"/>
                </a:solidFill>
              </a:rPr>
              <a:t>処理</a:t>
            </a:r>
            <a:r>
              <a:rPr lang="en-US" altLang="ja-JP" sz="2800" dirty="0">
                <a:solidFill>
                  <a:srgbClr val="FF0000"/>
                </a:solidFill>
              </a:rPr>
              <a:t>10</a:t>
            </a:r>
            <a:r>
              <a:rPr lang="ja-JP" altLang="en-US" sz="2800" dirty="0">
                <a:solidFill>
                  <a:srgbClr val="FF0000"/>
                </a:solidFill>
              </a:rPr>
              <a:t>分後の水拭きを推奨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BCC72F-AB27-49E2-BBBD-501D930E2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44" y="1844824"/>
            <a:ext cx="1337381" cy="30585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F087D90-B22A-494D-A04E-2D816FC75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36" y="1762474"/>
            <a:ext cx="1337381" cy="30944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D1C59B5-9A34-4A21-8FCC-DCA139CA3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910453"/>
            <a:ext cx="1337382" cy="29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68660"/>
            <a:ext cx="8712968" cy="64893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dirty="0">
                <a:solidFill>
                  <a:srgbClr val="2002FE"/>
                </a:solidFill>
              </a:rPr>
              <a:t>                                           </a:t>
            </a:r>
            <a:r>
              <a:rPr lang="ja-JP" altLang="en-US" sz="2000" dirty="0">
                <a:solidFill>
                  <a:srgbClr val="2002FE"/>
                </a:solidFill>
              </a:rPr>
              <a:t>　　　　　</a:t>
            </a:r>
            <a:r>
              <a:rPr lang="en-US" altLang="ja-JP" sz="2000" dirty="0">
                <a:solidFill>
                  <a:srgbClr val="2002FE"/>
                </a:solidFill>
              </a:rPr>
              <a:t> NITE</a:t>
            </a:r>
            <a:r>
              <a:rPr lang="ja-JP" altLang="en-US" sz="2000" dirty="0">
                <a:solidFill>
                  <a:srgbClr val="2002FE"/>
                </a:solidFill>
              </a:rPr>
              <a:t>：</a:t>
            </a:r>
            <a:r>
              <a:rPr lang="en-US" altLang="ja-JP" sz="2000" dirty="0">
                <a:solidFill>
                  <a:srgbClr val="2002FE"/>
                </a:solidFill>
              </a:rPr>
              <a:t>5/12</a:t>
            </a:r>
            <a:r>
              <a:rPr lang="ja-JP" altLang="en-US" sz="2000" dirty="0">
                <a:solidFill>
                  <a:srgbClr val="2002FE"/>
                </a:solidFill>
              </a:rPr>
              <a:t>発表製品一覧</a:t>
            </a:r>
            <a:r>
              <a:rPr lang="en-US" altLang="ja-JP" sz="2800" dirty="0">
                <a:solidFill>
                  <a:srgbClr val="2002FE"/>
                </a:solidFill>
              </a:rPr>
              <a:t>               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④ 台所用洗剤　等      </a:t>
            </a:r>
            <a:r>
              <a:rPr lang="en-US" altLang="ja-JP" sz="2000" dirty="0">
                <a:solidFill>
                  <a:srgbClr val="2002FE"/>
                </a:solidFill>
              </a:rPr>
              <a:t>&lt;https://www.nite.go.jp/data/000124517.pdf&gt;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界面活性剤 </a:t>
            </a:r>
            <a:r>
              <a:rPr lang="en-US" altLang="ja-JP" sz="2800" dirty="0"/>
              <a:t>0.5</a:t>
            </a:r>
            <a:r>
              <a:rPr lang="ja-JP" altLang="en-US" sz="2800" dirty="0"/>
              <a:t>％液</a:t>
            </a:r>
            <a:r>
              <a:rPr lang="ja-JP" altLang="en-US" sz="2800" dirty="0">
                <a:solidFill>
                  <a:srgbClr val="FF6600"/>
                </a:solidFill>
              </a:rPr>
              <a:t>（水で希釈）　</a:t>
            </a:r>
            <a:r>
              <a:rPr lang="ja-JP" altLang="en-US" sz="2400" dirty="0">
                <a:solidFill>
                  <a:srgbClr val="2002FE"/>
                </a:solidFill>
              </a:rPr>
              <a:t>（供給力◎　価格◎）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6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   　　　  </a:t>
            </a:r>
            <a:r>
              <a:rPr lang="en-US" altLang="ja-JP" sz="2800" dirty="0"/>
              <a:t>100</a:t>
            </a:r>
            <a:r>
              <a:rPr lang="ja-JP" altLang="en-US" sz="2800" dirty="0"/>
              <a:t>倍　　　 　　　  </a:t>
            </a:r>
            <a:r>
              <a:rPr lang="en-US" altLang="ja-JP" sz="2800" dirty="0"/>
              <a:t>100</a:t>
            </a:r>
            <a:r>
              <a:rPr lang="ja-JP" altLang="en-US" sz="2800" dirty="0"/>
              <a:t>倍                 </a:t>
            </a:r>
            <a:r>
              <a:rPr lang="en-US" altLang="ja-JP" sz="2800" dirty="0"/>
              <a:t>100</a:t>
            </a:r>
            <a:r>
              <a:rPr lang="ja-JP" altLang="en-US" sz="2800" dirty="0"/>
              <a:t>倍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</a:t>
            </a: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/>
              <a:t>＊石鹸特有の</a:t>
            </a:r>
            <a:r>
              <a:rPr lang="ja-JP" altLang="en-US" sz="2800" dirty="0">
                <a:solidFill>
                  <a:srgbClr val="FF0000"/>
                </a:solidFill>
              </a:rPr>
              <a:t>ヌメリ（タイル床散布には向かない）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</a:t>
            </a:r>
            <a:r>
              <a:rPr lang="ja-JP" altLang="en-US" sz="2800" dirty="0"/>
              <a:t>＊処理後の</a:t>
            </a:r>
            <a:r>
              <a:rPr lang="ja-JP" altLang="en-US" sz="2800" dirty="0">
                <a:solidFill>
                  <a:srgbClr val="FF0000"/>
                </a:solidFill>
              </a:rPr>
              <a:t>臭気ほぼ無い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</a:t>
            </a:r>
            <a:r>
              <a:rPr lang="ja-JP" altLang="en-US" sz="2800" dirty="0"/>
              <a:t>＊滑面は</a:t>
            </a:r>
            <a:r>
              <a:rPr lang="ja-JP" altLang="en-US" sz="2800" dirty="0">
                <a:solidFill>
                  <a:srgbClr val="FF0000"/>
                </a:solidFill>
              </a:rPr>
              <a:t>処理</a:t>
            </a:r>
            <a:r>
              <a:rPr lang="en-US" altLang="ja-JP" sz="2800" dirty="0">
                <a:solidFill>
                  <a:srgbClr val="FF0000"/>
                </a:solidFill>
              </a:rPr>
              <a:t>10</a:t>
            </a:r>
            <a:r>
              <a:rPr lang="ja-JP" altLang="en-US" sz="2800" dirty="0">
                <a:solidFill>
                  <a:srgbClr val="FF0000"/>
                </a:solidFill>
              </a:rPr>
              <a:t>分後の水拭きを推奨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36261F-563D-472B-98FB-FF01014F2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52" y="1965358"/>
            <a:ext cx="1040558" cy="29272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4C5DE6F-8D27-4381-AD6D-35D3F3A93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1831162"/>
            <a:ext cx="1290065" cy="30614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5D15EB-2CB8-40B6-B811-04572C1DE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90580"/>
            <a:ext cx="972775" cy="2942644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00C702B0-1BD7-447D-A890-F4F56F3EA56D}"/>
              </a:ext>
            </a:extLst>
          </p:cNvPr>
          <p:cNvSpPr/>
          <p:nvPr/>
        </p:nvSpPr>
        <p:spPr>
          <a:xfrm>
            <a:off x="5724128" y="764704"/>
            <a:ext cx="216024" cy="251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88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32" y="476672"/>
            <a:ext cx="8712968" cy="64893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７）希釈用市販器材</a:t>
            </a:r>
            <a:r>
              <a:rPr lang="ja-JP" altLang="en-US" sz="2800" dirty="0">
                <a:solidFill>
                  <a:srgbClr val="FF6600"/>
                </a:solidFill>
              </a:rPr>
              <a:t>（エタノール以外は希釈が必要）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 　軽量カップ　　　　　　　バケツ　　　　　　　　漏斗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</a:t>
            </a:r>
            <a:r>
              <a:rPr lang="ja-JP" altLang="en-US" sz="2400" dirty="0"/>
              <a:t>  </a:t>
            </a:r>
            <a:r>
              <a:rPr lang="ja-JP" altLang="en-US" sz="2400" dirty="0">
                <a:solidFill>
                  <a:srgbClr val="2002FE"/>
                </a:solidFill>
              </a:rPr>
              <a:t>細口が便利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 </a:t>
            </a:r>
            <a:r>
              <a:rPr lang="en-US" altLang="ja-JP" sz="2400" dirty="0">
                <a:solidFill>
                  <a:srgbClr val="2002FE"/>
                </a:solidFill>
              </a:rPr>
              <a:t>200</a:t>
            </a:r>
            <a:r>
              <a:rPr lang="ja-JP" altLang="en-US" sz="2400" dirty="0">
                <a:solidFill>
                  <a:srgbClr val="2002FE"/>
                </a:solidFill>
              </a:rPr>
              <a:t>ｃｃ程度が便利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  </a:t>
            </a:r>
            <a:r>
              <a:rPr lang="ja-JP" altLang="en-US" sz="2400" dirty="0">
                <a:solidFill>
                  <a:srgbClr val="2002FE"/>
                </a:solidFill>
              </a:rPr>
              <a:t>注ぎ口付きが便利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                        　　　１％＝</a:t>
            </a:r>
            <a:r>
              <a:rPr lang="en-US" altLang="ja-JP" sz="2800" dirty="0">
                <a:solidFill>
                  <a:srgbClr val="FF6600"/>
                </a:solidFill>
              </a:rPr>
              <a:t>1</a:t>
            </a:r>
            <a:r>
              <a:rPr lang="ja-JP" altLang="en-US" sz="2800" dirty="0">
                <a:solidFill>
                  <a:srgbClr val="FF6600"/>
                </a:solidFill>
              </a:rPr>
              <a:t>万</a:t>
            </a:r>
            <a:r>
              <a:rPr lang="en-US" altLang="ja-JP" sz="2800" dirty="0">
                <a:solidFill>
                  <a:srgbClr val="FF6600"/>
                </a:solidFill>
              </a:rPr>
              <a:t>ppm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54BA85-2633-49C7-BB8A-CB254819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1" y="2627673"/>
            <a:ext cx="2381305" cy="22540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0F3F8A9-78EB-4221-9BE5-87B09940E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25" y="2331261"/>
            <a:ext cx="2859692" cy="29557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296B185-0BB4-4C88-965A-AE7F6ED02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96" y="2400156"/>
            <a:ext cx="2162477" cy="2057687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2AB75EBF-D54C-4C71-AE40-9D856EE1079B}"/>
              </a:ext>
            </a:extLst>
          </p:cNvPr>
          <p:cNvSpPr/>
          <p:nvPr/>
        </p:nvSpPr>
        <p:spPr>
          <a:xfrm rot="18106181">
            <a:off x="3142154" y="2924944"/>
            <a:ext cx="92578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875DDA6-2CC7-469C-A719-9214397CE0C2}"/>
              </a:ext>
            </a:extLst>
          </p:cNvPr>
          <p:cNvSpPr/>
          <p:nvPr/>
        </p:nvSpPr>
        <p:spPr>
          <a:xfrm>
            <a:off x="7324575" y="3873395"/>
            <a:ext cx="623066" cy="584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24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A08827-21E7-4424-8FEB-D54247BEB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40" y="1132247"/>
            <a:ext cx="2736304" cy="2345402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548680"/>
            <a:ext cx="8640960" cy="62646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８）清拭用市販機材　　</a:t>
            </a:r>
            <a:r>
              <a:rPr lang="ja-JP" altLang="en-US" sz="2400" dirty="0"/>
              <a:t>　　　　　　　　　</a:t>
            </a:r>
            <a:r>
              <a:rPr lang="ja-JP" altLang="en-US" sz="2400" dirty="0">
                <a:solidFill>
                  <a:srgbClr val="2002FE"/>
                </a:solidFill>
              </a:rPr>
              <a:t>広い床などで使用　</a:t>
            </a:r>
            <a:r>
              <a:rPr lang="ja-JP" altLang="en-US" dirty="0">
                <a:solidFill>
                  <a:srgbClr val="2002FE"/>
                </a:solidFill>
              </a:rPr>
              <a:t>　</a:t>
            </a:r>
            <a:endParaRPr lang="en-US" altLang="ja-JP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　　　　　　　　　　　　　　　　　　　　　　　モップ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 　スプレーボトル　　紙・布ウエス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ゴミ袋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　　　　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</a:t>
            </a:r>
            <a:r>
              <a:rPr lang="en-US" altLang="ja-JP" sz="2400" dirty="0">
                <a:solidFill>
                  <a:srgbClr val="2002FE"/>
                </a:solidFill>
              </a:rPr>
              <a:t>500</a:t>
            </a:r>
            <a:r>
              <a:rPr lang="ja-JP" altLang="en-US" sz="2400" dirty="0">
                <a:solidFill>
                  <a:srgbClr val="2002FE"/>
                </a:solidFill>
              </a:rPr>
              <a:t>ｍｌ程度　　紙製は厚手の使い捨て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　　　　　　　　　　　　　　　 布製は複数用意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　　　　　　　　　　　　　　　　　　　　　　　　　　　　　　廃棄ウエス用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E34A0E-8A73-491B-A827-09DE46641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1868760" cy="28842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E4D6DC8-11E6-4829-983E-BABC1516D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91" y="3943323"/>
            <a:ext cx="1933454" cy="2221981"/>
          </a:xfrm>
          <a:prstGeom prst="rect">
            <a:avLst/>
          </a:prstGeom>
        </p:spPr>
      </p:pic>
      <p:pic>
        <p:nvPicPr>
          <p:cNvPr id="1026" name="Picture 2" descr="キムタオル：日本製紙クレシア株式会社">
            <a:extLst>
              <a:ext uri="{FF2B5EF4-FFF2-40B4-BE49-F238E27FC236}">
                <a16:creationId xmlns:a16="http://schemas.microsoft.com/office/drawing/2014/main" id="{9B444752-42AA-4B0E-8197-16D061FA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2" y="2271342"/>
            <a:ext cx="3315817" cy="30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0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548680"/>
            <a:ext cx="8640960" cy="62646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９）散布用市販機材　　　　　　　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蓄圧式噴霧器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　　　</a:t>
            </a:r>
            <a:r>
              <a:rPr lang="ja-JP" altLang="en-US" sz="2800" dirty="0"/>
              <a:t>　スプレーボトル　　　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　　　　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　　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</a:t>
            </a:r>
            <a:r>
              <a:rPr lang="en-US" altLang="ja-JP" sz="2400" dirty="0">
                <a:solidFill>
                  <a:srgbClr val="2002FE"/>
                </a:solidFill>
              </a:rPr>
              <a:t>500</a:t>
            </a:r>
            <a:r>
              <a:rPr lang="ja-JP" altLang="en-US" sz="2400" dirty="0">
                <a:solidFill>
                  <a:srgbClr val="2002FE"/>
                </a:solidFill>
              </a:rPr>
              <a:t>ｍｌ程度　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　　　　　（清拭・散布両用）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　　　　　　　　　　　　　　　　　　　　　　　　</a:t>
            </a:r>
            <a:r>
              <a:rPr lang="en-US" altLang="ja-JP" sz="2400" dirty="0">
                <a:solidFill>
                  <a:srgbClr val="2002FE"/>
                </a:solidFill>
              </a:rPr>
              <a:t>4</a:t>
            </a:r>
            <a:r>
              <a:rPr lang="ja-JP" altLang="en-US" sz="2400" dirty="0">
                <a:solidFill>
                  <a:srgbClr val="2002FE"/>
                </a:solidFill>
              </a:rPr>
              <a:t>リットル程度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2002FE"/>
                </a:solidFill>
              </a:rPr>
              <a:t>　　　　　</a:t>
            </a:r>
            <a:endParaRPr lang="en-US" altLang="ja-JP" sz="2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E34A0E-8A73-491B-A827-09DE46641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38909"/>
            <a:ext cx="1868760" cy="288423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1B5DF2-1D09-425A-9BCA-313D7481B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49" y="1565264"/>
            <a:ext cx="2016224" cy="46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7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964487" cy="60486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/>
              <a:t>10</a:t>
            </a:r>
            <a:r>
              <a:rPr lang="ja-JP" altLang="en-US" dirty="0"/>
              <a:t>）清拭手法　①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</a:t>
            </a:r>
            <a:r>
              <a:rPr lang="ja-JP" altLang="en-US" sz="2400" dirty="0">
                <a:solidFill>
                  <a:srgbClr val="2002FE"/>
                </a:solidFill>
              </a:rPr>
              <a:t>通常使用で手指が触れる</a:t>
            </a:r>
            <a:r>
              <a:rPr lang="ja-JP" altLang="en-US" sz="2400" dirty="0"/>
              <a:t>範囲の、拭き取り可能な</a:t>
            </a:r>
            <a:r>
              <a:rPr lang="ja-JP" altLang="en-US" sz="2400" dirty="0">
                <a:solidFill>
                  <a:srgbClr val="2002FE"/>
                </a:solidFill>
              </a:rPr>
              <a:t>滑面</a:t>
            </a:r>
            <a:r>
              <a:rPr lang="ja-JP" altLang="en-US" sz="2400" dirty="0"/>
              <a:t>に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向けた処理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＊消毒・除菌剤等で</a:t>
            </a:r>
            <a:r>
              <a:rPr lang="ja-JP" altLang="en-US" sz="2400" dirty="0">
                <a:solidFill>
                  <a:srgbClr val="FF0000"/>
                </a:solidFill>
              </a:rPr>
              <a:t>十分湿らせた</a:t>
            </a:r>
            <a:r>
              <a:rPr lang="ja-JP" altLang="en-US" sz="2400" dirty="0"/>
              <a:t>紙・布ウエスで、処理面を出来る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だけ</a:t>
            </a:r>
            <a:r>
              <a:rPr lang="ja-JP" altLang="en-US" sz="2400" dirty="0">
                <a:solidFill>
                  <a:srgbClr val="FF0000"/>
                </a:solidFill>
              </a:rPr>
              <a:t>一方向に</a:t>
            </a:r>
            <a:r>
              <a:rPr lang="ja-JP" altLang="en-US" sz="2400" dirty="0"/>
              <a:t>漏れなく拭き上げる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物品により消毒・除菌剤</a:t>
            </a:r>
            <a:r>
              <a:rPr lang="ja-JP" altLang="en-US" sz="2400" dirty="0">
                <a:solidFill>
                  <a:srgbClr val="FF0000"/>
                </a:solidFill>
              </a:rPr>
              <a:t>等を吹き付け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</a:t>
            </a:r>
            <a:r>
              <a:rPr lang="ja-JP" altLang="en-US" sz="2400" dirty="0"/>
              <a:t>てから拭いても良い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＊清拭箇所の例　</a:t>
            </a:r>
            <a:r>
              <a:rPr lang="ja-JP" altLang="en-US" sz="2400" dirty="0">
                <a:solidFill>
                  <a:srgbClr val="158915"/>
                </a:solidFill>
              </a:rPr>
              <a:t>（実際の清拭範囲決定には想像力が必要）</a:t>
            </a:r>
            <a:endParaRPr lang="en-US" altLang="ja-JP" sz="24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ドアノブ、照明・空調・電気製品スイッチ</a:t>
            </a:r>
            <a:r>
              <a:rPr lang="en-US" altLang="ja-JP" sz="2400" dirty="0"/>
              <a:t>or</a:t>
            </a:r>
            <a:r>
              <a:rPr lang="ja-JP" altLang="en-US" sz="2400" dirty="0"/>
              <a:t>リモコン、機器類把手、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机上、ひじ掛け、パソコン、電話機、電卓、コピー機、事務用品、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窓枠、手すり、調理器具、食器、蛇口、シャワーヘッド、便座、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フラッシュバルブ、洗浄ボタン </a:t>
            </a:r>
            <a:r>
              <a:rPr lang="en-US" altLang="ja-JP" sz="2400" dirty="0" err="1"/>
              <a:t>etc</a:t>
            </a:r>
            <a:r>
              <a:rPr lang="ja-JP" altLang="en-US" sz="2400" dirty="0"/>
              <a:t>・・・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2418EE-5F3B-4221-9396-F7B9CE9CB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24944"/>
            <a:ext cx="2376264" cy="16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144" y="337290"/>
            <a:ext cx="8964487" cy="60486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/>
              <a:t>10</a:t>
            </a:r>
            <a:r>
              <a:rPr lang="ja-JP" altLang="en-US" dirty="0"/>
              <a:t>）清拭手法　②</a:t>
            </a:r>
            <a:r>
              <a:rPr lang="ja-JP" altLang="en-US" sz="2400" dirty="0"/>
              <a:t>　　</a:t>
            </a:r>
            <a:r>
              <a:rPr lang="ja-JP" altLang="en-US" sz="2400" dirty="0">
                <a:solidFill>
                  <a:srgbClr val="FF0000"/>
                </a:solidFill>
              </a:rPr>
              <a:t>＊一方向に隙間無く拭き取る</a:t>
            </a:r>
            <a:endParaRPr lang="en-US" altLang="ja-JP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400" dirty="0">
                <a:solidFill>
                  <a:srgbClr val="FF0000"/>
                </a:solidFill>
              </a:rPr>
              <a:t>　　　　　　　　　　　　　　　　　　　　　　　　　　　</a:t>
            </a:r>
            <a:r>
              <a:rPr lang="ja-JP" altLang="en-US" sz="2400" dirty="0">
                <a:solidFill>
                  <a:srgbClr val="FF0000"/>
                </a:solidFill>
              </a:rPr>
              <a:t>　＊拭き取り場所が重ならないよう注意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2002FE"/>
                </a:solidFill>
              </a:rPr>
              <a:t>　</a:t>
            </a:r>
            <a:r>
              <a:rPr lang="ja-JP" altLang="en-US" sz="2800" dirty="0"/>
              <a:t>＜清拭の方向性＞</a:t>
            </a: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6CAAE4-DB2E-437B-8CC4-D337F1D09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" y="1626520"/>
            <a:ext cx="4039313" cy="26899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16B81C7-78C0-4E35-A1B5-8517C3120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28" y="1626520"/>
            <a:ext cx="4039315" cy="26899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5E8923-AE08-4A52-B584-0AF04CA9E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" y="4316474"/>
            <a:ext cx="3816424" cy="25415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EE2079C-CA61-41B7-8F0B-18D619EE2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22" y="4316475"/>
            <a:ext cx="3835821" cy="2554440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0E24796-0B86-4DA0-A05A-B4D75EDC4309}"/>
              </a:ext>
            </a:extLst>
          </p:cNvPr>
          <p:cNvCxnSpPr/>
          <p:nvPr/>
        </p:nvCxnSpPr>
        <p:spPr>
          <a:xfrm flipH="1">
            <a:off x="611560" y="1774952"/>
            <a:ext cx="864096" cy="4299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016AED3-6D04-4D5D-8D51-55CB29A4F695}"/>
              </a:ext>
            </a:extLst>
          </p:cNvPr>
          <p:cNvCxnSpPr/>
          <p:nvPr/>
        </p:nvCxnSpPr>
        <p:spPr>
          <a:xfrm flipH="1">
            <a:off x="966664" y="1861682"/>
            <a:ext cx="864096" cy="4299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C9BFA5A-1FAA-4067-9E48-38A3FA5E7EAA}"/>
              </a:ext>
            </a:extLst>
          </p:cNvPr>
          <p:cNvCxnSpPr/>
          <p:nvPr/>
        </p:nvCxnSpPr>
        <p:spPr>
          <a:xfrm flipH="1">
            <a:off x="1369497" y="1919625"/>
            <a:ext cx="864096" cy="4299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FA8BAAE-9C3C-46C4-AD89-9C9ABBF395DB}"/>
              </a:ext>
            </a:extLst>
          </p:cNvPr>
          <p:cNvCxnSpPr/>
          <p:nvPr/>
        </p:nvCxnSpPr>
        <p:spPr>
          <a:xfrm flipH="1">
            <a:off x="1772330" y="1961371"/>
            <a:ext cx="864096" cy="4299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4029FB1-C829-4300-B476-E660FFAF4344}"/>
              </a:ext>
            </a:extLst>
          </p:cNvPr>
          <p:cNvCxnSpPr>
            <a:cxnSpLocks/>
          </p:cNvCxnSpPr>
          <p:nvPr/>
        </p:nvCxnSpPr>
        <p:spPr>
          <a:xfrm flipH="1">
            <a:off x="2157232" y="1989908"/>
            <a:ext cx="834881" cy="49200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ADEB1FE-1DBF-4267-8F78-8EC989055A29}"/>
              </a:ext>
            </a:extLst>
          </p:cNvPr>
          <p:cNvCxnSpPr>
            <a:cxnSpLocks/>
          </p:cNvCxnSpPr>
          <p:nvPr/>
        </p:nvCxnSpPr>
        <p:spPr>
          <a:xfrm flipH="1">
            <a:off x="2542456" y="2101741"/>
            <a:ext cx="834881" cy="4435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DF1D2D0-A821-4571-9301-DAEB7084EF2C}"/>
              </a:ext>
            </a:extLst>
          </p:cNvPr>
          <p:cNvCxnSpPr>
            <a:cxnSpLocks/>
          </p:cNvCxnSpPr>
          <p:nvPr/>
        </p:nvCxnSpPr>
        <p:spPr>
          <a:xfrm flipH="1">
            <a:off x="2898143" y="2115357"/>
            <a:ext cx="881705" cy="5464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7686E07-3BEA-42D8-9174-16496DD6D96B}"/>
              </a:ext>
            </a:extLst>
          </p:cNvPr>
          <p:cNvCxnSpPr>
            <a:cxnSpLocks/>
          </p:cNvCxnSpPr>
          <p:nvPr/>
        </p:nvCxnSpPr>
        <p:spPr>
          <a:xfrm>
            <a:off x="5910135" y="1765308"/>
            <a:ext cx="2406281" cy="40917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1FD3982-BCEC-4058-BB5E-DB1BA3E4EFCE}"/>
              </a:ext>
            </a:extLst>
          </p:cNvPr>
          <p:cNvCxnSpPr>
            <a:cxnSpLocks/>
          </p:cNvCxnSpPr>
          <p:nvPr/>
        </p:nvCxnSpPr>
        <p:spPr>
          <a:xfrm flipV="1">
            <a:off x="3142995" y="4779025"/>
            <a:ext cx="571369" cy="4693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ECCACF9-D494-475F-B6A8-1BB71C5C2978}"/>
              </a:ext>
            </a:extLst>
          </p:cNvPr>
          <p:cNvCxnSpPr>
            <a:cxnSpLocks/>
          </p:cNvCxnSpPr>
          <p:nvPr/>
        </p:nvCxnSpPr>
        <p:spPr>
          <a:xfrm>
            <a:off x="5641368" y="1916257"/>
            <a:ext cx="2501446" cy="43664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E6D850E-A2B5-40D7-93BB-3B47BBBD6C10}"/>
              </a:ext>
            </a:extLst>
          </p:cNvPr>
          <p:cNvCxnSpPr>
            <a:cxnSpLocks/>
          </p:cNvCxnSpPr>
          <p:nvPr/>
        </p:nvCxnSpPr>
        <p:spPr>
          <a:xfrm>
            <a:off x="5416923" y="2057147"/>
            <a:ext cx="2471825" cy="44999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580AAF2-7FCF-4FFF-BFCC-EA5644B3FAE6}"/>
              </a:ext>
            </a:extLst>
          </p:cNvPr>
          <p:cNvCxnSpPr>
            <a:cxnSpLocks/>
          </p:cNvCxnSpPr>
          <p:nvPr/>
        </p:nvCxnSpPr>
        <p:spPr>
          <a:xfrm>
            <a:off x="5078165" y="2176851"/>
            <a:ext cx="2565525" cy="5035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" name="直線コネクタ 7169">
            <a:extLst>
              <a:ext uri="{FF2B5EF4-FFF2-40B4-BE49-F238E27FC236}">
                <a16:creationId xmlns:a16="http://schemas.microsoft.com/office/drawing/2014/main" id="{3352D3B1-D1D6-40DA-BB4F-F18B84B06CEB}"/>
              </a:ext>
            </a:extLst>
          </p:cNvPr>
          <p:cNvCxnSpPr>
            <a:cxnSpLocks/>
          </p:cNvCxnSpPr>
          <p:nvPr/>
        </p:nvCxnSpPr>
        <p:spPr>
          <a:xfrm flipV="1">
            <a:off x="896143" y="4461148"/>
            <a:ext cx="650317" cy="36038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0D4E144-6FE3-41EF-AEBF-2E3DC1520CD7}"/>
              </a:ext>
            </a:extLst>
          </p:cNvPr>
          <p:cNvCxnSpPr>
            <a:cxnSpLocks/>
          </p:cNvCxnSpPr>
          <p:nvPr/>
        </p:nvCxnSpPr>
        <p:spPr>
          <a:xfrm flipV="1">
            <a:off x="1268809" y="4544534"/>
            <a:ext cx="647994" cy="38925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488B777-BE7E-4F22-883E-91E1AD8C1F10}"/>
              </a:ext>
            </a:extLst>
          </p:cNvPr>
          <p:cNvCxnSpPr>
            <a:cxnSpLocks/>
          </p:cNvCxnSpPr>
          <p:nvPr/>
        </p:nvCxnSpPr>
        <p:spPr>
          <a:xfrm flipV="1">
            <a:off x="1702454" y="4604060"/>
            <a:ext cx="586007" cy="42737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60465A3-2C58-48D5-8CAF-D69F74403BE8}"/>
              </a:ext>
            </a:extLst>
          </p:cNvPr>
          <p:cNvCxnSpPr>
            <a:cxnSpLocks/>
          </p:cNvCxnSpPr>
          <p:nvPr/>
        </p:nvCxnSpPr>
        <p:spPr>
          <a:xfrm flipV="1">
            <a:off x="2067685" y="4651326"/>
            <a:ext cx="547395" cy="42318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E9CC2BC-FAF5-4213-A63F-4C10EC7D409C}"/>
              </a:ext>
            </a:extLst>
          </p:cNvPr>
          <p:cNvCxnSpPr>
            <a:cxnSpLocks/>
          </p:cNvCxnSpPr>
          <p:nvPr/>
        </p:nvCxnSpPr>
        <p:spPr>
          <a:xfrm flipV="1">
            <a:off x="2404469" y="4679865"/>
            <a:ext cx="587644" cy="4829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6BD3B6D-15D7-4AD5-A1FC-47B8A1557C71}"/>
              </a:ext>
            </a:extLst>
          </p:cNvPr>
          <p:cNvCxnSpPr>
            <a:cxnSpLocks/>
          </p:cNvCxnSpPr>
          <p:nvPr/>
        </p:nvCxnSpPr>
        <p:spPr>
          <a:xfrm flipV="1">
            <a:off x="2756692" y="4751845"/>
            <a:ext cx="579232" cy="41780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529E11E-808D-45CE-AD08-57F1FDBA7643}"/>
              </a:ext>
            </a:extLst>
          </p:cNvPr>
          <p:cNvCxnSpPr>
            <a:cxnSpLocks/>
          </p:cNvCxnSpPr>
          <p:nvPr/>
        </p:nvCxnSpPr>
        <p:spPr>
          <a:xfrm>
            <a:off x="2766043" y="5163183"/>
            <a:ext cx="390868" cy="9572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A8DEB2E-35FB-4F95-98C8-D01B52958C72}"/>
              </a:ext>
            </a:extLst>
          </p:cNvPr>
          <p:cNvCxnSpPr>
            <a:cxnSpLocks/>
          </p:cNvCxnSpPr>
          <p:nvPr/>
        </p:nvCxnSpPr>
        <p:spPr>
          <a:xfrm>
            <a:off x="2966136" y="4686714"/>
            <a:ext cx="391398" cy="5460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C3CB419-9CD2-40AC-A775-38AD9DCDB77D}"/>
              </a:ext>
            </a:extLst>
          </p:cNvPr>
          <p:cNvCxnSpPr>
            <a:cxnSpLocks/>
          </p:cNvCxnSpPr>
          <p:nvPr/>
        </p:nvCxnSpPr>
        <p:spPr>
          <a:xfrm>
            <a:off x="2046245" y="5074181"/>
            <a:ext cx="394850" cy="8900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97260160-5FF6-4576-8E88-C632BE4B2A6E}"/>
              </a:ext>
            </a:extLst>
          </p:cNvPr>
          <p:cNvCxnSpPr>
            <a:cxnSpLocks/>
          </p:cNvCxnSpPr>
          <p:nvPr/>
        </p:nvCxnSpPr>
        <p:spPr>
          <a:xfrm>
            <a:off x="1518566" y="4473798"/>
            <a:ext cx="436009" cy="778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9F157FC2-C12A-4CCE-84AB-5902FD2EBD78}"/>
              </a:ext>
            </a:extLst>
          </p:cNvPr>
          <p:cNvCxnSpPr>
            <a:cxnSpLocks/>
          </p:cNvCxnSpPr>
          <p:nvPr/>
        </p:nvCxnSpPr>
        <p:spPr>
          <a:xfrm>
            <a:off x="1221301" y="4933786"/>
            <a:ext cx="474726" cy="9764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DC3AF01F-D762-4729-85CA-F49A48D1DFBD}"/>
              </a:ext>
            </a:extLst>
          </p:cNvPr>
          <p:cNvCxnSpPr>
            <a:cxnSpLocks/>
          </p:cNvCxnSpPr>
          <p:nvPr/>
        </p:nvCxnSpPr>
        <p:spPr>
          <a:xfrm>
            <a:off x="2260683" y="4604060"/>
            <a:ext cx="360824" cy="6470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C2B0CB1-A732-4873-BB23-7AC44A21C0B8}"/>
              </a:ext>
            </a:extLst>
          </p:cNvPr>
          <p:cNvSpPr/>
          <p:nvPr/>
        </p:nvSpPr>
        <p:spPr>
          <a:xfrm>
            <a:off x="5335675" y="4531807"/>
            <a:ext cx="2934118" cy="783771"/>
          </a:xfrm>
          <a:custGeom>
            <a:avLst/>
            <a:gdLst>
              <a:gd name="connsiteX0" fmla="*/ 0 w 2934118"/>
              <a:gd name="connsiteY0" fmla="*/ 331595 h 783771"/>
              <a:gd name="connsiteX1" fmla="*/ 150725 w 2934118"/>
              <a:gd name="connsiteY1" fmla="*/ 291402 h 783771"/>
              <a:gd name="connsiteX2" fmla="*/ 231112 w 2934118"/>
              <a:gd name="connsiteY2" fmla="*/ 251208 h 783771"/>
              <a:gd name="connsiteX3" fmla="*/ 261257 w 2934118"/>
              <a:gd name="connsiteY3" fmla="*/ 221063 h 783771"/>
              <a:gd name="connsiteX4" fmla="*/ 281354 w 2934118"/>
              <a:gd name="connsiteY4" fmla="*/ 180870 h 783771"/>
              <a:gd name="connsiteX5" fmla="*/ 321547 w 2934118"/>
              <a:gd name="connsiteY5" fmla="*/ 160773 h 783771"/>
              <a:gd name="connsiteX6" fmla="*/ 371789 w 2934118"/>
              <a:gd name="connsiteY6" fmla="*/ 120580 h 783771"/>
              <a:gd name="connsiteX7" fmla="*/ 452176 w 2934118"/>
              <a:gd name="connsiteY7" fmla="*/ 70338 h 783771"/>
              <a:gd name="connsiteX8" fmla="*/ 462224 w 2934118"/>
              <a:gd name="connsiteY8" fmla="*/ 40193 h 783771"/>
              <a:gd name="connsiteX9" fmla="*/ 542611 w 2934118"/>
              <a:gd name="connsiteY9" fmla="*/ 20096 h 783771"/>
              <a:gd name="connsiteX10" fmla="*/ 673239 w 2934118"/>
              <a:gd name="connsiteY10" fmla="*/ 0 h 783771"/>
              <a:gd name="connsiteX11" fmla="*/ 884255 w 2934118"/>
              <a:gd name="connsiteY11" fmla="*/ 20096 h 783771"/>
              <a:gd name="connsiteX12" fmla="*/ 934496 w 2934118"/>
              <a:gd name="connsiteY12" fmla="*/ 50241 h 783771"/>
              <a:gd name="connsiteX13" fmla="*/ 944545 w 2934118"/>
              <a:gd name="connsiteY13" fmla="*/ 100483 h 783771"/>
              <a:gd name="connsiteX14" fmla="*/ 904351 w 2934118"/>
              <a:gd name="connsiteY14" fmla="*/ 281353 h 783771"/>
              <a:gd name="connsiteX15" fmla="*/ 854110 w 2934118"/>
              <a:gd name="connsiteY15" fmla="*/ 301450 h 783771"/>
              <a:gd name="connsiteX16" fmla="*/ 803868 w 2934118"/>
              <a:gd name="connsiteY16" fmla="*/ 351692 h 783771"/>
              <a:gd name="connsiteX17" fmla="*/ 713433 w 2934118"/>
              <a:gd name="connsiteY17" fmla="*/ 401934 h 783771"/>
              <a:gd name="connsiteX18" fmla="*/ 612949 w 2934118"/>
              <a:gd name="connsiteY18" fmla="*/ 432079 h 783771"/>
              <a:gd name="connsiteX19" fmla="*/ 512466 w 2934118"/>
              <a:gd name="connsiteY19" fmla="*/ 452175 h 783771"/>
              <a:gd name="connsiteX20" fmla="*/ 381837 w 2934118"/>
              <a:gd name="connsiteY20" fmla="*/ 331595 h 783771"/>
              <a:gd name="connsiteX21" fmla="*/ 432079 w 2934118"/>
              <a:gd name="connsiteY21" fmla="*/ 291402 h 783771"/>
              <a:gd name="connsiteX22" fmla="*/ 492369 w 2934118"/>
              <a:gd name="connsiteY22" fmla="*/ 221063 h 783771"/>
              <a:gd name="connsiteX23" fmla="*/ 572756 w 2934118"/>
              <a:gd name="connsiteY23" fmla="*/ 150725 h 783771"/>
              <a:gd name="connsiteX24" fmla="*/ 713433 w 2934118"/>
              <a:gd name="connsiteY24" fmla="*/ 80386 h 783771"/>
              <a:gd name="connsiteX25" fmla="*/ 763674 w 2934118"/>
              <a:gd name="connsiteY25" fmla="*/ 70338 h 783771"/>
              <a:gd name="connsiteX26" fmla="*/ 1245995 w 2934118"/>
              <a:gd name="connsiteY26" fmla="*/ 110531 h 783771"/>
              <a:gd name="connsiteX27" fmla="*/ 1256044 w 2934118"/>
              <a:gd name="connsiteY27" fmla="*/ 190918 h 783771"/>
              <a:gd name="connsiteX28" fmla="*/ 1205802 w 2934118"/>
              <a:gd name="connsiteY28" fmla="*/ 361740 h 783771"/>
              <a:gd name="connsiteX29" fmla="*/ 1034980 w 2934118"/>
              <a:gd name="connsiteY29" fmla="*/ 462224 h 783771"/>
              <a:gd name="connsiteX30" fmla="*/ 823965 w 2934118"/>
              <a:gd name="connsiteY30" fmla="*/ 442127 h 783771"/>
              <a:gd name="connsiteX31" fmla="*/ 813916 w 2934118"/>
              <a:gd name="connsiteY31" fmla="*/ 391885 h 783771"/>
              <a:gd name="connsiteX32" fmla="*/ 823965 w 2934118"/>
              <a:gd name="connsiteY32" fmla="*/ 160773 h 783771"/>
              <a:gd name="connsiteX33" fmla="*/ 934496 w 2934118"/>
              <a:gd name="connsiteY33" fmla="*/ 140677 h 783771"/>
              <a:gd name="connsiteX34" fmla="*/ 1527349 w 2934118"/>
              <a:gd name="connsiteY34" fmla="*/ 200967 h 783771"/>
              <a:gd name="connsiteX35" fmla="*/ 1567543 w 2934118"/>
              <a:gd name="connsiteY35" fmla="*/ 241160 h 783771"/>
              <a:gd name="connsiteX36" fmla="*/ 1597688 w 2934118"/>
              <a:gd name="connsiteY36" fmla="*/ 371789 h 783771"/>
              <a:gd name="connsiteX37" fmla="*/ 1567543 w 2934118"/>
              <a:gd name="connsiteY37" fmla="*/ 452175 h 783771"/>
              <a:gd name="connsiteX38" fmla="*/ 1527349 w 2934118"/>
              <a:gd name="connsiteY38" fmla="*/ 502417 h 783771"/>
              <a:gd name="connsiteX39" fmla="*/ 1457011 w 2934118"/>
              <a:gd name="connsiteY39" fmla="*/ 512466 h 783771"/>
              <a:gd name="connsiteX40" fmla="*/ 1366576 w 2934118"/>
              <a:gd name="connsiteY40" fmla="*/ 532562 h 783771"/>
              <a:gd name="connsiteX41" fmla="*/ 1215850 w 2934118"/>
              <a:gd name="connsiteY41" fmla="*/ 492369 h 783771"/>
              <a:gd name="connsiteX42" fmla="*/ 1205802 w 2934118"/>
              <a:gd name="connsiteY42" fmla="*/ 462224 h 783771"/>
              <a:gd name="connsiteX43" fmla="*/ 1175657 w 2934118"/>
              <a:gd name="connsiteY43" fmla="*/ 401934 h 783771"/>
              <a:gd name="connsiteX44" fmla="*/ 1165609 w 2934118"/>
              <a:gd name="connsiteY44" fmla="*/ 321547 h 783771"/>
              <a:gd name="connsiteX45" fmla="*/ 1195754 w 2934118"/>
              <a:gd name="connsiteY45" fmla="*/ 190918 h 783771"/>
              <a:gd name="connsiteX46" fmla="*/ 1256044 w 2934118"/>
              <a:gd name="connsiteY46" fmla="*/ 160773 h 783771"/>
              <a:gd name="connsiteX47" fmla="*/ 1406769 w 2934118"/>
              <a:gd name="connsiteY47" fmla="*/ 150725 h 783771"/>
              <a:gd name="connsiteX48" fmla="*/ 1909187 w 2934118"/>
              <a:gd name="connsiteY48" fmla="*/ 180870 h 783771"/>
              <a:gd name="connsiteX49" fmla="*/ 1858945 w 2934118"/>
              <a:gd name="connsiteY49" fmla="*/ 502417 h 783771"/>
              <a:gd name="connsiteX50" fmla="*/ 1818751 w 2934118"/>
              <a:gd name="connsiteY50" fmla="*/ 542611 h 783771"/>
              <a:gd name="connsiteX51" fmla="*/ 1698171 w 2934118"/>
              <a:gd name="connsiteY51" fmla="*/ 622997 h 783771"/>
              <a:gd name="connsiteX52" fmla="*/ 1577591 w 2934118"/>
              <a:gd name="connsiteY52" fmla="*/ 633046 h 783771"/>
              <a:gd name="connsiteX53" fmla="*/ 1497204 w 2934118"/>
              <a:gd name="connsiteY53" fmla="*/ 381837 h 783771"/>
              <a:gd name="connsiteX54" fmla="*/ 1587639 w 2934118"/>
              <a:gd name="connsiteY54" fmla="*/ 361740 h 783771"/>
              <a:gd name="connsiteX55" fmla="*/ 1768510 w 2934118"/>
              <a:gd name="connsiteY55" fmla="*/ 321547 h 783771"/>
              <a:gd name="connsiteX56" fmla="*/ 2140299 w 2934118"/>
              <a:gd name="connsiteY56" fmla="*/ 351692 h 783771"/>
              <a:gd name="connsiteX57" fmla="*/ 2120202 w 2934118"/>
              <a:gd name="connsiteY57" fmla="*/ 582804 h 783771"/>
              <a:gd name="connsiteX58" fmla="*/ 2009670 w 2934118"/>
              <a:gd name="connsiteY58" fmla="*/ 673239 h 783771"/>
              <a:gd name="connsiteX59" fmla="*/ 1969477 w 2934118"/>
              <a:gd name="connsiteY59" fmla="*/ 723481 h 783771"/>
              <a:gd name="connsiteX60" fmla="*/ 1929283 w 2934118"/>
              <a:gd name="connsiteY60" fmla="*/ 733529 h 783771"/>
              <a:gd name="connsiteX61" fmla="*/ 1778558 w 2934118"/>
              <a:gd name="connsiteY61" fmla="*/ 673239 h 783771"/>
              <a:gd name="connsiteX62" fmla="*/ 1768510 w 2934118"/>
              <a:gd name="connsiteY62" fmla="*/ 612949 h 783771"/>
              <a:gd name="connsiteX63" fmla="*/ 1788606 w 2934118"/>
              <a:gd name="connsiteY63" fmla="*/ 301450 h 783771"/>
              <a:gd name="connsiteX64" fmla="*/ 1828800 w 2934118"/>
              <a:gd name="connsiteY64" fmla="*/ 271305 h 783771"/>
              <a:gd name="connsiteX65" fmla="*/ 1939332 w 2934118"/>
              <a:gd name="connsiteY65" fmla="*/ 231112 h 783771"/>
              <a:gd name="connsiteX66" fmla="*/ 2280976 w 2934118"/>
              <a:gd name="connsiteY66" fmla="*/ 261257 h 783771"/>
              <a:gd name="connsiteX67" fmla="*/ 2291024 w 2934118"/>
              <a:gd name="connsiteY67" fmla="*/ 321547 h 783771"/>
              <a:gd name="connsiteX68" fmla="*/ 2250830 w 2934118"/>
              <a:gd name="connsiteY68" fmla="*/ 542611 h 783771"/>
              <a:gd name="connsiteX69" fmla="*/ 2200589 w 2934118"/>
              <a:gd name="connsiteY69" fmla="*/ 592852 h 783771"/>
              <a:gd name="connsiteX70" fmla="*/ 2190540 w 2934118"/>
              <a:gd name="connsiteY70" fmla="*/ 622997 h 783771"/>
              <a:gd name="connsiteX71" fmla="*/ 2090057 w 2934118"/>
              <a:gd name="connsiteY71" fmla="*/ 663191 h 783771"/>
              <a:gd name="connsiteX72" fmla="*/ 2029767 w 2934118"/>
              <a:gd name="connsiteY72" fmla="*/ 653142 h 783771"/>
              <a:gd name="connsiteX73" fmla="*/ 2130250 w 2934118"/>
              <a:gd name="connsiteY73" fmla="*/ 391885 h 783771"/>
              <a:gd name="connsiteX74" fmla="*/ 2270927 w 2934118"/>
              <a:gd name="connsiteY74" fmla="*/ 351692 h 783771"/>
              <a:gd name="connsiteX75" fmla="*/ 2652765 w 2934118"/>
              <a:gd name="connsiteY75" fmla="*/ 301450 h 783771"/>
              <a:gd name="connsiteX76" fmla="*/ 2682910 w 2934118"/>
              <a:gd name="connsiteY76" fmla="*/ 502417 h 783771"/>
              <a:gd name="connsiteX77" fmla="*/ 2632668 w 2934118"/>
              <a:gd name="connsiteY77" fmla="*/ 532562 h 783771"/>
              <a:gd name="connsiteX78" fmla="*/ 2491991 w 2934118"/>
              <a:gd name="connsiteY78" fmla="*/ 673239 h 783771"/>
              <a:gd name="connsiteX79" fmla="*/ 2391507 w 2934118"/>
              <a:gd name="connsiteY79" fmla="*/ 693336 h 783771"/>
              <a:gd name="connsiteX80" fmla="*/ 2190540 w 2934118"/>
              <a:gd name="connsiteY80" fmla="*/ 773723 h 783771"/>
              <a:gd name="connsiteX81" fmla="*/ 2100105 w 2934118"/>
              <a:gd name="connsiteY81" fmla="*/ 783771 h 783771"/>
              <a:gd name="connsiteX82" fmla="*/ 2059912 w 2934118"/>
              <a:gd name="connsiteY82" fmla="*/ 612949 h 783771"/>
              <a:gd name="connsiteX83" fmla="*/ 2100105 w 2934118"/>
              <a:gd name="connsiteY83" fmla="*/ 602901 h 783771"/>
              <a:gd name="connsiteX84" fmla="*/ 2160395 w 2934118"/>
              <a:gd name="connsiteY84" fmla="*/ 582804 h 783771"/>
              <a:gd name="connsiteX85" fmla="*/ 2230734 w 2934118"/>
              <a:gd name="connsiteY85" fmla="*/ 572756 h 783771"/>
              <a:gd name="connsiteX86" fmla="*/ 2401556 w 2934118"/>
              <a:gd name="connsiteY86" fmla="*/ 542611 h 783771"/>
              <a:gd name="connsiteX87" fmla="*/ 2502039 w 2934118"/>
              <a:gd name="connsiteY87" fmla="*/ 512466 h 783771"/>
              <a:gd name="connsiteX88" fmla="*/ 2662813 w 2934118"/>
              <a:gd name="connsiteY88" fmla="*/ 502417 h 783771"/>
              <a:gd name="connsiteX89" fmla="*/ 2853732 w 2934118"/>
              <a:gd name="connsiteY89" fmla="*/ 482320 h 783771"/>
              <a:gd name="connsiteX90" fmla="*/ 2883877 w 2934118"/>
              <a:gd name="connsiteY90" fmla="*/ 472272 h 783771"/>
              <a:gd name="connsiteX91" fmla="*/ 2924070 w 2934118"/>
              <a:gd name="connsiteY91" fmla="*/ 462224 h 783771"/>
              <a:gd name="connsiteX92" fmla="*/ 2934118 w 2934118"/>
              <a:gd name="connsiteY92" fmla="*/ 442127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934118" h="783771">
                <a:moveTo>
                  <a:pt x="0" y="331595"/>
                </a:moveTo>
                <a:cubicBezTo>
                  <a:pt x="139050" y="317690"/>
                  <a:pt x="60517" y="339976"/>
                  <a:pt x="150725" y="291402"/>
                </a:cubicBezTo>
                <a:cubicBezTo>
                  <a:pt x="177103" y="277199"/>
                  <a:pt x="209928" y="272392"/>
                  <a:pt x="231112" y="251208"/>
                </a:cubicBezTo>
                <a:cubicBezTo>
                  <a:pt x="241160" y="241160"/>
                  <a:pt x="252997" y="232627"/>
                  <a:pt x="261257" y="221063"/>
                </a:cubicBezTo>
                <a:cubicBezTo>
                  <a:pt x="269964" y="208874"/>
                  <a:pt x="270762" y="191462"/>
                  <a:pt x="281354" y="180870"/>
                </a:cubicBezTo>
                <a:cubicBezTo>
                  <a:pt x="291946" y="170278"/>
                  <a:pt x="309084" y="169082"/>
                  <a:pt x="321547" y="160773"/>
                </a:cubicBezTo>
                <a:cubicBezTo>
                  <a:pt x="339392" y="148876"/>
                  <a:pt x="354155" y="132788"/>
                  <a:pt x="371789" y="120580"/>
                </a:cubicBezTo>
                <a:cubicBezTo>
                  <a:pt x="397769" y="102594"/>
                  <a:pt x="425380" y="87085"/>
                  <a:pt x="452176" y="70338"/>
                </a:cubicBezTo>
                <a:cubicBezTo>
                  <a:pt x="455525" y="60290"/>
                  <a:pt x="452965" y="45337"/>
                  <a:pt x="462224" y="40193"/>
                </a:cubicBezTo>
                <a:cubicBezTo>
                  <a:pt x="486369" y="26779"/>
                  <a:pt x="516408" y="28830"/>
                  <a:pt x="542611" y="20096"/>
                </a:cubicBezTo>
                <a:cubicBezTo>
                  <a:pt x="604690" y="-596"/>
                  <a:pt x="562217" y="11102"/>
                  <a:pt x="673239" y="0"/>
                </a:cubicBezTo>
                <a:cubicBezTo>
                  <a:pt x="743578" y="6699"/>
                  <a:pt x="814869" y="6753"/>
                  <a:pt x="884255" y="20096"/>
                </a:cubicBezTo>
                <a:cubicBezTo>
                  <a:pt x="903434" y="23784"/>
                  <a:pt x="922778" y="34617"/>
                  <a:pt x="934496" y="50241"/>
                </a:cubicBezTo>
                <a:cubicBezTo>
                  <a:pt x="944743" y="63904"/>
                  <a:pt x="941195" y="83736"/>
                  <a:pt x="944545" y="100483"/>
                </a:cubicBezTo>
                <a:cubicBezTo>
                  <a:pt x="931147" y="160773"/>
                  <a:pt x="929695" y="225032"/>
                  <a:pt x="904351" y="281353"/>
                </a:cubicBezTo>
                <a:cubicBezTo>
                  <a:pt x="896949" y="297801"/>
                  <a:pt x="868887" y="291106"/>
                  <a:pt x="854110" y="301450"/>
                </a:cubicBezTo>
                <a:cubicBezTo>
                  <a:pt x="834707" y="315032"/>
                  <a:pt x="823141" y="337926"/>
                  <a:pt x="803868" y="351692"/>
                </a:cubicBezTo>
                <a:cubicBezTo>
                  <a:pt x="775807" y="371736"/>
                  <a:pt x="745215" y="388552"/>
                  <a:pt x="713433" y="401934"/>
                </a:cubicBezTo>
                <a:cubicBezTo>
                  <a:pt x="681204" y="415504"/>
                  <a:pt x="646573" y="422472"/>
                  <a:pt x="612949" y="432079"/>
                </a:cubicBezTo>
                <a:cubicBezTo>
                  <a:pt x="570979" y="444070"/>
                  <a:pt x="559839" y="444280"/>
                  <a:pt x="512466" y="452175"/>
                </a:cubicBezTo>
                <a:cubicBezTo>
                  <a:pt x="465728" y="428806"/>
                  <a:pt x="325929" y="415457"/>
                  <a:pt x="381837" y="331595"/>
                </a:cubicBezTo>
                <a:cubicBezTo>
                  <a:pt x="393734" y="313750"/>
                  <a:pt x="415332" y="304800"/>
                  <a:pt x="432079" y="291402"/>
                </a:cubicBezTo>
                <a:cubicBezTo>
                  <a:pt x="452717" y="208847"/>
                  <a:pt x="422007" y="291425"/>
                  <a:pt x="492369" y="221063"/>
                </a:cubicBezTo>
                <a:cubicBezTo>
                  <a:pt x="572125" y="141307"/>
                  <a:pt x="490889" y="171191"/>
                  <a:pt x="572756" y="150725"/>
                </a:cubicBezTo>
                <a:cubicBezTo>
                  <a:pt x="624950" y="120899"/>
                  <a:pt x="656334" y="99419"/>
                  <a:pt x="713433" y="80386"/>
                </a:cubicBezTo>
                <a:cubicBezTo>
                  <a:pt x="729635" y="74985"/>
                  <a:pt x="746927" y="73687"/>
                  <a:pt x="763674" y="70338"/>
                </a:cubicBezTo>
                <a:cubicBezTo>
                  <a:pt x="924448" y="83736"/>
                  <a:pt x="1089295" y="72156"/>
                  <a:pt x="1245995" y="110531"/>
                </a:cubicBezTo>
                <a:cubicBezTo>
                  <a:pt x="1272224" y="116954"/>
                  <a:pt x="1260310" y="164253"/>
                  <a:pt x="1256044" y="190918"/>
                </a:cubicBezTo>
                <a:cubicBezTo>
                  <a:pt x="1246667" y="249525"/>
                  <a:pt x="1243293" y="315728"/>
                  <a:pt x="1205802" y="361740"/>
                </a:cubicBezTo>
                <a:cubicBezTo>
                  <a:pt x="1164073" y="412953"/>
                  <a:pt x="1034980" y="462224"/>
                  <a:pt x="1034980" y="462224"/>
                </a:cubicBezTo>
                <a:cubicBezTo>
                  <a:pt x="964642" y="455525"/>
                  <a:pt x="891295" y="463550"/>
                  <a:pt x="823965" y="442127"/>
                </a:cubicBezTo>
                <a:cubicBezTo>
                  <a:pt x="807690" y="436949"/>
                  <a:pt x="813916" y="408964"/>
                  <a:pt x="813916" y="391885"/>
                </a:cubicBezTo>
                <a:cubicBezTo>
                  <a:pt x="813916" y="314775"/>
                  <a:pt x="790597" y="230290"/>
                  <a:pt x="823965" y="160773"/>
                </a:cubicBezTo>
                <a:cubicBezTo>
                  <a:pt x="840170" y="127013"/>
                  <a:pt x="897652" y="147376"/>
                  <a:pt x="934496" y="140677"/>
                </a:cubicBezTo>
                <a:cubicBezTo>
                  <a:pt x="1319082" y="148073"/>
                  <a:pt x="1342834" y="50001"/>
                  <a:pt x="1527349" y="200967"/>
                </a:cubicBezTo>
                <a:cubicBezTo>
                  <a:pt x="1542013" y="212965"/>
                  <a:pt x="1554145" y="227762"/>
                  <a:pt x="1567543" y="241160"/>
                </a:cubicBezTo>
                <a:cubicBezTo>
                  <a:pt x="1572406" y="258182"/>
                  <a:pt x="1601034" y="348363"/>
                  <a:pt x="1597688" y="371789"/>
                </a:cubicBezTo>
                <a:cubicBezTo>
                  <a:pt x="1593641" y="400119"/>
                  <a:pt x="1581111" y="426978"/>
                  <a:pt x="1567543" y="452175"/>
                </a:cubicBezTo>
                <a:cubicBezTo>
                  <a:pt x="1557375" y="471059"/>
                  <a:pt x="1546177" y="492147"/>
                  <a:pt x="1527349" y="502417"/>
                </a:cubicBezTo>
                <a:cubicBezTo>
                  <a:pt x="1506557" y="513758"/>
                  <a:pt x="1480289" y="508101"/>
                  <a:pt x="1457011" y="512466"/>
                </a:cubicBezTo>
                <a:cubicBezTo>
                  <a:pt x="1426660" y="518157"/>
                  <a:pt x="1396721" y="525863"/>
                  <a:pt x="1366576" y="532562"/>
                </a:cubicBezTo>
                <a:cubicBezTo>
                  <a:pt x="1316334" y="519164"/>
                  <a:pt x="1263488" y="513210"/>
                  <a:pt x="1215850" y="492369"/>
                </a:cubicBezTo>
                <a:cubicBezTo>
                  <a:pt x="1206146" y="488124"/>
                  <a:pt x="1210104" y="471903"/>
                  <a:pt x="1205802" y="462224"/>
                </a:cubicBezTo>
                <a:cubicBezTo>
                  <a:pt x="1196677" y="441692"/>
                  <a:pt x="1185705" y="422031"/>
                  <a:pt x="1175657" y="401934"/>
                </a:cubicBezTo>
                <a:cubicBezTo>
                  <a:pt x="1172308" y="375138"/>
                  <a:pt x="1163049" y="348430"/>
                  <a:pt x="1165609" y="321547"/>
                </a:cubicBezTo>
                <a:cubicBezTo>
                  <a:pt x="1169846" y="277061"/>
                  <a:pt x="1173846" y="229866"/>
                  <a:pt x="1195754" y="190918"/>
                </a:cubicBezTo>
                <a:cubicBezTo>
                  <a:pt x="1206770" y="171335"/>
                  <a:pt x="1233972" y="164977"/>
                  <a:pt x="1256044" y="160773"/>
                </a:cubicBezTo>
                <a:cubicBezTo>
                  <a:pt x="1305508" y="151351"/>
                  <a:pt x="1356527" y="154074"/>
                  <a:pt x="1406769" y="150725"/>
                </a:cubicBezTo>
                <a:cubicBezTo>
                  <a:pt x="1574242" y="160773"/>
                  <a:pt x="1776754" y="77867"/>
                  <a:pt x="1909187" y="180870"/>
                </a:cubicBezTo>
                <a:cubicBezTo>
                  <a:pt x="1994818" y="247472"/>
                  <a:pt x="1885256" y="397173"/>
                  <a:pt x="1858945" y="502417"/>
                </a:cubicBezTo>
                <a:cubicBezTo>
                  <a:pt x="1854349" y="520799"/>
                  <a:pt x="1833011" y="530134"/>
                  <a:pt x="1818751" y="542611"/>
                </a:cubicBezTo>
                <a:cubicBezTo>
                  <a:pt x="1795846" y="562653"/>
                  <a:pt x="1712444" y="618715"/>
                  <a:pt x="1698171" y="622997"/>
                </a:cubicBezTo>
                <a:cubicBezTo>
                  <a:pt x="1659539" y="634586"/>
                  <a:pt x="1617784" y="629696"/>
                  <a:pt x="1577591" y="633046"/>
                </a:cubicBezTo>
                <a:cubicBezTo>
                  <a:pt x="1437853" y="594936"/>
                  <a:pt x="1379050" y="618145"/>
                  <a:pt x="1497204" y="381837"/>
                </a:cubicBezTo>
                <a:cubicBezTo>
                  <a:pt x="1511014" y="354217"/>
                  <a:pt x="1557775" y="369599"/>
                  <a:pt x="1587639" y="361740"/>
                </a:cubicBezTo>
                <a:cubicBezTo>
                  <a:pt x="1747678" y="319624"/>
                  <a:pt x="1627408" y="339184"/>
                  <a:pt x="1768510" y="321547"/>
                </a:cubicBezTo>
                <a:cubicBezTo>
                  <a:pt x="1892440" y="331595"/>
                  <a:pt x="2040489" y="277547"/>
                  <a:pt x="2140299" y="351692"/>
                </a:cubicBezTo>
                <a:cubicBezTo>
                  <a:pt x="2202374" y="397805"/>
                  <a:pt x="2149307" y="511162"/>
                  <a:pt x="2120202" y="582804"/>
                </a:cubicBezTo>
                <a:cubicBezTo>
                  <a:pt x="2102285" y="626908"/>
                  <a:pt x="2044472" y="640757"/>
                  <a:pt x="2009670" y="673239"/>
                </a:cubicBezTo>
                <a:cubicBezTo>
                  <a:pt x="1993991" y="687873"/>
                  <a:pt x="1986635" y="710613"/>
                  <a:pt x="1969477" y="723481"/>
                </a:cubicBezTo>
                <a:cubicBezTo>
                  <a:pt x="1958429" y="731767"/>
                  <a:pt x="1942681" y="730180"/>
                  <a:pt x="1929283" y="733529"/>
                </a:cubicBezTo>
                <a:cubicBezTo>
                  <a:pt x="1913504" y="729226"/>
                  <a:pt x="1800666" y="713033"/>
                  <a:pt x="1778558" y="673239"/>
                </a:cubicBezTo>
                <a:cubicBezTo>
                  <a:pt x="1768664" y="655429"/>
                  <a:pt x="1771859" y="633046"/>
                  <a:pt x="1768510" y="612949"/>
                </a:cubicBezTo>
                <a:cubicBezTo>
                  <a:pt x="1760217" y="488563"/>
                  <a:pt x="1743352" y="424281"/>
                  <a:pt x="1788606" y="301450"/>
                </a:cubicBezTo>
                <a:cubicBezTo>
                  <a:pt x="1794396" y="285735"/>
                  <a:pt x="1814865" y="280595"/>
                  <a:pt x="1828800" y="271305"/>
                </a:cubicBezTo>
                <a:cubicBezTo>
                  <a:pt x="1887485" y="232182"/>
                  <a:pt x="1869194" y="242801"/>
                  <a:pt x="1939332" y="231112"/>
                </a:cubicBezTo>
                <a:cubicBezTo>
                  <a:pt x="2059543" y="191039"/>
                  <a:pt x="2050443" y="189215"/>
                  <a:pt x="2280976" y="261257"/>
                </a:cubicBezTo>
                <a:cubicBezTo>
                  <a:pt x="2300422" y="267334"/>
                  <a:pt x="2287675" y="301450"/>
                  <a:pt x="2291024" y="321547"/>
                </a:cubicBezTo>
                <a:cubicBezTo>
                  <a:pt x="2277626" y="395235"/>
                  <a:pt x="2274514" y="471558"/>
                  <a:pt x="2250830" y="542611"/>
                </a:cubicBezTo>
                <a:cubicBezTo>
                  <a:pt x="2243341" y="565079"/>
                  <a:pt x="2214799" y="573905"/>
                  <a:pt x="2200589" y="592852"/>
                </a:cubicBezTo>
                <a:cubicBezTo>
                  <a:pt x="2194234" y="601326"/>
                  <a:pt x="2197321" y="614860"/>
                  <a:pt x="2190540" y="622997"/>
                </a:cubicBezTo>
                <a:cubicBezTo>
                  <a:pt x="2158649" y="661266"/>
                  <a:pt x="2136938" y="655377"/>
                  <a:pt x="2090057" y="663191"/>
                </a:cubicBezTo>
                <a:lnTo>
                  <a:pt x="2029767" y="653142"/>
                </a:lnTo>
                <a:cubicBezTo>
                  <a:pt x="2029767" y="628968"/>
                  <a:pt x="2063762" y="438426"/>
                  <a:pt x="2130250" y="391885"/>
                </a:cubicBezTo>
                <a:cubicBezTo>
                  <a:pt x="2146721" y="380355"/>
                  <a:pt x="2261287" y="354370"/>
                  <a:pt x="2270927" y="351692"/>
                </a:cubicBezTo>
                <a:cubicBezTo>
                  <a:pt x="2481987" y="293064"/>
                  <a:pt x="2281363" y="327979"/>
                  <a:pt x="2652765" y="301450"/>
                </a:cubicBezTo>
                <a:cubicBezTo>
                  <a:pt x="2745643" y="324669"/>
                  <a:pt x="2735864" y="308252"/>
                  <a:pt x="2682910" y="502417"/>
                </a:cubicBezTo>
                <a:cubicBezTo>
                  <a:pt x="2677771" y="521259"/>
                  <a:pt x="2649415" y="522514"/>
                  <a:pt x="2632668" y="532562"/>
                </a:cubicBezTo>
                <a:cubicBezTo>
                  <a:pt x="2588261" y="594732"/>
                  <a:pt x="2568016" y="637227"/>
                  <a:pt x="2491991" y="673239"/>
                </a:cubicBezTo>
                <a:cubicBezTo>
                  <a:pt x="2461121" y="687862"/>
                  <a:pt x="2425002" y="686637"/>
                  <a:pt x="2391507" y="693336"/>
                </a:cubicBezTo>
                <a:cubicBezTo>
                  <a:pt x="2386503" y="695421"/>
                  <a:pt x="2218376" y="767174"/>
                  <a:pt x="2190540" y="773723"/>
                </a:cubicBezTo>
                <a:cubicBezTo>
                  <a:pt x="2161016" y="780670"/>
                  <a:pt x="2130250" y="780422"/>
                  <a:pt x="2100105" y="783771"/>
                </a:cubicBezTo>
                <a:cubicBezTo>
                  <a:pt x="1974259" y="746017"/>
                  <a:pt x="1951558" y="775481"/>
                  <a:pt x="2059912" y="612949"/>
                </a:cubicBezTo>
                <a:cubicBezTo>
                  <a:pt x="2067572" y="601458"/>
                  <a:pt x="2086877" y="606869"/>
                  <a:pt x="2100105" y="602901"/>
                </a:cubicBezTo>
                <a:cubicBezTo>
                  <a:pt x="2120395" y="596814"/>
                  <a:pt x="2139754" y="587567"/>
                  <a:pt x="2160395" y="582804"/>
                </a:cubicBezTo>
                <a:cubicBezTo>
                  <a:pt x="2183473" y="577478"/>
                  <a:pt x="2207455" y="577121"/>
                  <a:pt x="2230734" y="572756"/>
                </a:cubicBezTo>
                <a:cubicBezTo>
                  <a:pt x="2412421" y="538690"/>
                  <a:pt x="2233781" y="563582"/>
                  <a:pt x="2401556" y="542611"/>
                </a:cubicBezTo>
                <a:cubicBezTo>
                  <a:pt x="2435050" y="532563"/>
                  <a:pt x="2467477" y="517783"/>
                  <a:pt x="2502039" y="512466"/>
                </a:cubicBezTo>
                <a:cubicBezTo>
                  <a:pt x="2555111" y="504301"/>
                  <a:pt x="2609264" y="506384"/>
                  <a:pt x="2662813" y="502417"/>
                </a:cubicBezTo>
                <a:cubicBezTo>
                  <a:pt x="2754826" y="495601"/>
                  <a:pt x="2769782" y="492814"/>
                  <a:pt x="2853732" y="482320"/>
                </a:cubicBezTo>
                <a:cubicBezTo>
                  <a:pt x="2863780" y="478971"/>
                  <a:pt x="2873693" y="475182"/>
                  <a:pt x="2883877" y="472272"/>
                </a:cubicBezTo>
                <a:cubicBezTo>
                  <a:pt x="2897156" y="468478"/>
                  <a:pt x="2912228" y="469329"/>
                  <a:pt x="2924070" y="462224"/>
                </a:cubicBezTo>
                <a:cubicBezTo>
                  <a:pt x="2930492" y="458371"/>
                  <a:pt x="2930769" y="448826"/>
                  <a:pt x="2934118" y="4421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8F18014-BBE0-4EE9-992A-ADB77501C628}"/>
              </a:ext>
            </a:extLst>
          </p:cNvPr>
          <p:cNvCxnSpPr>
            <a:cxnSpLocks/>
          </p:cNvCxnSpPr>
          <p:nvPr/>
        </p:nvCxnSpPr>
        <p:spPr>
          <a:xfrm>
            <a:off x="5910135" y="5605706"/>
            <a:ext cx="1110137" cy="8791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862B52A2-AECE-4D52-AEC7-52DE8B4BEC4C}"/>
              </a:ext>
            </a:extLst>
          </p:cNvPr>
          <p:cNvCxnSpPr>
            <a:cxnSpLocks/>
          </p:cNvCxnSpPr>
          <p:nvPr/>
        </p:nvCxnSpPr>
        <p:spPr>
          <a:xfrm flipV="1">
            <a:off x="5910135" y="5587236"/>
            <a:ext cx="1110137" cy="897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6">
            <a:extLst>
              <a:ext uri="{FF2B5EF4-FFF2-40B4-BE49-F238E27FC236}">
                <a16:creationId xmlns:a16="http://schemas.microsoft.com/office/drawing/2014/main" id="{55632264-D23C-4F0F-9A12-493213DA2BC8}"/>
              </a:ext>
            </a:extLst>
          </p:cNvPr>
          <p:cNvSpPr/>
          <p:nvPr/>
        </p:nvSpPr>
        <p:spPr>
          <a:xfrm>
            <a:off x="1475656" y="2958771"/>
            <a:ext cx="834881" cy="837617"/>
          </a:xfrm>
          <a:prstGeom prst="ellipse">
            <a:avLst/>
          </a:prstGeom>
          <a:noFill/>
          <a:ln>
            <a:solidFill>
              <a:srgbClr val="200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B4937AEC-54EA-4976-8B08-13BFEA40B060}"/>
              </a:ext>
            </a:extLst>
          </p:cNvPr>
          <p:cNvSpPr/>
          <p:nvPr/>
        </p:nvSpPr>
        <p:spPr>
          <a:xfrm>
            <a:off x="1475655" y="5673974"/>
            <a:ext cx="834881" cy="837617"/>
          </a:xfrm>
          <a:prstGeom prst="ellipse">
            <a:avLst/>
          </a:prstGeom>
          <a:noFill/>
          <a:ln>
            <a:solidFill>
              <a:srgbClr val="200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D65BC558-37B6-4F88-BE43-107D3AB8F90D}"/>
              </a:ext>
            </a:extLst>
          </p:cNvPr>
          <p:cNvSpPr/>
          <p:nvPr/>
        </p:nvSpPr>
        <p:spPr>
          <a:xfrm>
            <a:off x="5983096" y="2965328"/>
            <a:ext cx="834881" cy="837617"/>
          </a:xfrm>
          <a:prstGeom prst="ellipse">
            <a:avLst/>
          </a:prstGeom>
          <a:noFill/>
          <a:ln>
            <a:solidFill>
              <a:srgbClr val="200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34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FFF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24964" cy="1143000"/>
          </a:xfrm>
        </p:spPr>
        <p:txBody>
          <a:bodyPr/>
          <a:lstStyle/>
          <a:p>
            <a:pPr eaLnBrk="1" hangingPunct="1"/>
            <a:r>
              <a:rPr lang="ja-JP" altLang="en-US" sz="3600" dirty="0">
                <a:solidFill>
                  <a:srgbClr val="1A04BC"/>
                </a:solidFill>
              </a:rPr>
              <a:t>ペストコントロール協会（ＰＣ協会）のご紹介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857" y="1246048"/>
            <a:ext cx="8137152" cy="5516562"/>
          </a:xfrm>
        </p:spPr>
        <p:txBody>
          <a:bodyPr/>
          <a:lstStyle/>
          <a:p>
            <a:pPr eaLnBrk="1" hangingPunct="1"/>
            <a:r>
              <a:rPr lang="ja-JP" altLang="en-US" sz="2400" dirty="0"/>
              <a:t>国内唯一の有害生物防除を専門とする企業団体</a:t>
            </a:r>
          </a:p>
          <a:p>
            <a:pPr eaLnBrk="1" hangingPunct="1"/>
            <a:r>
              <a:rPr lang="ja-JP" altLang="en-US" sz="2400" dirty="0"/>
              <a:t>目的：正しい防除技術の構築と啓発</a:t>
            </a:r>
          </a:p>
          <a:p>
            <a:pPr eaLnBrk="1" hangingPunct="1"/>
            <a:r>
              <a:rPr lang="ja-JP" altLang="en-US" sz="2400" dirty="0"/>
              <a:t>事業：各種研修会開催、海外協会との連携、関連学会への</a:t>
            </a:r>
            <a:endParaRPr lang="en-US" altLang="ja-JP" sz="2400" dirty="0"/>
          </a:p>
          <a:p>
            <a:pPr marL="0" indent="0" eaLnBrk="1" hangingPunct="1">
              <a:buNone/>
            </a:pPr>
            <a:r>
              <a:rPr lang="ja-JP" altLang="en-US" sz="2400" dirty="0"/>
              <a:t>　　　　　 支援、技術資格制度、技術書・啓発図書発行　等</a:t>
            </a:r>
          </a:p>
          <a:p>
            <a:pPr eaLnBrk="1" hangingPunct="1"/>
            <a:r>
              <a:rPr lang="ja-JP" altLang="en-US" sz="2400" dirty="0"/>
              <a:t>東京に本部。</a:t>
            </a:r>
            <a:r>
              <a:rPr lang="en-US" altLang="ja-JP" sz="2400" dirty="0"/>
              <a:t>47</a:t>
            </a:r>
            <a:r>
              <a:rPr lang="ja-JP" altLang="en-US" sz="2400" dirty="0"/>
              <a:t>都道府県に地区協会（加盟</a:t>
            </a:r>
            <a:r>
              <a:rPr lang="en-US" altLang="ja-JP" sz="2400" dirty="0"/>
              <a:t>900</a:t>
            </a:r>
            <a:r>
              <a:rPr lang="ja-JP" altLang="en-US" sz="2400" dirty="0"/>
              <a:t>社）</a:t>
            </a:r>
          </a:p>
          <a:p>
            <a:pPr eaLnBrk="1" hangingPunct="1"/>
            <a:r>
              <a:rPr lang="ja-JP" altLang="en-US" sz="2400" dirty="0"/>
              <a:t>全地区協会で無料害虫相談所を常設</a:t>
            </a:r>
            <a:endParaRPr lang="en-US" altLang="ja-JP" sz="2400" dirty="0"/>
          </a:p>
          <a:p>
            <a:pPr eaLnBrk="1" hangingPunct="1"/>
            <a:r>
              <a:rPr lang="en-US" altLang="ja-JP" sz="2400" dirty="0"/>
              <a:t>46</a:t>
            </a:r>
            <a:r>
              <a:rPr lang="ja-JP" altLang="en-US" sz="2400" dirty="0"/>
              <a:t>期</a:t>
            </a:r>
            <a:r>
              <a:rPr lang="en-US" altLang="ja-JP" sz="2400" dirty="0"/>
              <a:t>(2020</a:t>
            </a:r>
            <a:r>
              <a:rPr lang="ja-JP" altLang="en-US" sz="2400" dirty="0"/>
              <a:t>年度）埼玉県協会への相談件数</a:t>
            </a:r>
          </a:p>
          <a:p>
            <a:pPr marL="0" indent="0" eaLnBrk="1" hangingPunct="1">
              <a:buNone/>
            </a:pPr>
            <a:r>
              <a:rPr lang="ja-JP" altLang="en-US" sz="2400" dirty="0"/>
              <a:t>　　</a:t>
            </a:r>
            <a:r>
              <a:rPr lang="ja-JP" altLang="en-US" sz="2400" dirty="0">
                <a:solidFill>
                  <a:srgbClr val="C00000"/>
                </a:solidFill>
              </a:rPr>
              <a:t>　    計 </a:t>
            </a:r>
            <a:r>
              <a:rPr lang="en-US" altLang="ja-JP" sz="2400" dirty="0">
                <a:solidFill>
                  <a:srgbClr val="C00000"/>
                </a:solidFill>
              </a:rPr>
              <a:t>4,869</a:t>
            </a:r>
            <a:r>
              <a:rPr lang="ja-JP" altLang="en-US" sz="2400" dirty="0">
                <a:solidFill>
                  <a:srgbClr val="C00000"/>
                </a:solidFill>
              </a:rPr>
              <a:t>件    </a:t>
            </a:r>
            <a:r>
              <a:rPr lang="ja-JP" altLang="en-US" sz="2800" dirty="0">
                <a:solidFill>
                  <a:srgbClr val="C00000"/>
                </a:solidFill>
              </a:rPr>
              <a:t>           </a:t>
            </a:r>
            <a:r>
              <a:rPr lang="ja-JP" altLang="en-US" sz="2400" dirty="0">
                <a:solidFill>
                  <a:srgbClr val="C00000"/>
                </a:solidFill>
              </a:rPr>
              <a:t>ハチ類　</a:t>
            </a:r>
            <a:r>
              <a:rPr lang="en-US" altLang="ja-JP" sz="2400" dirty="0">
                <a:solidFill>
                  <a:srgbClr val="C00000"/>
                </a:solidFill>
              </a:rPr>
              <a:t>32</a:t>
            </a:r>
            <a:r>
              <a:rPr lang="ja-JP" altLang="en-US" sz="2400" dirty="0">
                <a:solidFill>
                  <a:srgbClr val="C00000"/>
                </a:solidFill>
              </a:rPr>
              <a:t>％</a:t>
            </a:r>
            <a:endParaRPr lang="en-US" altLang="ja-JP" sz="24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　　　　　　　　　　　　　　ネズミ類　</a:t>
            </a:r>
            <a:r>
              <a:rPr lang="en-US" altLang="ja-JP" sz="2400" dirty="0">
                <a:solidFill>
                  <a:srgbClr val="C00000"/>
                </a:solidFill>
              </a:rPr>
              <a:t>15</a:t>
            </a:r>
            <a:r>
              <a:rPr lang="ja-JP" altLang="en-US" sz="2400" dirty="0">
                <a:solidFill>
                  <a:srgbClr val="C00000"/>
                </a:solidFill>
              </a:rPr>
              <a:t>％</a:t>
            </a:r>
            <a:endParaRPr lang="en-US" altLang="ja-JP" sz="24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　　　　　　　　　　 コウモリ・鳥類　</a:t>
            </a:r>
            <a:r>
              <a:rPr lang="en-US" altLang="ja-JP" sz="2400" dirty="0">
                <a:solidFill>
                  <a:srgbClr val="C00000"/>
                </a:solidFill>
              </a:rPr>
              <a:t>12</a:t>
            </a:r>
            <a:r>
              <a:rPr lang="ja-JP" altLang="en-US" sz="2400" dirty="0">
                <a:solidFill>
                  <a:srgbClr val="C00000"/>
                </a:solidFill>
              </a:rPr>
              <a:t>％</a:t>
            </a:r>
            <a:endParaRPr lang="en-US" altLang="ja-JP" sz="24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　　　　　　　　　　　　 　四つ足獣　  </a:t>
            </a:r>
            <a:r>
              <a:rPr lang="en-US" altLang="ja-JP" sz="2400" dirty="0">
                <a:solidFill>
                  <a:srgbClr val="C00000"/>
                </a:solidFill>
              </a:rPr>
              <a:t>6</a:t>
            </a:r>
            <a:r>
              <a:rPr lang="ja-JP" altLang="en-US" sz="2400" dirty="0">
                <a:solidFill>
                  <a:srgbClr val="C00000"/>
                </a:solidFill>
              </a:rPr>
              <a:t>％</a:t>
            </a:r>
            <a:endParaRPr lang="en-US" altLang="ja-JP" sz="24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　　　　　　　　　　　　　　 シロアリ　 </a:t>
            </a:r>
            <a:r>
              <a:rPr lang="en-US" altLang="ja-JP" sz="2400" dirty="0">
                <a:solidFill>
                  <a:srgbClr val="C00000"/>
                </a:solidFill>
              </a:rPr>
              <a:t>2</a:t>
            </a:r>
            <a:r>
              <a:rPr lang="ja-JP" altLang="en-US" sz="2400" dirty="0">
                <a:solidFill>
                  <a:srgbClr val="C00000"/>
                </a:solidFill>
              </a:rPr>
              <a:t>％</a:t>
            </a:r>
            <a:endParaRPr lang="en-US" altLang="ja-JP" sz="24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endParaRPr lang="en-US" altLang="ja-JP" sz="2400" dirty="0"/>
          </a:p>
          <a:p>
            <a:pPr marL="0" indent="0" eaLnBrk="1" hangingPunct="1">
              <a:buNone/>
            </a:pPr>
            <a:r>
              <a:rPr lang="ja-JP" altLang="en-US" sz="2400" dirty="0"/>
              <a:t>　　　　　　　　　　　　　　　　　　</a:t>
            </a:r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92F5F8-4E55-4D44-BA29-A47BAAD6E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0" y="3518709"/>
            <a:ext cx="2466664" cy="15689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5C9123-A699-4CE8-B4DE-37D50C582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13176"/>
            <a:ext cx="2368952" cy="16622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A5BCF89-2A65-4A59-ABB4-2758190B4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0" y="5087691"/>
            <a:ext cx="2466664" cy="16749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35348F-9963-4181-9596-85B6AE3B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2080" y="3068960"/>
            <a:ext cx="4320480" cy="2232248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144" y="337290"/>
            <a:ext cx="8828351" cy="64040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/>
              <a:t>10</a:t>
            </a:r>
            <a:r>
              <a:rPr lang="ja-JP" altLang="en-US" dirty="0"/>
              <a:t>）清拭手法　③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【</a:t>
            </a:r>
            <a:r>
              <a:rPr lang="ja-JP" altLang="en-US" sz="2800" dirty="0"/>
              <a:t>注意事項</a:t>
            </a:r>
            <a:r>
              <a:rPr lang="en-US" altLang="ja-JP" sz="2800" dirty="0"/>
              <a:t>】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</a:t>
            </a:r>
            <a:r>
              <a:rPr lang="ja-JP" altLang="en-US" sz="2400" dirty="0"/>
              <a:t>＊逆性石けん液、台所用洗剤等の希釈時、水を先に入れて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から薬剤を投入しないと</a:t>
            </a:r>
            <a:r>
              <a:rPr lang="ja-JP" altLang="en-US" sz="2400" dirty="0">
                <a:solidFill>
                  <a:srgbClr val="FF0000"/>
                </a:solidFill>
              </a:rPr>
              <a:t>泡立って</a:t>
            </a:r>
            <a:r>
              <a:rPr lang="ja-JP" altLang="en-US" sz="2400" dirty="0"/>
              <a:t>正しく計量できない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＊逆性石けん液、台所用洗剤等を床面に用いる場合、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</a:t>
            </a:r>
            <a:r>
              <a:rPr lang="ja-JP" altLang="en-US" sz="2400" dirty="0">
                <a:solidFill>
                  <a:srgbClr val="FF0000"/>
                </a:solidFill>
              </a:rPr>
              <a:t>「乾くまで歩行中止」の表示をするなど、歩行者転倒事故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　　に注意</a:t>
            </a:r>
            <a:r>
              <a:rPr lang="ja-JP" altLang="en-US" sz="2400" dirty="0"/>
              <a:t>（処理</a:t>
            </a:r>
            <a:r>
              <a:rPr lang="en-US" altLang="ja-JP" sz="2400" dirty="0"/>
              <a:t>10</a:t>
            </a:r>
            <a:r>
              <a:rPr lang="ja-JP" altLang="en-US" sz="2400" dirty="0"/>
              <a:t>分後に水拭きしても良い）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＊ウエスは汚れ具合を見て早めに交換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（経験値：</a:t>
            </a:r>
            <a:r>
              <a:rPr lang="ja-JP" altLang="en-US" sz="2400" dirty="0">
                <a:solidFill>
                  <a:srgbClr val="FF0000"/>
                </a:solidFill>
              </a:rPr>
              <a:t>清拭面積</a:t>
            </a:r>
            <a:r>
              <a:rPr lang="en-US" altLang="ja-JP" sz="2400" dirty="0">
                <a:solidFill>
                  <a:srgbClr val="FF0000"/>
                </a:solidFill>
              </a:rPr>
              <a:t>0.5</a:t>
            </a:r>
            <a:r>
              <a:rPr lang="ja-JP" altLang="en-US" sz="2400" dirty="0">
                <a:solidFill>
                  <a:srgbClr val="FF0000"/>
                </a:solidFill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</a:rPr>
              <a:t>1</a:t>
            </a:r>
            <a:r>
              <a:rPr lang="ja-JP" altLang="en-US" sz="2400" dirty="0">
                <a:solidFill>
                  <a:srgbClr val="FF0000"/>
                </a:solidFill>
              </a:rPr>
              <a:t>㎡で交換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＊使用中ウエスを他室で用いない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＊希釈液は</a:t>
            </a:r>
            <a:r>
              <a:rPr lang="ja-JP" altLang="en-US" sz="2400" dirty="0">
                <a:solidFill>
                  <a:srgbClr val="FF0000"/>
                </a:solidFill>
              </a:rPr>
              <a:t>当日中に使い切る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＊使用済紙ウエスは</a:t>
            </a:r>
            <a:r>
              <a:rPr lang="ja-JP" altLang="en-US" sz="2400" dirty="0">
                <a:solidFill>
                  <a:srgbClr val="FF0000"/>
                </a:solidFill>
              </a:rPr>
              <a:t>二重ビニール袋</a:t>
            </a:r>
            <a:r>
              <a:rPr lang="ja-JP" altLang="en-US" sz="2400" dirty="0"/>
              <a:t>に入れ、更に袋内に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</a:t>
            </a:r>
            <a:r>
              <a:rPr lang="ja-JP" altLang="en-US" sz="2400" dirty="0">
                <a:solidFill>
                  <a:srgbClr val="FF0000"/>
                </a:solidFill>
              </a:rPr>
              <a:t>消毒・除菌剤等を散布</a:t>
            </a:r>
            <a:r>
              <a:rPr lang="ja-JP" altLang="en-US" sz="2400" dirty="0"/>
              <a:t>して口を堅くしばり、普通ゴミとして処分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可能</a:t>
            </a:r>
            <a:r>
              <a:rPr lang="ja-JP" altLang="en-US" sz="2400" dirty="0">
                <a:solidFill>
                  <a:srgbClr val="FF6600"/>
                </a:solidFill>
              </a:rPr>
              <a:t>　（環境省：感染性廃棄物としなくて良い）</a:t>
            </a:r>
            <a:endParaRPr lang="en-US" altLang="ja-JP" sz="2400" dirty="0">
              <a:solidFill>
                <a:srgbClr val="FF6600"/>
              </a:solidFill>
              <a:highlight>
                <a:srgbClr val="00FF00"/>
              </a:highlight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68361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村田光\Local Settings\Temporary Internet Files\Content.IE5\2EY4KX8Q\MC900014495[1].wmf">
            <a:extLst>
              <a:ext uri="{FF2B5EF4-FFF2-40B4-BE49-F238E27FC236}">
                <a16:creationId xmlns:a16="http://schemas.microsoft.com/office/drawing/2014/main" id="{634E7EBA-68E9-4A21-ABD3-913E0746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28784"/>
            <a:ext cx="254205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56" y="828784"/>
            <a:ext cx="8964487" cy="60486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　</a:t>
            </a:r>
            <a:r>
              <a:rPr lang="en-US" altLang="ja-JP" dirty="0"/>
              <a:t>11</a:t>
            </a:r>
            <a:r>
              <a:rPr lang="ja-JP" altLang="en-US" dirty="0"/>
              <a:t>）散布手法　①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＊三密（密閉・密集・密接）状態で人が滞在した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800" dirty="0"/>
              <a:t>    </a:t>
            </a:r>
            <a:r>
              <a:rPr lang="ja-JP" altLang="en-US" sz="2800" dirty="0"/>
              <a:t>部屋の内装面や器物等の</a:t>
            </a:r>
            <a:r>
              <a:rPr lang="ja-JP" altLang="en-US" sz="2800" dirty="0">
                <a:solidFill>
                  <a:srgbClr val="0000FF"/>
                </a:solidFill>
              </a:rPr>
              <a:t>清拭が困難な粗面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0000FF"/>
                </a:solidFill>
              </a:rPr>
              <a:t>　　</a:t>
            </a:r>
            <a:r>
              <a:rPr lang="ja-JP" altLang="en-US" sz="2800" dirty="0"/>
              <a:t>に、液状消毒・除菌剤等を</a:t>
            </a:r>
            <a:r>
              <a:rPr lang="ja-JP" altLang="en-US" sz="2800" dirty="0">
                <a:solidFill>
                  <a:srgbClr val="2002FE"/>
                </a:solidFill>
              </a:rPr>
              <a:t>ムラ無く</a:t>
            </a:r>
            <a:r>
              <a:rPr lang="ja-JP" altLang="en-US" sz="2800" dirty="0"/>
              <a:t>処理する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＊</a:t>
            </a:r>
            <a:r>
              <a:rPr lang="ja-JP" altLang="en-US" sz="2800" dirty="0">
                <a:solidFill>
                  <a:srgbClr val="339966"/>
                </a:solidFill>
              </a:rPr>
              <a:t>日常的消毒とし必須なものでは無い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800" dirty="0">
                <a:solidFill>
                  <a:srgbClr val="FF6600"/>
                </a:solidFill>
              </a:rPr>
              <a:t>　予防的消毒時に危険度に応じ</a:t>
            </a:r>
            <a:r>
              <a:rPr lang="ja-JP" altLang="en-US" sz="2800" dirty="0"/>
              <a:t>て清拭と併用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＊処理量の目安：</a:t>
            </a:r>
            <a:r>
              <a:rPr lang="en-US" altLang="ja-JP" sz="2800" dirty="0">
                <a:solidFill>
                  <a:srgbClr val="0000FF"/>
                </a:solidFill>
              </a:rPr>
              <a:t>30</a:t>
            </a:r>
            <a:r>
              <a:rPr lang="ja-JP" altLang="en-US" sz="2800" dirty="0">
                <a:solidFill>
                  <a:srgbClr val="0000FF"/>
                </a:solidFill>
              </a:rPr>
              <a:t>～</a:t>
            </a:r>
            <a:r>
              <a:rPr lang="en-US" altLang="ja-JP" sz="2800" dirty="0">
                <a:solidFill>
                  <a:srgbClr val="0000FF"/>
                </a:solidFill>
              </a:rPr>
              <a:t>50ml/</a:t>
            </a:r>
            <a:r>
              <a:rPr lang="ja-JP" altLang="en-US" sz="2800" dirty="0">
                <a:solidFill>
                  <a:srgbClr val="0000FF"/>
                </a:solidFill>
              </a:rPr>
              <a:t>㎡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＊散布箇所の例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該当者滞在室・廊下・階段・更衣室・トイレ等の床、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便器・洗面台内外、イス座面・背面 </a:t>
            </a:r>
            <a:r>
              <a:rPr lang="en-US" altLang="ja-JP" sz="2400" dirty="0" err="1"/>
              <a:t>etc</a:t>
            </a:r>
            <a:r>
              <a:rPr lang="ja-JP" altLang="en-US" sz="2400" dirty="0"/>
              <a:t>・・・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117233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592" y="692696"/>
            <a:ext cx="8954408" cy="64040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　</a:t>
            </a:r>
            <a:r>
              <a:rPr lang="en-US" altLang="ja-JP" dirty="0"/>
              <a:t>11</a:t>
            </a:r>
            <a:r>
              <a:rPr lang="ja-JP" altLang="en-US" dirty="0"/>
              <a:t>）散布手法　②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【</a:t>
            </a:r>
            <a:r>
              <a:rPr lang="ja-JP" altLang="en-US" sz="2800" dirty="0"/>
              <a:t>注意事項</a:t>
            </a:r>
            <a:r>
              <a:rPr lang="en-US" altLang="ja-JP" sz="2800" dirty="0"/>
              <a:t>】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400" dirty="0"/>
              <a:t>＊逆性石けん液、台所用洗剤等の希釈時、水を先に入れて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から薬剤を投入しないと泡立って正しく計量できない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＊逆性石けん液、台所用洗剤等を床面に用いる場合、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</a:t>
            </a:r>
            <a:r>
              <a:rPr lang="ja-JP" altLang="en-US" sz="2400" dirty="0">
                <a:solidFill>
                  <a:srgbClr val="FF0000"/>
                </a:solidFill>
              </a:rPr>
              <a:t>「乾くまで歩行中止」の表示をするなど、歩行者転倒事故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防止に注意</a:t>
            </a:r>
            <a:r>
              <a:rPr lang="ja-JP" altLang="en-US" sz="2400" dirty="0"/>
              <a:t>（処理</a:t>
            </a:r>
            <a:r>
              <a:rPr lang="en-US" altLang="ja-JP" sz="2400" dirty="0"/>
              <a:t>10</a:t>
            </a:r>
            <a:r>
              <a:rPr lang="ja-JP" altLang="en-US" sz="2400" dirty="0"/>
              <a:t>分後に水拭きしても良い）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＊希釈液は当日中に使い切る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＊</a:t>
            </a:r>
            <a:r>
              <a:rPr lang="ja-JP" altLang="en-US" sz="2400" dirty="0">
                <a:solidFill>
                  <a:srgbClr val="FF0000"/>
                </a:solidFill>
              </a:rPr>
              <a:t>不要場所に薬剤飛沫</a:t>
            </a:r>
            <a:r>
              <a:rPr lang="ja-JP" altLang="en-US" sz="2400" dirty="0"/>
              <a:t>が及ばないよう、散布ノズルの向きに注意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3" name="Picture 5" descr="C:\Documents and Settings\村田光\Local Settings\Temporary Internet Files\Content.IE5\1530TFTS\MCPE02435_0000[1].wmf">
            <a:extLst>
              <a:ext uri="{FF2B5EF4-FFF2-40B4-BE49-F238E27FC236}">
                <a16:creationId xmlns:a16="http://schemas.microsoft.com/office/drawing/2014/main" id="{48ECD159-B874-422D-8505-D2753C5F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797152"/>
            <a:ext cx="2664296" cy="1869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77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05AEF3E-1856-4065-9983-C3CDFAAC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0768">
            <a:off x="5618824" y="1922885"/>
            <a:ext cx="1286594" cy="23521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298DDB4-700A-4534-ACDD-BEAB90B12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63" y="2207283"/>
            <a:ext cx="2061053" cy="13541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CF79CB-F4C2-4C4D-9239-6185CB0452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1698474" cy="219258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5760640" cy="778098"/>
          </a:xfr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3600" dirty="0">
                <a:solidFill>
                  <a:srgbClr val="2002FE"/>
                </a:solidFill>
              </a:rPr>
              <a:t>２．消毒実施者の感染予防</a:t>
            </a:r>
            <a:endParaRPr lang="ja-JP" altLang="en-US" sz="3200" dirty="0">
              <a:solidFill>
                <a:srgbClr val="2002FE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1A63306-27AE-4644-A26C-BBF1226D1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03" y="4099858"/>
            <a:ext cx="1698474" cy="1705406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24936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１）防護具</a:t>
            </a:r>
            <a:r>
              <a:rPr lang="ja-JP" altLang="en-US" sz="2400" dirty="0"/>
              <a:t>　　　</a:t>
            </a:r>
            <a:r>
              <a:rPr lang="ja-JP" altLang="en-US" sz="2400" dirty="0">
                <a:solidFill>
                  <a:srgbClr val="FF0000"/>
                </a:solidFill>
              </a:rPr>
              <a:t>＊罹患防止・薬害防止のため必ず着用</a:t>
            </a:r>
            <a:endParaRPr lang="en-US" altLang="ja-JP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8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000" dirty="0"/>
              <a:t>① 紙製マスク　　　　　　　　　　　　　　② ゴム・ニトリル手袋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000" dirty="0"/>
              <a:t>　③ 長袖上着　　　　　　　　　　　　　　　④ ゴム長靴（床面処理する場合）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＊厚手ゴム手袋・長靴は台所用洗剤</a:t>
            </a:r>
            <a:r>
              <a:rPr lang="en-US" altLang="ja-JP" sz="2400" dirty="0">
                <a:solidFill>
                  <a:srgbClr val="FF6600"/>
                </a:solidFill>
              </a:rPr>
              <a:t>100</a:t>
            </a:r>
            <a:r>
              <a:rPr lang="ja-JP" altLang="en-US" sz="2400" dirty="0">
                <a:solidFill>
                  <a:srgbClr val="FF6600"/>
                </a:solidFill>
              </a:rPr>
              <a:t>倍液で洗浄して再利用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＊上着・布ウエスは通常洗濯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2387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902" y="-99392"/>
            <a:ext cx="8859601" cy="69573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２）作業時の注意点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① 薬剤被ばく　　　　　　　　　 </a:t>
            </a:r>
            <a:r>
              <a:rPr lang="ja-JP" altLang="en-US" sz="2400" dirty="0">
                <a:solidFill>
                  <a:srgbClr val="FF6600"/>
                </a:solidFill>
              </a:rPr>
              <a:t>消毒・除菌剤には一定の毒性が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dirty="0">
                <a:solidFill>
                  <a:srgbClr val="FF6600"/>
                </a:solidFill>
              </a:rPr>
              <a:t>						</a:t>
            </a:r>
            <a:r>
              <a:rPr lang="ja-JP" altLang="en-US" sz="2400" dirty="0">
                <a:solidFill>
                  <a:srgbClr val="FF6600"/>
                </a:solidFill>
              </a:rPr>
              <a:t>有る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　　　　　　　　　　　　　　　　　　　　　　 万一被ばく時は作業を中断し、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　　　　　　　　　　　　　　　　　　　　　　 被ばく部位を水道水でしっかり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000" dirty="0">
                <a:solidFill>
                  <a:srgbClr val="FF6600"/>
                </a:solidFill>
              </a:rPr>
              <a:t>　　</a:t>
            </a:r>
            <a:r>
              <a:rPr lang="ja-JP" altLang="en-US" sz="2400" dirty="0">
                <a:solidFill>
                  <a:srgbClr val="FF6600"/>
                </a:solidFill>
              </a:rPr>
              <a:t>　　　　　　　　　　　　　　　　　　　　  洗浄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2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② 散布時、自然風やエアコン気流による薬剤ドリフト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　　　　　　　　　　　　　　　</a:t>
            </a:r>
            <a:r>
              <a:rPr lang="ja-JP" altLang="en-US" sz="2400" dirty="0">
                <a:solidFill>
                  <a:srgbClr val="FF6600"/>
                </a:solidFill>
              </a:rPr>
              <a:t>コロナ禍で窓解放、　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　　　　　　　</a:t>
            </a:r>
            <a:r>
              <a:rPr lang="ja-JP" altLang="en-US" sz="2400" dirty="0">
                <a:solidFill>
                  <a:srgbClr val="FF6600"/>
                </a:solidFill>
              </a:rPr>
              <a:t>扇風機使用施設が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　　　　　　　　　　　　　　　　　　　　　　　　　　　　　増加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800" dirty="0"/>
              <a:t> </a:t>
            </a:r>
            <a:r>
              <a:rPr lang="ja-JP" altLang="en-US" sz="2800" dirty="0"/>
              <a:t>　③ 長時間作業 　</a:t>
            </a:r>
            <a:r>
              <a:rPr lang="ja-JP" altLang="en-US" sz="2400" dirty="0">
                <a:solidFill>
                  <a:srgbClr val="FF6600"/>
                </a:solidFill>
              </a:rPr>
              <a:t>連続作業は</a:t>
            </a:r>
            <a:r>
              <a:rPr lang="en-US" altLang="ja-JP" sz="2400" dirty="0">
                <a:solidFill>
                  <a:srgbClr val="FF6600"/>
                </a:solidFill>
              </a:rPr>
              <a:t>1</a:t>
            </a:r>
            <a:r>
              <a:rPr lang="ja-JP" altLang="en-US" sz="2400" dirty="0">
                <a:solidFill>
                  <a:srgbClr val="FF6600"/>
                </a:solidFill>
              </a:rPr>
              <a:t>時間迄とし、休憩時間を設ける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2F7B3E-F8D4-4126-BBCA-8C45D684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02" y="4352466"/>
            <a:ext cx="1476425" cy="18974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7EBD031-2E22-495A-A2E6-5C5E33A44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2071075" cy="1705994"/>
          </a:xfrm>
          <a:prstGeom prst="rect">
            <a:avLst/>
          </a:prstGeom>
        </p:spPr>
      </p:pic>
      <p:pic>
        <p:nvPicPr>
          <p:cNvPr id="9" name="Picture 5" descr="C:\Documents and Settings\村田光\Local Settings\Temporary Internet Files\Content.IE5\1530TFTS\MCPE02435_0000[1].wmf">
            <a:extLst>
              <a:ext uri="{FF2B5EF4-FFF2-40B4-BE49-F238E27FC236}">
                <a16:creationId xmlns:a16="http://schemas.microsoft.com/office/drawing/2014/main" id="{2E8B49D4-E824-4BE8-82E7-A3DB08E8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9093" y="4352467"/>
            <a:ext cx="2703612" cy="1897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694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E102F98-E52C-4FB0-8874-0E364458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3672408" cy="2016224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512676"/>
            <a:ext cx="8820471" cy="58326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④ 作業場所の換気　　　　　　　　　⑤ 手指の傷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作業中及び事後</a:t>
            </a:r>
            <a:r>
              <a:rPr lang="en-US" altLang="ja-JP" sz="2400" dirty="0">
                <a:solidFill>
                  <a:srgbClr val="FF6600"/>
                </a:solidFill>
              </a:rPr>
              <a:t>1</a:t>
            </a:r>
            <a:r>
              <a:rPr lang="ja-JP" altLang="en-US" sz="2400" dirty="0">
                <a:solidFill>
                  <a:srgbClr val="FF6600"/>
                </a:solidFill>
              </a:rPr>
              <a:t>時間以上換気　　</a:t>
            </a:r>
            <a:r>
              <a:rPr lang="ja-JP" altLang="en-US" sz="2800" dirty="0">
                <a:solidFill>
                  <a:srgbClr val="FF6600"/>
                </a:solidFill>
              </a:rPr>
              <a:t>　　</a:t>
            </a:r>
            <a:r>
              <a:rPr lang="ja-JP" altLang="en-US" sz="2400" dirty="0">
                <a:solidFill>
                  <a:srgbClr val="FF6600"/>
                </a:solidFill>
              </a:rPr>
              <a:t>防水型傷テープ活用</a:t>
            </a: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>
                <a:solidFill>
                  <a:srgbClr val="FF6600"/>
                </a:solidFill>
              </a:rPr>
              <a:t>　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　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</a:t>
            </a:r>
            <a:r>
              <a:rPr lang="ja-JP" altLang="en-US" sz="2400" dirty="0">
                <a:solidFill>
                  <a:srgbClr val="FF6600"/>
                </a:solidFill>
              </a:rPr>
              <a:t>　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⑥ 保護クリーム　　　　　　　　　⑦作業後の手指消毒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6600"/>
                </a:solidFill>
              </a:rPr>
              <a:t>　ハンドクリーム活用　　　　　　　　　　エタノールの場合</a:t>
            </a:r>
            <a:r>
              <a:rPr lang="en-US" altLang="ja-JP" sz="2400" dirty="0">
                <a:solidFill>
                  <a:srgbClr val="FF6600"/>
                </a:solidFill>
              </a:rPr>
              <a:t>70</a:t>
            </a:r>
            <a:r>
              <a:rPr lang="ja-JP" altLang="en-US" sz="2400" dirty="0">
                <a:solidFill>
                  <a:srgbClr val="FF6600"/>
                </a:solidFill>
              </a:rPr>
              <a:t>％以上</a:t>
            </a:r>
            <a:endParaRPr lang="en-US" altLang="ja-JP" sz="2400" dirty="0">
              <a:solidFill>
                <a:srgbClr val="FF66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BDB58A-D3AF-46AE-A191-25EA87E25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2776"/>
            <a:ext cx="1386971" cy="19442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F2F9BA7-3D3B-4AB3-989A-9CCAA8FB6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79841"/>
            <a:ext cx="1008112" cy="24618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A1CF101-2321-40A5-8A62-7B0A55B5E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65" y="4257092"/>
            <a:ext cx="1276774" cy="24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4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FFF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4298"/>
            <a:ext cx="8445376" cy="1143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solidFill>
                  <a:srgbClr val="1A04BC"/>
                </a:solidFill>
              </a:rPr>
              <a:t>埼玉県ＰＣ協会　</a:t>
            </a:r>
            <a:r>
              <a:rPr lang="en-US" altLang="ja-JP" sz="3200" dirty="0">
                <a:solidFill>
                  <a:srgbClr val="1A04BC"/>
                </a:solidFill>
              </a:rPr>
              <a:t>COVID-19 </a:t>
            </a:r>
            <a:r>
              <a:rPr lang="ja-JP" altLang="en-US" sz="3200" dirty="0">
                <a:solidFill>
                  <a:srgbClr val="1A04BC"/>
                </a:solidFill>
              </a:rPr>
              <a:t>消毒業務対応概況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3760" y="2492896"/>
            <a:ext cx="7921128" cy="41044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＊</a:t>
            </a:r>
            <a:r>
              <a:rPr lang="en-US" altLang="ja-JP" sz="2200" kern="100" dirty="0">
                <a:effectLst/>
                <a:latin typeface="+mn-ea"/>
                <a:cs typeface="Times New Roman" panose="02020603050405020304" pitchFamily="18" charset="0"/>
              </a:rPr>
              <a:t>2020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2200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～</a:t>
            </a: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武漢から政府チャーター便で帰国した邦人</a:t>
            </a:r>
            <a:r>
              <a:rPr lang="ja-JP" altLang="ja-JP" sz="2200" kern="100" dirty="0">
                <a:latin typeface="+mn-ea"/>
                <a:cs typeface="Times New Roman" panose="02020603050405020304" pitchFamily="18" charset="0"/>
              </a:rPr>
              <a:t>の</a:t>
            </a:r>
            <a:endParaRPr lang="en-US" altLang="ja-JP" sz="2200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sz="2200" kern="100" dirty="0">
                <a:latin typeface="+mn-ea"/>
                <a:cs typeface="Times New Roman" panose="02020603050405020304" pitchFamily="18" charset="0"/>
              </a:rPr>
              <a:t>県内隔離宿舎</a:t>
            </a: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及び</a:t>
            </a:r>
            <a:r>
              <a:rPr lang="ja-JP" altLang="ja-JP" sz="2200" kern="100" dirty="0">
                <a:latin typeface="+mn-ea"/>
                <a:cs typeface="Times New Roman" panose="02020603050405020304" pitchFamily="18" charset="0"/>
              </a:rPr>
              <a:t>ＤＰ号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乗組員（国立</a:t>
            </a: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税務大学寮他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）の</a:t>
            </a:r>
            <a:endParaRPr lang="en-US" altLang="ja-JP" sz="2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消毒業務を内閣官房室から</a:t>
            </a: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日本ＰＣ</a:t>
            </a: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協会本部が受注</a:t>
            </a:r>
            <a:endParaRPr lang="en-US" altLang="ja-JP" sz="2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　　東京ＰＣ協会と共同で業務完遂</a:t>
            </a:r>
            <a:endParaRPr lang="en-US" altLang="ja-JP" sz="2200" kern="100" dirty="0"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　　（完璧な防護服着脱テクニックにより作業者感染無し！）</a:t>
            </a:r>
            <a:endParaRPr lang="en-US" altLang="ja-JP" sz="2200" kern="100" dirty="0"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200" kern="100" dirty="0">
                <a:effectLst/>
                <a:latin typeface="+mn-ea"/>
                <a:cs typeface="Times New Roman" panose="02020603050405020304" pitchFamily="18" charset="0"/>
              </a:rPr>
              <a:t>*</a:t>
            </a: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その後、無症状・軽症状者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の県民陽性者隔離ホテルの消毒</a:t>
            </a:r>
            <a:endParaRPr lang="en-US" altLang="ja-JP" sz="2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　　業務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埼玉県</a:t>
            </a:r>
            <a:r>
              <a:rPr lang="ja-JP" altLang="ja-JP" sz="2200" kern="100" dirty="0">
                <a:effectLst/>
                <a:latin typeface="+mn-ea"/>
                <a:cs typeface="Times New Roman" panose="02020603050405020304" pitchFamily="18" charset="0"/>
              </a:rPr>
              <a:t>から受注</a:t>
            </a: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し現在まで</a:t>
            </a: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継続中</a:t>
            </a:r>
            <a:endParaRPr lang="en-US" altLang="ja-JP" sz="2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＊行政依頼とは別に、県民相談として県内施設（企業・店舗</a:t>
            </a: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・</a:t>
            </a:r>
            <a:endParaRPr lang="en-US" altLang="ja-JP" sz="2200" kern="100" dirty="0"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　　役場・学校・病院・葬儀場</a:t>
            </a:r>
            <a:r>
              <a:rPr lang="en-US" altLang="ja-JP" sz="2200" kern="100" dirty="0" err="1">
                <a:latin typeface="+mn-ea"/>
                <a:cs typeface="Times New Roman" panose="02020603050405020304" pitchFamily="18" charset="0"/>
              </a:rPr>
              <a:t>etc</a:t>
            </a:r>
            <a:r>
              <a:rPr lang="ja-JP" altLang="en-US" sz="2200" kern="100" dirty="0">
                <a:latin typeface="+mn-ea"/>
                <a:cs typeface="Times New Roman" panose="02020603050405020304" pitchFamily="18" charset="0"/>
              </a:rPr>
              <a:t>・・・）の消毒に会員多数出動</a:t>
            </a:r>
            <a:endParaRPr lang="en-US" altLang="ja-JP" sz="2200" kern="100" dirty="0">
              <a:latin typeface="+mn-ea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ja-JP" altLang="en-US" sz="2200" kern="100" dirty="0">
                <a:effectLst/>
                <a:latin typeface="+mn-ea"/>
                <a:cs typeface="Times New Roman" panose="02020603050405020304" pitchFamily="18" charset="0"/>
              </a:rPr>
              <a:t>＊埼玉県より「医療従事者扱い」としてワクチン優先接種者認定</a:t>
            </a:r>
            <a:endParaRPr lang="ja-JP" altLang="ja-JP" sz="2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ja-JP" sz="2400" dirty="0"/>
          </a:p>
          <a:p>
            <a:pPr marL="0" indent="0" eaLnBrk="1" hangingPunct="1">
              <a:buNone/>
            </a:pPr>
            <a:r>
              <a:rPr lang="ja-JP" altLang="en-US" sz="2400" dirty="0"/>
              <a:t>　　　　　　　　　　　　　　　　　　</a:t>
            </a:r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AD6F70-C0E6-400B-ADD7-7FB5A3E5E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9957"/>
            <a:ext cx="3178664" cy="1143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B312CC8-ED89-438F-A3D3-44420D56F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269957"/>
            <a:ext cx="333113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6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5760640" cy="778098"/>
          </a:xfr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3600" dirty="0">
                <a:solidFill>
                  <a:srgbClr val="2002FE"/>
                </a:solidFill>
              </a:rPr>
              <a:t>１．施設の消毒方法</a:t>
            </a:r>
            <a:endParaRPr lang="ja-JP" altLang="en-US" sz="3200" dirty="0">
              <a:solidFill>
                <a:srgbClr val="2002FE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294" y="1484784"/>
            <a:ext cx="8646194" cy="525658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以下の条件に当てはまる場合、施設管理者または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施設利用者</a:t>
            </a:r>
            <a:r>
              <a:rPr lang="ja-JP" altLang="en-US" sz="2800" dirty="0">
                <a:solidFill>
                  <a:srgbClr val="2002FE"/>
                </a:solidFill>
              </a:rPr>
              <a:t>ご自身で行える簡易な消毒手法</a:t>
            </a:r>
            <a:r>
              <a:rPr lang="ja-JP" altLang="en-US" sz="2800" dirty="0"/>
              <a:t>について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ご説明致します。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</a:t>
            </a:r>
            <a:r>
              <a:rPr lang="en-US" altLang="ja-JP" sz="2800" dirty="0"/>
              <a:t>【</a:t>
            </a:r>
            <a:r>
              <a:rPr lang="ja-JP" altLang="en-US" sz="2800" dirty="0"/>
              <a:t>該当条件</a:t>
            </a:r>
            <a:r>
              <a:rPr lang="en-US" altLang="ja-JP" sz="2800" dirty="0"/>
              <a:t>】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1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158915"/>
                </a:solidFill>
              </a:rPr>
              <a:t>１）施設利用者に新型コロナウイルス陽性者及び</a:t>
            </a:r>
            <a:endParaRPr lang="en-US" altLang="ja-JP" sz="28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158915"/>
                </a:solidFill>
              </a:rPr>
              <a:t>　　濃厚接触者がいない＝日常的消毒</a:t>
            </a:r>
            <a:endParaRPr lang="en-US" altLang="ja-JP" sz="28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２）陽性者及び濃厚接触者が確認されたが、施設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　　利用後</a:t>
            </a:r>
            <a:r>
              <a:rPr lang="en-US" altLang="ja-JP" sz="2800" dirty="0">
                <a:solidFill>
                  <a:srgbClr val="FF6600"/>
                </a:solidFill>
              </a:rPr>
              <a:t>72</a:t>
            </a:r>
            <a:r>
              <a:rPr lang="ja-JP" altLang="en-US" sz="2800" dirty="0">
                <a:solidFill>
                  <a:srgbClr val="FF6600"/>
                </a:solidFill>
              </a:rPr>
              <a:t>時間（</a:t>
            </a:r>
            <a:r>
              <a:rPr lang="en-US" altLang="ja-JP" sz="2800" dirty="0">
                <a:solidFill>
                  <a:srgbClr val="FF6600"/>
                </a:solidFill>
              </a:rPr>
              <a:t>3</a:t>
            </a:r>
            <a:r>
              <a:rPr lang="ja-JP" altLang="en-US" sz="2800" dirty="0">
                <a:solidFill>
                  <a:srgbClr val="FF6600"/>
                </a:solidFill>
              </a:rPr>
              <a:t>日間）以上経過し、その間新たな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　　陽性者等が確認されない＝予防的消毒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1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＊上記以外の場合、的確な「緊急消毒」が望まれる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7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92" y="764704"/>
            <a:ext cx="9073008" cy="579664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１）</a:t>
            </a:r>
            <a:r>
              <a:rPr lang="ja-JP" altLang="en-US" dirty="0">
                <a:solidFill>
                  <a:srgbClr val="339966"/>
                </a:solidFill>
              </a:rPr>
              <a:t>日常的消毒</a:t>
            </a:r>
            <a:r>
              <a:rPr lang="ja-JP" altLang="en-US" dirty="0"/>
              <a:t>・</a:t>
            </a:r>
            <a:r>
              <a:rPr lang="ja-JP" altLang="en-US" dirty="0">
                <a:solidFill>
                  <a:srgbClr val="FF6600"/>
                </a:solidFill>
              </a:rPr>
              <a:t>予防的消毒</a:t>
            </a:r>
            <a:endParaRPr lang="en-US" altLang="ja-JP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4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158915"/>
                </a:solidFill>
              </a:rPr>
              <a:t>「日常的消毒」：安心感創造を目的とする簡易消毒</a:t>
            </a:r>
            <a:endParaRPr lang="en-US" altLang="ja-JP" sz="28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339966"/>
                </a:solidFill>
              </a:rPr>
              <a:t>　　　　　　　　　　　</a:t>
            </a:r>
            <a:endParaRPr lang="en-US" altLang="ja-JP" sz="105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 「予防的消毒」 </a:t>
            </a:r>
            <a:r>
              <a:rPr lang="en-US" altLang="ja-JP" sz="2800" dirty="0"/>
              <a:t>:</a:t>
            </a:r>
            <a:r>
              <a:rPr lang="ja-JP" altLang="en-US" sz="2800" dirty="0">
                <a:solidFill>
                  <a:srgbClr val="FF6600"/>
                </a:solidFill>
              </a:rPr>
              <a:t>陽性者等確認後の蔓延防止を目的とする、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　　　　　　　　　　　簡易だが比較的丁寧な消毒</a:t>
            </a: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FF6600"/>
                </a:solidFill>
              </a:rPr>
              <a:t>　</a:t>
            </a:r>
            <a:r>
              <a:rPr lang="ja-JP" altLang="en-US" sz="2400" dirty="0"/>
              <a:t>＊陽性・濃厚接触者の来訪が３日（</a:t>
            </a:r>
            <a:r>
              <a:rPr lang="en-US" altLang="ja-JP" sz="2400" dirty="0"/>
              <a:t>72</a:t>
            </a:r>
            <a:r>
              <a:rPr lang="ja-JP" altLang="en-US" sz="2400" dirty="0"/>
              <a:t>時間）以上前で、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その間にクラスターなど新たな体調不良者等が現れない場合、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専門業者等による</a:t>
            </a:r>
            <a:r>
              <a:rPr lang="ja-JP" altLang="en-US" sz="2400" dirty="0">
                <a:solidFill>
                  <a:srgbClr val="FF0000"/>
                </a:solidFill>
              </a:rPr>
              <a:t>厳重な「緊急消毒」の必要性は低い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</a:t>
            </a:r>
            <a:r>
              <a:rPr lang="ja-JP" altLang="en-US" sz="2400" dirty="0">
                <a:solidFill>
                  <a:srgbClr val="FF0000"/>
                </a:solidFill>
              </a:rPr>
              <a:t>（環境表面上のウイルスは</a:t>
            </a:r>
            <a:r>
              <a:rPr lang="en-US" altLang="ja-JP" sz="2400" dirty="0">
                <a:solidFill>
                  <a:srgbClr val="FF0000"/>
                </a:solidFill>
              </a:rPr>
              <a:t>72</a:t>
            </a:r>
            <a:r>
              <a:rPr lang="ja-JP" altLang="en-US" sz="2400" dirty="0">
                <a:solidFill>
                  <a:srgbClr val="FF0000"/>
                </a:solidFill>
              </a:rPr>
              <a:t>時間で不活化する）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8815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525" y="125302"/>
            <a:ext cx="8646194" cy="61926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１）</a:t>
            </a:r>
            <a:r>
              <a:rPr lang="ja-JP" altLang="en-US" dirty="0">
                <a:solidFill>
                  <a:srgbClr val="158915"/>
                </a:solidFill>
              </a:rPr>
              <a:t>日常的消毒</a:t>
            </a:r>
            <a:endParaRPr lang="en-US" altLang="ja-JP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9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消毒方法</a:t>
            </a:r>
            <a:r>
              <a:rPr lang="en-US" altLang="ja-JP" sz="2400" dirty="0"/>
              <a:t>】</a:t>
            </a:r>
            <a:r>
              <a:rPr lang="ja-JP" altLang="en-US" sz="2400" dirty="0"/>
              <a:t>　＊清拭のみ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9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消毒部位：事務所の例</a:t>
            </a:r>
            <a:r>
              <a:rPr lang="en-US" altLang="ja-JP" sz="2400" dirty="0"/>
              <a:t>】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</a:t>
            </a:r>
            <a:r>
              <a:rPr lang="ja-JP" altLang="en-US" sz="2400" dirty="0">
                <a:solidFill>
                  <a:srgbClr val="158915"/>
                </a:solidFill>
              </a:rPr>
              <a:t>来訪者</a:t>
            </a:r>
            <a:r>
              <a:rPr lang="ja-JP" altLang="en-US" sz="2400" dirty="0"/>
              <a:t>が触る物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インターフォン、ドアノブ、ＥＶボタン、呼び鈴、受付机、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受付イス、茶器、トイレ便座・操作部・水栓　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＊施設利用者が触る</a:t>
            </a:r>
            <a:r>
              <a:rPr lang="ja-JP" altLang="en-US" sz="2400" dirty="0">
                <a:solidFill>
                  <a:srgbClr val="158915"/>
                </a:solidFill>
              </a:rPr>
              <a:t>共用部分</a:t>
            </a:r>
            <a:endParaRPr lang="en-US" altLang="ja-JP" sz="24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上記に加え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ドアノブ、階段手すり、ドアノブ、照明・空調スイッチ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共用事務機器、共用書棚、会議室机上、イス肘掛け　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</a:t>
            </a:r>
            <a:r>
              <a:rPr lang="ja-JP" altLang="en-US" sz="2800" dirty="0"/>
              <a:t>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施設利用者が触る部位</a:t>
            </a:r>
            <a:endParaRPr lang="en-US" altLang="ja-JP" sz="2800" dirty="0"/>
          </a:p>
        </p:txBody>
      </p:sp>
      <p:pic>
        <p:nvPicPr>
          <p:cNvPr id="7" name="Picture 213">
            <a:extLst>
              <a:ext uri="{FF2B5EF4-FFF2-40B4-BE49-F238E27FC236}">
                <a16:creationId xmlns:a16="http://schemas.microsoft.com/office/drawing/2014/main" id="{5BDFC693-658F-42B5-B37E-24156FE7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5" y="4869161"/>
            <a:ext cx="2526527" cy="189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6">
            <a:extLst>
              <a:ext uri="{FF2B5EF4-FFF2-40B4-BE49-F238E27FC236}">
                <a16:creationId xmlns:a16="http://schemas.microsoft.com/office/drawing/2014/main" id="{A627C43F-70B4-479A-B7F5-5FF50957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42" y="4869161"/>
            <a:ext cx="2526528" cy="189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7">
            <a:extLst>
              <a:ext uri="{FF2B5EF4-FFF2-40B4-BE49-F238E27FC236}">
                <a16:creationId xmlns:a16="http://schemas.microsoft.com/office/drawing/2014/main" id="{301D5EFA-E85C-441A-8FF4-C19AA471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59" y="4869161"/>
            <a:ext cx="2482936" cy="18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31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979" y="252767"/>
            <a:ext cx="8646194" cy="61926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２）</a:t>
            </a:r>
            <a:r>
              <a:rPr lang="ja-JP" altLang="en-US" dirty="0">
                <a:solidFill>
                  <a:srgbClr val="FF6600"/>
                </a:solidFill>
              </a:rPr>
              <a:t>予防的消毒</a:t>
            </a:r>
            <a:endParaRPr lang="en-US" altLang="ja-JP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消毒方法：清拭＋</a:t>
            </a:r>
            <a:r>
              <a:rPr lang="ja-JP" altLang="en-US" sz="2400" dirty="0">
                <a:solidFill>
                  <a:srgbClr val="FF6600"/>
                </a:solidFill>
              </a:rPr>
              <a:t>危険度に応じ散布を追加</a:t>
            </a:r>
            <a:r>
              <a:rPr lang="en-US" altLang="ja-JP" sz="2400" dirty="0"/>
              <a:t>】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消毒部位：事務所の例</a:t>
            </a:r>
            <a:r>
              <a:rPr lang="en-US" altLang="ja-JP" sz="2400" dirty="0"/>
              <a:t>】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</a:t>
            </a:r>
            <a:r>
              <a:rPr lang="ja-JP" altLang="en-US" sz="2400" dirty="0">
                <a:solidFill>
                  <a:srgbClr val="FF6600"/>
                </a:solidFill>
              </a:rPr>
              <a:t>陽性者等</a:t>
            </a:r>
            <a:r>
              <a:rPr lang="ja-JP" altLang="en-US" sz="2400" dirty="0"/>
              <a:t>が触る物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個人デスク・イス、文具、パソコン、電話機、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茶器、トイレ便座・操作部・水栓　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</a:t>
            </a:r>
            <a:r>
              <a:rPr lang="ja-JP" altLang="en-US" sz="2400" dirty="0">
                <a:solidFill>
                  <a:srgbClr val="FF6600"/>
                </a:solidFill>
              </a:rPr>
              <a:t>（危険度に応じ、正面・両隣りの机上品を追加）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＊上記に前項の共用部分も加える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＊陽性者等が滞在した場所の床、イス、便器内外等に散布</a:t>
            </a:r>
            <a:endParaRPr lang="en-US" altLang="ja-JP" sz="24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600" dirty="0"/>
              <a:t>　　</a:t>
            </a:r>
            <a:r>
              <a:rPr lang="ja-JP" altLang="en-US" sz="2800" dirty="0"/>
              <a:t>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施設利用者が触る部位</a:t>
            </a:r>
            <a:endParaRPr lang="en-US" altLang="ja-JP" sz="2800" dirty="0"/>
          </a:p>
        </p:txBody>
      </p:sp>
      <p:pic>
        <p:nvPicPr>
          <p:cNvPr id="12" name="Picture 311">
            <a:extLst>
              <a:ext uri="{FF2B5EF4-FFF2-40B4-BE49-F238E27FC236}">
                <a16:creationId xmlns:a16="http://schemas.microsoft.com/office/drawing/2014/main" id="{057D0F73-5B84-424A-B944-3FC42E86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41" y="4509120"/>
            <a:ext cx="2593165" cy="19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1">
            <a:extLst>
              <a:ext uri="{FF2B5EF4-FFF2-40B4-BE49-F238E27FC236}">
                <a16:creationId xmlns:a16="http://schemas.microsoft.com/office/drawing/2014/main" id="{36FA5133-A746-487A-8515-E893E4D1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2" y="4509120"/>
            <a:ext cx="2593165" cy="19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3">
            <a:extLst>
              <a:ext uri="{FF2B5EF4-FFF2-40B4-BE49-F238E27FC236}">
                <a16:creationId xmlns:a16="http://schemas.microsoft.com/office/drawing/2014/main" id="{467C516E-2117-434F-9E82-29983067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55" y="4509120"/>
            <a:ext cx="2593166" cy="194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5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326" y="800708"/>
            <a:ext cx="8781170" cy="6156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３）ここで云う「消毒」とは？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>
              <a:solidFill>
                <a:srgbClr val="2002FE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2002FE"/>
                </a:solidFill>
              </a:rPr>
              <a:t>　　</a:t>
            </a:r>
            <a:r>
              <a:rPr lang="ja-JP" altLang="en-US" sz="2800" dirty="0"/>
              <a:t>　</a:t>
            </a:r>
            <a:r>
              <a:rPr lang="ja-JP" altLang="en-US" sz="2400" dirty="0"/>
              <a:t>　　　　　　　　　　　　「消毒」：環境面（物の表面）に存在する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　　</a:t>
            </a:r>
            <a:r>
              <a:rPr lang="en-US" altLang="ja-JP" sz="2400" dirty="0"/>
              <a:t>SARS CoV-2</a:t>
            </a:r>
            <a:r>
              <a:rPr lang="ja-JP" altLang="en-US" sz="2400" dirty="0"/>
              <a:t>（コロナウイルス正式名称）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　　を消毒・除菌剤等の</a:t>
            </a:r>
            <a:r>
              <a:rPr lang="ja-JP" altLang="en-US" sz="2400" dirty="0">
                <a:solidFill>
                  <a:srgbClr val="FF0000"/>
                </a:solidFill>
              </a:rPr>
              <a:t>化学的手法</a:t>
            </a:r>
            <a:r>
              <a:rPr lang="ja-JP" altLang="en-US" sz="2400" dirty="0"/>
              <a:t>で不活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　　化する＝</a:t>
            </a:r>
            <a:r>
              <a:rPr lang="ja-JP" altLang="en-US" sz="2400" dirty="0">
                <a:solidFill>
                  <a:srgbClr val="0000FF"/>
                </a:solidFill>
              </a:rPr>
              <a:t>環境消毒　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0000FF"/>
                </a:solidFill>
              </a:rPr>
              <a:t>　　　　　　　　　　　　　　　　</a:t>
            </a:r>
            <a:r>
              <a:rPr lang="ja-JP" altLang="en-US" sz="2400" dirty="0">
                <a:solidFill>
                  <a:srgbClr val="339966"/>
                </a:solidFill>
              </a:rPr>
              <a:t>　　　　　　　　　　　　　</a:t>
            </a:r>
            <a:r>
              <a:rPr lang="ja-JP" altLang="en-US" sz="2400" dirty="0">
                <a:solidFill>
                  <a:srgbClr val="158915"/>
                </a:solidFill>
              </a:rPr>
              <a:t>物理的手法</a:t>
            </a:r>
            <a:endParaRPr lang="en-US" altLang="ja-JP" sz="24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158915"/>
                </a:solidFill>
              </a:rPr>
              <a:t>　　　　　　　　　　　　　　  　　　　　　　　　　　　　　　　    </a:t>
            </a:r>
            <a:r>
              <a:rPr lang="en-US" altLang="ja-JP" sz="2400" dirty="0" err="1">
                <a:solidFill>
                  <a:srgbClr val="158915"/>
                </a:solidFill>
              </a:rPr>
              <a:t>ll</a:t>
            </a:r>
            <a:endParaRPr lang="en-US" altLang="ja-JP" sz="24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158915"/>
                </a:solidFill>
              </a:rPr>
              <a:t>　　　　　　　　　　　　　　　紫外線・放射線・高温・低温・光触媒</a:t>
            </a:r>
            <a:endParaRPr lang="en-US" altLang="ja-JP" sz="24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339966"/>
                </a:solidFill>
              </a:rPr>
              <a:t>　　　　　　　　　　　　　　　 </a:t>
            </a:r>
            <a:r>
              <a:rPr lang="ja-JP" altLang="en-US" sz="2400" dirty="0"/>
              <a:t>などによる抗菌、抗ウイルス作用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　　</a:t>
            </a:r>
            <a:r>
              <a:rPr lang="ja-JP" altLang="en-US" sz="2400" dirty="0">
                <a:solidFill>
                  <a:srgbClr val="FF0000"/>
                </a:solidFill>
              </a:rPr>
              <a:t>＊新型コロナウイルス対策では主に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　　　　　　　　　　　　　　　化学的手法が用いられる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　　　　　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　　　　　</a:t>
            </a: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</a:t>
            </a:r>
            <a:endParaRPr lang="en-US" altLang="ja-JP" sz="2800" dirty="0"/>
          </a:p>
        </p:txBody>
      </p:sp>
      <p:pic>
        <p:nvPicPr>
          <p:cNvPr id="4" name="図 12">
            <a:extLst>
              <a:ext uri="{FF2B5EF4-FFF2-40B4-BE49-F238E27FC236}">
                <a16:creationId xmlns:a16="http://schemas.microsoft.com/office/drawing/2014/main" id="{1A1DA3C4-CA52-462A-9557-4FABFD2D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6" y="1910463"/>
            <a:ext cx="2645064" cy="198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F09EEB-B1E3-414F-84ED-19784B72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01604"/>
            <a:ext cx="2592288" cy="2163563"/>
          </a:xfrm>
          <a:prstGeom prst="rect">
            <a:avLst/>
          </a:prstGeom>
        </p:spPr>
      </p:pic>
      <p:sp>
        <p:nvSpPr>
          <p:cNvPr id="5" name="矢印: 上下 4">
            <a:extLst>
              <a:ext uri="{FF2B5EF4-FFF2-40B4-BE49-F238E27FC236}">
                <a16:creationId xmlns:a16="http://schemas.microsoft.com/office/drawing/2014/main" id="{49BB5CCD-D167-42C7-8079-349903F15AC4}"/>
              </a:ext>
            </a:extLst>
          </p:cNvPr>
          <p:cNvSpPr/>
          <p:nvPr/>
        </p:nvSpPr>
        <p:spPr>
          <a:xfrm>
            <a:off x="6804248" y="3068960"/>
            <a:ext cx="288032" cy="1062118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8772"/>
            <a:ext cx="8646194" cy="6320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dirty="0"/>
              <a:t>４）環境消毒の意義</a:t>
            </a:r>
            <a:endParaRPr lang="en-US" altLang="ja-JP" dirty="0"/>
          </a:p>
          <a:p>
            <a:pPr marL="261938" indent="-261938" eaLnBrk="1" hangingPunct="1">
              <a:lnSpc>
                <a:spcPct val="90000"/>
              </a:lnSpc>
              <a:buNone/>
            </a:pPr>
            <a:r>
              <a:rPr lang="ja-JP" altLang="en-US" sz="2800" dirty="0"/>
              <a:t>・</a:t>
            </a:r>
            <a:r>
              <a:rPr lang="ja-JP" altLang="en-US" sz="2600" dirty="0"/>
              <a:t>環境面に存在する不活化前のウイルスを消毒・除菌剤等で早期に不活化する</a:t>
            </a:r>
            <a:endParaRPr lang="en-US" altLang="ja-JP" sz="2600" dirty="0"/>
          </a:p>
          <a:p>
            <a:pPr marL="261938" indent="-261938" eaLnBrk="1" hangingPunct="1">
              <a:lnSpc>
                <a:spcPct val="90000"/>
              </a:lnSpc>
              <a:buNone/>
            </a:pPr>
            <a:r>
              <a:rPr lang="ja-JP" altLang="en-US" sz="2600" dirty="0"/>
              <a:t>・環境面のウイルスの存在は厳密には常に不明</a:t>
            </a:r>
            <a:endParaRPr lang="en-US" altLang="ja-JP" sz="2600" dirty="0"/>
          </a:p>
          <a:p>
            <a:pPr marL="261938" indent="-261938" eaLnBrk="1" hangingPunct="1">
              <a:lnSpc>
                <a:spcPct val="90000"/>
              </a:lnSpc>
              <a:buNone/>
            </a:pPr>
            <a:r>
              <a:rPr lang="ja-JP" altLang="en-US" sz="2600" dirty="0"/>
              <a:t>・消毒・除菌剤等に乾燥後の残存効果は無い</a:t>
            </a:r>
            <a:endParaRPr lang="en-US" altLang="ja-JP" sz="26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600" dirty="0"/>
              <a:t>  </a:t>
            </a:r>
            <a:r>
              <a:rPr lang="ja-JP" altLang="en-US" sz="2600" dirty="0"/>
              <a:t>　このため、環境消毒としての</a:t>
            </a:r>
            <a:r>
              <a:rPr lang="ja-JP" altLang="en-US" sz="2600" dirty="0">
                <a:solidFill>
                  <a:srgbClr val="158915"/>
                </a:solidFill>
              </a:rPr>
              <a:t>日常的消毒は当面継続的</a:t>
            </a:r>
            <a:endParaRPr lang="en-US" altLang="ja-JP" sz="2600" dirty="0">
              <a:solidFill>
                <a:srgbClr val="158915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600" dirty="0">
                <a:solidFill>
                  <a:srgbClr val="158915"/>
                </a:solidFill>
              </a:rPr>
              <a:t>    </a:t>
            </a:r>
            <a:r>
              <a:rPr lang="ja-JP" altLang="en-US" sz="2600" dirty="0">
                <a:solidFill>
                  <a:srgbClr val="158915"/>
                </a:solidFill>
              </a:rPr>
              <a:t>な実施が、</a:t>
            </a:r>
            <a:r>
              <a:rPr lang="ja-JP" altLang="en-US" sz="2600" dirty="0">
                <a:solidFill>
                  <a:srgbClr val="FF6600"/>
                </a:solidFill>
              </a:rPr>
              <a:t>予防的消毒はその都度実施が望まれる</a:t>
            </a:r>
            <a:endParaRPr lang="en-US" altLang="ja-JP" sz="26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8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＊</a:t>
            </a:r>
            <a:r>
              <a:rPr lang="en-US" altLang="ja-JP" sz="2400" dirty="0"/>
              <a:t>SARS CoV-2</a:t>
            </a:r>
            <a:r>
              <a:rPr lang="ja-JP" altLang="en-US" sz="2400" dirty="0"/>
              <a:t>が室温</a:t>
            </a:r>
            <a:r>
              <a:rPr lang="en-US" altLang="ja-JP" sz="2400" dirty="0"/>
              <a:t>22</a:t>
            </a:r>
            <a:r>
              <a:rPr lang="ja-JP" altLang="en-US" sz="2400" dirty="0"/>
              <a:t>℃、湿度</a:t>
            </a:r>
            <a:r>
              <a:rPr lang="en-US" altLang="ja-JP" sz="2400" dirty="0"/>
              <a:t>40</a:t>
            </a:r>
            <a:r>
              <a:rPr lang="ja-JP" altLang="en-US" sz="2400" dirty="0"/>
              <a:t>％の実験室内で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安定化が確認された時間≒不活化までの時間　　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   ダンボール： </a:t>
            </a:r>
            <a:r>
              <a:rPr lang="en-US" altLang="ja-JP" sz="2400" dirty="0"/>
              <a:t>24</a:t>
            </a:r>
            <a:r>
              <a:rPr lang="ja-JP" altLang="en-US" sz="2400" dirty="0"/>
              <a:t>時間 　　　　　</a:t>
            </a:r>
            <a:r>
              <a:rPr lang="ja-JP" altLang="en-US" sz="2000" dirty="0"/>
              <a:t>＜引用文献＞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　　　　　　   ステンレス ： </a:t>
            </a:r>
            <a:r>
              <a:rPr lang="en-US" altLang="ja-JP" sz="2400" dirty="0"/>
              <a:t>48</a:t>
            </a:r>
            <a:r>
              <a:rPr lang="ja-JP" altLang="en-US" sz="2400" dirty="0"/>
              <a:t>時間　　　　　　　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　　　　　   </a:t>
            </a:r>
            <a:r>
              <a:rPr lang="ja-JP" altLang="en-US" sz="2400" dirty="0"/>
              <a:t>合成樹脂　： </a:t>
            </a:r>
            <a:r>
              <a:rPr lang="en-US" altLang="ja-JP" sz="2400" dirty="0">
                <a:solidFill>
                  <a:srgbClr val="FF0000"/>
                </a:solidFill>
              </a:rPr>
              <a:t>72</a:t>
            </a:r>
            <a:r>
              <a:rPr lang="ja-JP" altLang="en-US" sz="2400" dirty="0">
                <a:solidFill>
                  <a:srgbClr val="FF0000"/>
                </a:solidFill>
              </a:rPr>
              <a:t>時間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　　　　　　　   </a:t>
            </a:r>
            <a:r>
              <a:rPr lang="ja-JP" altLang="en-US" sz="2400" dirty="0"/>
              <a:t>エアロゾル</a:t>
            </a:r>
            <a:r>
              <a:rPr lang="ja-JP" altLang="en-US" sz="1000" dirty="0"/>
              <a:t> </a:t>
            </a:r>
            <a:r>
              <a:rPr lang="ja-JP" altLang="en-US" sz="2400" dirty="0"/>
              <a:t>：   </a:t>
            </a:r>
            <a:r>
              <a:rPr lang="en-US" altLang="ja-JP" sz="2400" dirty="0"/>
              <a:t>3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1800" dirty="0">
                <a:solidFill>
                  <a:schemeClr val="bg2"/>
                </a:solidFill>
              </a:rPr>
              <a:t> </a:t>
            </a:r>
            <a:r>
              <a:rPr lang="ja-JP" altLang="en-US" sz="1800" dirty="0"/>
              <a:t>デルタ株電顕写真　　　</a:t>
            </a:r>
            <a:r>
              <a:rPr lang="ja-JP" altLang="en-US" sz="1800" dirty="0">
                <a:solidFill>
                  <a:srgbClr val="FF0000"/>
                </a:solidFill>
              </a:rPr>
              <a:t>＊最長が</a:t>
            </a:r>
            <a:r>
              <a:rPr lang="en-US" altLang="ja-JP" sz="1800" dirty="0">
                <a:solidFill>
                  <a:srgbClr val="FF0000"/>
                </a:solidFill>
              </a:rPr>
              <a:t>72</a:t>
            </a:r>
            <a:r>
              <a:rPr lang="ja-JP" altLang="en-US" sz="1800" dirty="0">
                <a:solidFill>
                  <a:srgbClr val="FF0000"/>
                </a:solidFill>
              </a:rPr>
              <a:t>時間　　　　　　　　　</a:t>
            </a:r>
            <a:r>
              <a:rPr lang="ja-JP" altLang="en-US" sz="1800" dirty="0"/>
              <a:t>＊米</a:t>
            </a:r>
            <a:r>
              <a:rPr lang="en-US" altLang="ja-JP" sz="1800" dirty="0"/>
              <a:t>CDC</a:t>
            </a:r>
            <a:r>
              <a:rPr lang="ja-JP" altLang="en-US" sz="1800" dirty="0"/>
              <a:t>研究者発表論文</a:t>
            </a:r>
            <a:r>
              <a:rPr lang="ja-JP" altLang="en-US" sz="1800" dirty="0">
                <a:solidFill>
                  <a:schemeClr val="bg2"/>
                </a:solidFill>
              </a:rPr>
              <a:t>　　　　　　　　　　　　　　　　　　　　　　　　　　　　　　　　　　　　　　　　　　　　　　　　　　　　　　　　　　　　　　　　</a:t>
            </a:r>
            <a:endParaRPr lang="en-US" altLang="ja-JP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>
                <a:solidFill>
                  <a:srgbClr val="0000FF"/>
                </a:solidFill>
              </a:rPr>
              <a:t>　　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79C3D93-9646-4891-8666-6CC601487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29988"/>
            <a:ext cx="3486882" cy="1119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BC01D9-3846-4613-A586-F8E5CDDA5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3"/>
            <a:ext cx="17570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9867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3896</Words>
  <Application>Microsoft Office PowerPoint</Application>
  <PresentationFormat>画面に合わせる (4:3)</PresentationFormat>
  <Paragraphs>442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Lucida Grande</vt:lpstr>
      <vt:lpstr>ＭＳ Ｐゴシック</vt:lpstr>
      <vt:lpstr>ＭＳ Ｐ明朝</vt:lpstr>
      <vt:lpstr>Arial</vt:lpstr>
      <vt:lpstr>Times New Roman</vt:lpstr>
      <vt:lpstr>標準デザイン</vt:lpstr>
      <vt:lpstr> 感染症発生時の消毒方法等について 　　  　（新型コロナウイルス対策） 　 　　１. 施設の消毒方法 　　２. 消毒実施者の感染予防　 　　　　　    デルタ株電顕写真 　　　３．専門業者による緊急消毒事例    直径100nm（インフルエンザとほぼ同大）    </vt:lpstr>
      <vt:lpstr>ペストコントロール協会（ＰＣ協会）のご紹介</vt:lpstr>
      <vt:lpstr>埼玉県ＰＣ協会　COVID-19 消毒業務対応概況</vt:lpstr>
      <vt:lpstr>１．施設の消毒方法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２．消毒実施者の感染予防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ＩＰＭの手法について</dc:title>
  <dc:creator>村田</dc:creator>
  <cp:lastModifiedBy>阿部秀則</cp:lastModifiedBy>
  <cp:revision>264</cp:revision>
  <cp:lastPrinted>2021-06-13T00:48:38Z</cp:lastPrinted>
  <dcterms:created xsi:type="dcterms:W3CDTF">2003-03-21T02:06:22Z</dcterms:created>
  <dcterms:modified xsi:type="dcterms:W3CDTF">2021-11-19T05:30:01Z</dcterms:modified>
</cp:coreProperties>
</file>