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206" y="19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15552"/>
            <a:ext cx="6858000" cy="9906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04370" y="1064569"/>
            <a:ext cx="6449259" cy="65353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04371" y="7716683"/>
            <a:ext cx="6392981" cy="148478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12333" y="1568624"/>
            <a:ext cx="682919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①　</a:t>
            </a:r>
            <a:r>
              <a:rPr lang="en-US" altLang="ja-JP" sz="3600" b="1" dirty="0"/>
              <a:t>Shout ''Fire!''</a:t>
            </a:r>
            <a:r>
              <a:rPr lang="en-US" altLang="ja-JP" sz="2800" b="1" dirty="0"/>
              <a:t> </a:t>
            </a:r>
            <a:r>
              <a:rPr lang="en-US" altLang="ja-JP" sz="2400" b="1" dirty="0"/>
              <a:t>(In Japanese: "</a:t>
            </a:r>
            <a:r>
              <a:rPr lang="en-US" altLang="ja-JP" sz="2400" b="1" dirty="0" err="1"/>
              <a:t>Kaji</a:t>
            </a:r>
            <a:r>
              <a:rPr lang="en-US" altLang="ja-JP" sz="2400" b="1" dirty="0"/>
              <a:t> da!")</a:t>
            </a:r>
          </a:p>
          <a:p>
            <a:r>
              <a:rPr lang="en-US" altLang="ja-JP" sz="2800" b="1" dirty="0" smtClean="0"/>
              <a:t>  </a:t>
            </a:r>
            <a:r>
              <a:rPr lang="zh-CN" altLang="en-US" sz="2800" b="1" dirty="0" smtClean="0">
                <a:latin typeface="+mn-ea"/>
              </a:rPr>
              <a:t>呼叫“起火了”</a:t>
            </a:r>
            <a:r>
              <a:rPr lang="en-US" altLang="ja-JP" sz="2800" b="1" dirty="0" smtClean="0"/>
              <a:t>!!/ </a:t>
            </a:r>
            <a:r>
              <a:rPr lang="ko-KR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큰소리로</a:t>
            </a:r>
            <a:r>
              <a:rPr lang="en-US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en-US" altLang="ja-JP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"</a:t>
            </a:r>
            <a:r>
              <a:rPr lang="ko-KR" altLang="ja-JP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불이야</a:t>
            </a:r>
            <a:r>
              <a:rPr lang="en-US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!"</a:t>
            </a:r>
            <a:endParaRPr lang="ja-JP" altLang="ja-JP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kumimoji="1" lang="ja-JP" altLang="en-US" sz="2800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57020" y="6281289"/>
            <a:ext cx="32966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Use a fire </a:t>
            </a:r>
            <a:r>
              <a:rPr lang="en-US" altLang="ja-JP" sz="2400" b="1" dirty="0" smtClean="0"/>
              <a:t>extinguisher!!</a:t>
            </a:r>
            <a:endParaRPr kumimoji="1" lang="ja-JP" altLang="en-US" sz="2400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2655" y="5169024"/>
            <a:ext cx="43167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/>
              <a:t>④</a:t>
            </a:r>
            <a:r>
              <a:rPr kumimoji="1" lang="ja-JP" altLang="en-US" sz="2800" b="1" dirty="0" smtClean="0"/>
              <a:t>　</a:t>
            </a:r>
            <a:r>
              <a:rPr lang="en-US" altLang="ja-JP" sz="3200" b="1" dirty="0"/>
              <a:t> Get to safety!  </a:t>
            </a:r>
            <a:endParaRPr lang="en-US" altLang="ja-JP" sz="2800" b="1" dirty="0" smtClean="0"/>
          </a:p>
          <a:p>
            <a:r>
              <a:rPr lang="en-US" altLang="ja-JP" sz="2800" b="1" dirty="0"/>
              <a:t> </a:t>
            </a:r>
            <a:r>
              <a:rPr lang="en-US" altLang="ja-JP" sz="2800" b="1" dirty="0" smtClean="0"/>
              <a:t>     </a:t>
            </a:r>
            <a:r>
              <a:rPr lang="zh-CN" altLang="en-US" sz="28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避难</a:t>
            </a:r>
            <a:r>
              <a:rPr lang="en-US" altLang="ja-JP" sz="28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!!/</a:t>
            </a:r>
            <a:r>
              <a:rPr lang="ko-KR" altLang="ja-JP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즉시</a:t>
            </a:r>
            <a:r>
              <a:rPr lang="ko-KR" altLang="ja-JP" sz="2800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ko-KR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피난</a:t>
            </a:r>
            <a:endParaRPr lang="ja-JP" altLang="en-US" sz="2800" b="1" dirty="0"/>
          </a:p>
        </p:txBody>
      </p:sp>
      <p:sp>
        <p:nvSpPr>
          <p:cNvPr id="10" name="正方形/長方形 9"/>
          <p:cNvSpPr/>
          <p:nvPr/>
        </p:nvSpPr>
        <p:spPr>
          <a:xfrm>
            <a:off x="325335" y="3639726"/>
            <a:ext cx="623237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 smtClean="0"/>
              <a:t>③</a:t>
            </a:r>
            <a:r>
              <a:rPr lang="ja-JP" altLang="en-US" sz="2800" b="1" dirty="0"/>
              <a:t>　</a:t>
            </a:r>
            <a:r>
              <a:rPr lang="en-US" altLang="ja-JP" sz="3200" b="1" dirty="0"/>
              <a:t>Call </a:t>
            </a:r>
            <a:r>
              <a:rPr lang="en-US" altLang="ja-JP" sz="3200" b="1" dirty="0">
                <a:solidFill>
                  <a:srgbClr val="FF0000"/>
                </a:solidFill>
              </a:rPr>
              <a:t>119</a:t>
            </a:r>
            <a:r>
              <a:rPr lang="en-US" altLang="ja-JP" sz="3200" b="1" dirty="0"/>
              <a:t> and report the fire.</a:t>
            </a:r>
          </a:p>
          <a:p>
            <a:r>
              <a:rPr lang="en-US" altLang="zh-CN" sz="28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28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打</a:t>
            </a:r>
            <a:r>
              <a:rPr lang="en-US" altLang="zh-CN" sz="2800" b="1" dirty="0" smtClean="0">
                <a:solidFill>
                  <a:srgbClr val="FF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119</a:t>
            </a:r>
            <a:r>
              <a:rPr lang="zh-CN" altLang="en-US" sz="28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或通知保安处</a:t>
            </a:r>
            <a:r>
              <a:rPr lang="en-US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/  </a:t>
            </a:r>
            <a:r>
              <a:rPr lang="en-US" altLang="ja-JP" sz="2800" b="1" dirty="0">
                <a:solidFill>
                  <a:srgbClr val="FF0000"/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119</a:t>
            </a:r>
            <a:r>
              <a:rPr lang="ko-KR" altLang="ja-JP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번에 </a:t>
            </a:r>
            <a:r>
              <a:rPr lang="ko-KR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신고</a:t>
            </a:r>
            <a:r>
              <a:rPr lang="en-US" altLang="ko-KR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</a:p>
          <a:p>
            <a:r>
              <a:rPr lang="en-US" altLang="ko-KR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ko-KR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하</a:t>
            </a:r>
            <a:r>
              <a:rPr lang="ko-KR" altLang="ja-JP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고</a:t>
            </a:r>
            <a:r>
              <a:rPr lang="ko-KR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수위실에 </a:t>
            </a:r>
            <a:r>
              <a:rPr lang="ko-KR" altLang="ja-JP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연락하세요</a:t>
            </a:r>
            <a:r>
              <a:rPr lang="en-US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endParaRPr lang="ja-JP" altLang="en-US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8669" y="7740955"/>
            <a:ext cx="525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/>
              <a:t>Contact</a:t>
            </a:r>
            <a:r>
              <a:rPr lang="ja-JP" altLang="en-US" sz="2800" b="1" dirty="0" smtClean="0"/>
              <a:t>・</a:t>
            </a:r>
            <a:r>
              <a:rPr lang="zh-CN" altLang="en-US" sz="28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联系</a:t>
            </a:r>
            <a:r>
              <a:rPr lang="zh-CN" altLang="en-US" sz="2800" b="1" dirty="0">
                <a:latin typeface="SimSun" panose="02010600030101010101" pitchFamily="2" charset="-122"/>
                <a:ea typeface="SimSun" panose="02010600030101010101" pitchFamily="2" charset="-122"/>
              </a:rPr>
              <a:t>处</a:t>
            </a:r>
            <a:r>
              <a:rPr lang="ja-JP" altLang="en-US" sz="2800" b="1" dirty="0" smtClean="0"/>
              <a:t>・</a:t>
            </a:r>
            <a:r>
              <a:rPr lang="ko-KR" altLang="en-US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연락처</a:t>
            </a:r>
            <a:endParaRPr lang="ja-JP" altLang="en-US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8589" y="8193360"/>
            <a:ext cx="5996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Fire</a:t>
            </a:r>
            <a:r>
              <a:rPr kumimoji="1" lang="ja-JP" altLang="en-US" sz="2400" b="1" dirty="0" smtClean="0"/>
              <a:t>・</a:t>
            </a:r>
            <a:r>
              <a:rPr kumimoji="1" lang="en-US" altLang="ja-JP" sz="2400" b="1" dirty="0" smtClean="0"/>
              <a:t>Rescue</a:t>
            </a:r>
            <a:r>
              <a:rPr kumimoji="1" lang="ja-JP" altLang="en-US" sz="2400" b="1" dirty="0" smtClean="0"/>
              <a:t>・</a:t>
            </a:r>
            <a:r>
              <a:rPr kumimoji="1" lang="en-US" altLang="ja-JP" sz="2400" b="1" dirty="0" smtClean="0"/>
              <a:t>First aid</a:t>
            </a:r>
            <a:r>
              <a:rPr lang="en-US" altLang="ja-JP" sz="2400" b="1" dirty="0" smtClean="0"/>
              <a:t> </a:t>
            </a:r>
            <a:r>
              <a:rPr kumimoji="1" lang="ja-JP" altLang="en-US" sz="2400" b="1" dirty="0" smtClean="0"/>
              <a:t>・・・・　</a:t>
            </a:r>
            <a:r>
              <a:rPr lang="ja-JP" altLang="en-US" sz="2400" b="1" dirty="0"/>
              <a:t>１１９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58833" y="8625408"/>
            <a:ext cx="64427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dirty="0"/>
              <a:t>Security  Office</a:t>
            </a:r>
            <a:r>
              <a:rPr lang="ja-JP" altLang="en-US" sz="2400" b="1" dirty="0"/>
              <a:t> </a:t>
            </a:r>
            <a:r>
              <a:rPr lang="ja-JP" altLang="en-US" sz="2400" b="1" dirty="0" smtClean="0"/>
              <a:t>           ・・・・　</a:t>
            </a:r>
            <a:r>
              <a:rPr lang="ja-JP" altLang="en-US" sz="2400" b="1" dirty="0" smtClean="0"/>
              <a:t>　　　</a:t>
            </a:r>
            <a:r>
              <a:rPr lang="ja-JP" altLang="en-US" sz="2400" b="1" dirty="0" smtClean="0"/>
              <a:t>－　　　</a:t>
            </a:r>
            <a:r>
              <a:rPr lang="ja-JP" altLang="en-US" sz="2400" b="1" dirty="0" smtClean="0"/>
              <a:t>－　　　　</a:t>
            </a:r>
            <a:endParaRPr lang="ja-JP" altLang="en-US" sz="2400" b="1" dirty="0"/>
          </a:p>
        </p:txBody>
      </p:sp>
      <p:sp>
        <p:nvSpPr>
          <p:cNvPr id="14" name="正方形/長方形 13"/>
          <p:cNvSpPr/>
          <p:nvPr/>
        </p:nvSpPr>
        <p:spPr>
          <a:xfrm>
            <a:off x="-155055" y="69230"/>
            <a:ext cx="70589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sz="5400" b="1" cap="none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Fire!!</a:t>
            </a:r>
            <a:r>
              <a:rPr lang="ja-JP" altLang="en-US" sz="5400" b="1" spc="50" dirty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ja-JP" altLang="en-US" sz="5400" b="1" cap="none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火</a:t>
            </a:r>
            <a:r>
              <a:rPr lang="en-US" altLang="ja-JP" sz="5400" b="1" cap="none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!! </a:t>
            </a:r>
            <a:r>
              <a:rPr lang="ko-KR" altLang="en-US" sz="54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화재</a:t>
            </a:r>
            <a:r>
              <a:rPr lang="en-US" altLang="ja-JP" sz="54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!!</a:t>
            </a:r>
            <a:endParaRPr lang="ja-JP" altLang="en-US" sz="5400" b="1" cap="none" spc="50" dirty="0">
              <a:ln w="11430">
                <a:noFill/>
              </a:ln>
              <a:solidFill>
                <a:schemeClr val="bg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38085" y="2579247"/>
            <a:ext cx="628501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/>
              <a:t>②</a:t>
            </a:r>
            <a:r>
              <a:rPr lang="ja-JP" altLang="en-US" sz="3200" b="1" dirty="0"/>
              <a:t>　</a:t>
            </a:r>
            <a:r>
              <a:rPr lang="en-US" altLang="ja-JP" sz="3200" b="1" dirty="0"/>
              <a:t>Push the fire alarm button.</a:t>
            </a:r>
          </a:p>
          <a:p>
            <a:r>
              <a:rPr lang="en-US" altLang="ja-JP" sz="2800" b="1" dirty="0" smtClean="0"/>
              <a:t>    </a:t>
            </a:r>
            <a:r>
              <a:rPr lang="zh-CN" altLang="en-US" sz="2800" b="1" dirty="0" smtClean="0">
                <a:latin typeface="+mn-ea"/>
              </a:rPr>
              <a:t>按火灾报警器</a:t>
            </a:r>
            <a:r>
              <a:rPr lang="en-US" altLang="ja-JP" sz="2800" b="1" dirty="0" smtClean="0">
                <a:latin typeface="+mn-ea"/>
              </a:rPr>
              <a:t>/</a:t>
            </a:r>
            <a:r>
              <a:rPr lang="ko-KR" altLang="ja-JP" sz="2800" b="1" dirty="0" smtClean="0"/>
              <a:t> </a:t>
            </a:r>
            <a:r>
              <a:rPr lang="ko-KR" altLang="ja-JP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비상벨을 </a:t>
            </a:r>
            <a:r>
              <a:rPr lang="en-US" altLang="ko-KR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 </a:t>
            </a:r>
            <a:r>
              <a:rPr lang="ko-KR" altLang="en-US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누르세요</a:t>
            </a:r>
            <a:r>
              <a:rPr lang="en-US" altLang="ko-KR" sz="2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  <a:endParaRPr lang="en-US" altLang="ja-JP" sz="28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endParaRPr lang="en-US" altLang="ja-JP" sz="2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  <a:p>
            <a:r>
              <a:rPr lang="en-US" altLang="ja-JP" sz="2800" b="1" dirty="0" smtClean="0"/>
              <a:t>  </a:t>
            </a:r>
            <a:endParaRPr lang="en-US" altLang="ja-JP" sz="2800" b="1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58589" y="6249144"/>
            <a:ext cx="236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/>
              <a:t>If the fire is small</a:t>
            </a:r>
            <a:endParaRPr lang="ja-JP" altLang="en-US" sz="2400" b="1" dirty="0"/>
          </a:p>
          <a:p>
            <a:endParaRPr kumimoji="1" lang="ja-JP" altLang="en-US" sz="2400" b="1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51496" y="6681192"/>
            <a:ext cx="1581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2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火势微弱</a:t>
            </a:r>
            <a:endParaRPr kumimoji="1" lang="ja-JP" altLang="en-US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578469" y="7113240"/>
            <a:ext cx="13383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작은 불</a:t>
            </a:r>
            <a:endParaRPr lang="en-US" altLang="ja-JP" sz="2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338085" y="6177136"/>
            <a:ext cx="6187259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3501008" y="6713337"/>
            <a:ext cx="1423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>
                <a:latin typeface="SimSun" panose="02010600030101010101" pitchFamily="2" charset="-122"/>
                <a:ea typeface="SimSun" panose="02010600030101010101" pitchFamily="2" charset="-122"/>
              </a:rPr>
              <a:t>灭</a:t>
            </a:r>
            <a:r>
              <a:rPr lang="ja-JP" altLang="en-US" sz="2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火器</a:t>
            </a:r>
            <a:r>
              <a:rPr lang="en-US" altLang="ja-JP" sz="2400" b="1" dirty="0" smtClean="0">
                <a:latin typeface="SimSun" panose="02010600030101010101" pitchFamily="2" charset="-122"/>
                <a:ea typeface="SimSun" panose="02010600030101010101" pitchFamily="2" charset="-122"/>
              </a:rPr>
              <a:t>!!</a:t>
            </a:r>
            <a:endParaRPr lang="ja-JP" altLang="en-US" sz="24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527970" y="7102994"/>
            <a:ext cx="1309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400" b="1" dirty="0">
                <a:latin typeface="Batang" panose="02030600000101010101" pitchFamily="18" charset="-127"/>
                <a:ea typeface="Batang" panose="02030600000101010101" pitchFamily="18" charset="-127"/>
              </a:rPr>
              <a:t>소화기</a:t>
            </a:r>
            <a:r>
              <a:rPr lang="en-US" altLang="ja-JP" sz="24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!!</a:t>
            </a:r>
            <a:endParaRPr lang="ja-JP" altLang="en-US" sz="2400" b="1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27531" y="1136576"/>
            <a:ext cx="5102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～</a:t>
            </a:r>
            <a:r>
              <a:rPr lang="en-US" altLang="ja-JP" sz="2800" dirty="0"/>
              <a:t> What To Do, </a:t>
            </a:r>
            <a:r>
              <a:rPr lang="zh-CN" altLang="en-US" sz="2800" b="1" dirty="0"/>
              <a:t>应急措施</a:t>
            </a:r>
            <a:r>
              <a:rPr lang="en-US" altLang="ja-JP" sz="2800" dirty="0" smtClean="0"/>
              <a:t>,</a:t>
            </a:r>
            <a:r>
              <a:rPr lang="ko-KR" altLang="en-US" sz="2800" b="1" dirty="0">
                <a:latin typeface="Batang" panose="02030600000101010101" pitchFamily="18" charset="-127"/>
                <a:ea typeface="Batang" panose="02030600000101010101" pitchFamily="18" charset="-127"/>
              </a:rPr>
              <a:t>대응</a:t>
            </a:r>
            <a:r>
              <a:rPr lang="ja-JP" altLang="en-US" sz="2800" dirty="0" smtClean="0"/>
              <a:t>～</a:t>
            </a:r>
            <a:endParaRPr lang="ja-JP" altLang="en-US" sz="2800" dirty="0"/>
          </a:p>
        </p:txBody>
      </p:sp>
      <p:sp>
        <p:nvSpPr>
          <p:cNvPr id="23" name="右矢印 22"/>
          <p:cNvSpPr/>
          <p:nvPr/>
        </p:nvSpPr>
        <p:spPr>
          <a:xfrm>
            <a:off x="2724339" y="6695420"/>
            <a:ext cx="704661" cy="40757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>
            <a:off x="4775169" y="4908734"/>
            <a:ext cx="1608965" cy="1087484"/>
            <a:chOff x="4374004" y="5396545"/>
            <a:chExt cx="1608965" cy="1087484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5022296" y="5470406"/>
              <a:ext cx="525705" cy="589716"/>
              <a:chOff x="9621688" y="3677526"/>
              <a:chExt cx="525705" cy="589716"/>
            </a:xfrm>
          </p:grpSpPr>
          <p:sp>
            <p:nvSpPr>
              <p:cNvPr id="41" name="涙形 40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涙形 41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>
              <a:off x="4636856" y="5396545"/>
              <a:ext cx="525705" cy="589716"/>
              <a:chOff x="9621688" y="3677526"/>
              <a:chExt cx="525705" cy="589716"/>
            </a:xfrm>
          </p:grpSpPr>
          <p:sp>
            <p:nvSpPr>
              <p:cNvPr id="39" name="涙形 38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涙形 39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7" name="グループ化 26"/>
            <p:cNvGrpSpPr/>
            <p:nvPr/>
          </p:nvGrpSpPr>
          <p:grpSpPr>
            <a:xfrm>
              <a:off x="4374004" y="5765264"/>
              <a:ext cx="525705" cy="589716"/>
              <a:chOff x="9621688" y="3677526"/>
              <a:chExt cx="525705" cy="589716"/>
            </a:xfrm>
          </p:grpSpPr>
          <p:sp>
            <p:nvSpPr>
              <p:cNvPr id="37" name="涙形 36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涙形 37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8" name="グループ化 27"/>
            <p:cNvGrpSpPr/>
            <p:nvPr/>
          </p:nvGrpSpPr>
          <p:grpSpPr>
            <a:xfrm>
              <a:off x="4842498" y="5843803"/>
              <a:ext cx="525705" cy="589716"/>
              <a:chOff x="9621688" y="3677526"/>
              <a:chExt cx="525705" cy="589716"/>
            </a:xfrm>
          </p:grpSpPr>
          <p:sp>
            <p:nvSpPr>
              <p:cNvPr id="35" name="涙形 34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6" name="涙形 35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5457264" y="5496880"/>
              <a:ext cx="525705" cy="589716"/>
              <a:chOff x="9621688" y="3677526"/>
              <a:chExt cx="525705" cy="589716"/>
            </a:xfrm>
          </p:grpSpPr>
          <p:sp>
            <p:nvSpPr>
              <p:cNvPr id="33" name="涙形 32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涙形 33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" name="グループ化 29"/>
            <p:cNvGrpSpPr/>
            <p:nvPr/>
          </p:nvGrpSpPr>
          <p:grpSpPr>
            <a:xfrm>
              <a:off x="5285147" y="5894313"/>
              <a:ext cx="525705" cy="589716"/>
              <a:chOff x="9621688" y="3677526"/>
              <a:chExt cx="525705" cy="589716"/>
            </a:xfrm>
          </p:grpSpPr>
          <p:sp>
            <p:nvSpPr>
              <p:cNvPr id="31" name="涙形 30"/>
              <p:cNvSpPr/>
              <p:nvPr/>
            </p:nvSpPr>
            <p:spPr>
              <a:xfrm rot="19131310">
                <a:off x="9621688" y="3677526"/>
                <a:ext cx="525705" cy="569933"/>
              </a:xfrm>
              <a:prstGeom prst="teardrop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" name="涙形 31"/>
              <p:cNvSpPr/>
              <p:nvPr/>
            </p:nvSpPr>
            <p:spPr>
              <a:xfrm rot="19450167">
                <a:off x="9745455" y="3949915"/>
                <a:ext cx="278168" cy="317327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43" name="テキスト ボックス 42"/>
          <p:cNvSpPr txBox="1"/>
          <p:nvPr/>
        </p:nvSpPr>
        <p:spPr>
          <a:xfrm>
            <a:off x="237310" y="9201472"/>
            <a:ext cx="6416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Creation: Saitama P</a:t>
            </a:r>
            <a:r>
              <a:rPr lang="en-US" altLang="ja-JP" dirty="0"/>
              <a:t>refecture Department of </a:t>
            </a:r>
            <a:r>
              <a:rPr lang="en-US" altLang="ja-JP" dirty="0" smtClean="0"/>
              <a:t>Environment</a:t>
            </a:r>
          </a:p>
          <a:p>
            <a:r>
              <a:rPr lang="en-US" altLang="ja-JP" dirty="0" smtClean="0"/>
              <a:t>                 Air </a:t>
            </a:r>
            <a:r>
              <a:rPr lang="en-US" altLang="ja-JP" dirty="0"/>
              <a:t>Environment </a:t>
            </a:r>
            <a:r>
              <a:rPr lang="en-US" altLang="ja-JP" dirty="0" smtClean="0"/>
              <a:t>Division Chemical substance responsible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3792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君島匠</dc:creator>
  <cp:lastModifiedBy>埼玉県</cp:lastModifiedBy>
  <cp:revision>2</cp:revision>
  <dcterms:created xsi:type="dcterms:W3CDTF">2017-12-20T04:35:17Z</dcterms:created>
  <dcterms:modified xsi:type="dcterms:W3CDTF">2017-12-20T04:39:10Z</dcterms:modified>
</cp:coreProperties>
</file>