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Lst>
  <p:sldSz cx="6858000" cy="9906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CCFF"/>
    <a:srgbClr val="FFFF99"/>
    <a:srgbClr val="9BDFF7"/>
    <a:srgbClr val="8BD9F5"/>
    <a:srgbClr val="68CEF2"/>
    <a:srgbClr val="4087C8"/>
    <a:srgbClr val="4133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50" autoAdjust="0"/>
    <p:restoredTop sz="93804" autoAdjust="0"/>
  </p:normalViewPr>
  <p:slideViewPr>
    <p:cSldViewPr>
      <p:cViewPr>
        <p:scale>
          <a:sx n="150" d="100"/>
          <a:sy n="150" d="100"/>
        </p:scale>
        <p:origin x="-108" y="-6396"/>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87420596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3699272" cy="687917"/>
          </a:xfrm>
          <a:prstGeom prst="rect">
            <a:avLst/>
          </a:prstGeom>
        </p:spPr>
        <p:txBody>
          <a:bodyPr/>
          <a:lstStyle/>
          <a:p>
            <a:r>
              <a:rPr lang="ja-JP" altLang="en-US" smtClean="0"/>
              <a:t>マスター タイトルの書式設定</a:t>
            </a:r>
            <a:endParaRPr lang="ja-JP" altLang="en-US"/>
          </a:p>
        </p:txBody>
      </p:sp>
      <p:sp>
        <p:nvSpPr>
          <p:cNvPr id="3" name="縦書きテキスト プレースホルダ 2"/>
          <p:cNvSpPr>
            <a:spLocks noGrp="1"/>
          </p:cNvSpPr>
          <p:nvPr>
            <p:ph type="body" orient="vert" idx="1"/>
          </p:nvPr>
        </p:nvSpPr>
        <p:spPr>
          <a:xfrm>
            <a:off x="342900" y="2311401"/>
            <a:ext cx="6172200" cy="6537502"/>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xfrm>
            <a:off x="342900" y="9020880"/>
            <a:ext cx="1600200" cy="687917"/>
          </a:xfrm>
          <a:prstGeom prst="rect">
            <a:avLst/>
          </a:prstGeom>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xfrm>
            <a:off x="2343150" y="9020880"/>
            <a:ext cx="2171700" cy="687917"/>
          </a:xfrm>
          <a:prstGeom prst="rect">
            <a:avLst/>
          </a:prstGeom>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xfrm>
            <a:off x="5257800" y="9009416"/>
            <a:ext cx="1600200" cy="687917"/>
          </a:xfrm>
          <a:prstGeom prst="rect">
            <a:avLst/>
          </a:prstGeom>
          <a:ln/>
        </p:spPr>
        <p:txBody>
          <a:bodyPr/>
          <a:lstStyle>
            <a:lvl1pPr>
              <a:defRPr/>
            </a:lvl1pPr>
          </a:lstStyle>
          <a:p>
            <a:pPr>
              <a:defRPr/>
            </a:pPr>
            <a:fld id="{CDB20612-914C-4BDE-8D4C-FEA4392E99F4}" type="slidenum">
              <a:rPr lang="en-US" altLang="ja-JP"/>
              <a:pPr>
                <a:defRPr/>
              </a:pPr>
              <a:t>‹#›</a:t>
            </a:fld>
            <a:endParaRPr lang="en-US" altLang="ja-JP"/>
          </a:p>
        </p:txBody>
      </p:sp>
    </p:spTree>
    <p:extLst>
      <p:ext uri="{BB962C8B-B14F-4D97-AF65-F5344CB8AC3E}">
        <p14:creationId xmlns:p14="http://schemas.microsoft.com/office/powerpoint/2010/main" val="3226494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886325" y="1"/>
            <a:ext cx="1628775" cy="8848902"/>
          </a:xfrm>
          <a:prstGeom prst="rect">
            <a:avLst/>
          </a:prstGeom>
        </p:spPr>
        <p:txBody>
          <a:bodyPr vert="eaVert"/>
          <a:lstStyle/>
          <a:p>
            <a:r>
              <a:rPr lang="ja-JP" altLang="en-US" smtClean="0"/>
              <a:t>マスター タイトルの書式設定</a:t>
            </a:r>
            <a:endParaRPr lang="ja-JP" altLang="en-US"/>
          </a:p>
        </p:txBody>
      </p:sp>
      <p:sp>
        <p:nvSpPr>
          <p:cNvPr id="3" name="縦書きテキスト プレースホルダ 2"/>
          <p:cNvSpPr>
            <a:spLocks noGrp="1"/>
          </p:cNvSpPr>
          <p:nvPr>
            <p:ph type="body" orient="vert" idx="1"/>
          </p:nvPr>
        </p:nvSpPr>
        <p:spPr>
          <a:xfrm>
            <a:off x="0" y="1"/>
            <a:ext cx="4772025" cy="8848902"/>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xfrm>
            <a:off x="342900" y="9020880"/>
            <a:ext cx="1600200" cy="687917"/>
          </a:xfrm>
          <a:prstGeom prst="rect">
            <a:avLst/>
          </a:prstGeom>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xfrm>
            <a:off x="2343150" y="9020880"/>
            <a:ext cx="2171700" cy="687917"/>
          </a:xfrm>
          <a:prstGeom prst="rect">
            <a:avLst/>
          </a:prstGeom>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xfrm>
            <a:off x="5257800" y="9009416"/>
            <a:ext cx="1600200" cy="687917"/>
          </a:xfrm>
          <a:prstGeom prst="rect">
            <a:avLst/>
          </a:prstGeom>
          <a:ln/>
        </p:spPr>
        <p:txBody>
          <a:bodyPr/>
          <a:lstStyle>
            <a:lvl1pPr>
              <a:defRPr/>
            </a:lvl1pPr>
          </a:lstStyle>
          <a:p>
            <a:pPr>
              <a:defRPr/>
            </a:pPr>
            <a:fld id="{86FB01F7-FA20-4B15-9970-D297285851AC}" type="slidenum">
              <a:rPr lang="en-US" altLang="ja-JP"/>
              <a:pPr>
                <a:defRPr/>
              </a:pPr>
              <a:t>‹#›</a:t>
            </a:fld>
            <a:endParaRPr lang="en-US" altLang="ja-JP"/>
          </a:p>
        </p:txBody>
      </p:sp>
    </p:spTree>
    <p:extLst>
      <p:ext uri="{BB962C8B-B14F-4D97-AF65-F5344CB8AC3E}">
        <p14:creationId xmlns:p14="http://schemas.microsoft.com/office/powerpoint/2010/main" val="701431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3699272" cy="687917"/>
          </a:xfrm>
          <a:prstGeom prst="rect">
            <a:avLst/>
          </a:prstGeom>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idx="1"/>
          </p:nvPr>
        </p:nvSpPr>
        <p:spPr>
          <a:xfrm>
            <a:off x="342900" y="2311401"/>
            <a:ext cx="6172200" cy="653750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xfrm>
            <a:off x="342900" y="9020880"/>
            <a:ext cx="1600200" cy="687917"/>
          </a:xfrm>
          <a:prstGeom prst="rect">
            <a:avLst/>
          </a:prstGeom>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xfrm>
            <a:off x="2343150" y="9020880"/>
            <a:ext cx="2171700" cy="687917"/>
          </a:xfrm>
          <a:prstGeom prst="rect">
            <a:avLst/>
          </a:prstGeom>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xfrm>
            <a:off x="5257800" y="9009416"/>
            <a:ext cx="1600200" cy="687917"/>
          </a:xfrm>
          <a:prstGeom prst="rect">
            <a:avLst/>
          </a:prstGeom>
          <a:ln/>
        </p:spPr>
        <p:txBody>
          <a:bodyPr/>
          <a:lstStyle>
            <a:lvl1pPr>
              <a:defRPr/>
            </a:lvl1pPr>
          </a:lstStyle>
          <a:p>
            <a:pPr>
              <a:defRPr/>
            </a:pPr>
            <a:fld id="{651FC12D-27C1-4F31-90C9-A93D49E44687}" type="slidenum">
              <a:rPr lang="en-US" altLang="ja-JP"/>
              <a:pPr>
                <a:defRPr/>
              </a:pPr>
              <a:t>‹#›</a:t>
            </a:fld>
            <a:endParaRPr lang="en-US" altLang="ja-JP"/>
          </a:p>
        </p:txBody>
      </p:sp>
    </p:spTree>
    <p:extLst>
      <p:ext uri="{BB962C8B-B14F-4D97-AF65-F5344CB8AC3E}">
        <p14:creationId xmlns:p14="http://schemas.microsoft.com/office/powerpoint/2010/main" val="373670668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a:prstGeom prst="rect">
            <a:avLst/>
          </a:prstGeom>
        </p:spPr>
        <p:txBody>
          <a:bodyPr anchor="t"/>
          <a:lstStyle>
            <a:lvl1pPr algn="l">
              <a:defRPr sz="5778" b="1" cap="all"/>
            </a:lvl1pPr>
          </a:lstStyle>
          <a:p>
            <a:r>
              <a:rPr lang="ja-JP" altLang="en-US" smtClean="0"/>
              <a:t>マスター タイトルの書式設定</a:t>
            </a:r>
            <a:endParaRPr lang="ja-JP" altLang="en-US"/>
          </a:p>
        </p:txBody>
      </p:sp>
      <p:sp>
        <p:nvSpPr>
          <p:cNvPr id="3" name="テキスト プレースホルダ 2"/>
          <p:cNvSpPr>
            <a:spLocks noGrp="1"/>
          </p:cNvSpPr>
          <p:nvPr>
            <p:ph type="body" idx="1"/>
          </p:nvPr>
        </p:nvSpPr>
        <p:spPr>
          <a:xfrm>
            <a:off x="541735" y="4198586"/>
            <a:ext cx="5829300" cy="2166937"/>
          </a:xfrm>
          <a:prstGeom prst="rect">
            <a:avLst/>
          </a:prstGeom>
        </p:spPr>
        <p:txBody>
          <a:bodyPr anchor="b"/>
          <a:lstStyle>
            <a:lvl1pPr marL="0" indent="0">
              <a:buNone/>
              <a:defRPr sz="2889"/>
            </a:lvl1pPr>
            <a:lvl2pPr marL="660380" indent="0">
              <a:buNone/>
              <a:defRPr sz="2600"/>
            </a:lvl2pPr>
            <a:lvl3pPr marL="1320759" indent="0">
              <a:buNone/>
              <a:defRPr sz="2311"/>
            </a:lvl3pPr>
            <a:lvl4pPr marL="1981139" indent="0">
              <a:buNone/>
              <a:defRPr sz="2022"/>
            </a:lvl4pPr>
            <a:lvl5pPr marL="2641519" indent="0">
              <a:buNone/>
              <a:defRPr sz="2022"/>
            </a:lvl5pPr>
            <a:lvl6pPr marL="3301898" indent="0">
              <a:buNone/>
              <a:defRPr sz="2022"/>
            </a:lvl6pPr>
            <a:lvl7pPr marL="3962278" indent="0">
              <a:buNone/>
              <a:defRPr sz="2022"/>
            </a:lvl7pPr>
            <a:lvl8pPr marL="4622658" indent="0">
              <a:buNone/>
              <a:defRPr sz="2022"/>
            </a:lvl8pPr>
            <a:lvl9pPr marL="5283037" indent="0">
              <a:buNone/>
              <a:defRPr sz="2022"/>
            </a:lvl9pPr>
          </a:lstStyle>
          <a:p>
            <a:pPr lvl="0"/>
            <a:r>
              <a:rPr lang="ja-JP" altLang="en-US" smtClean="0"/>
              <a:t>マスター テキストの書式設定</a:t>
            </a:r>
          </a:p>
        </p:txBody>
      </p:sp>
      <p:sp>
        <p:nvSpPr>
          <p:cNvPr id="4" name="Rectangle 4"/>
          <p:cNvSpPr>
            <a:spLocks noGrp="1" noChangeArrowheads="1"/>
          </p:cNvSpPr>
          <p:nvPr>
            <p:ph type="dt" sz="half" idx="10"/>
          </p:nvPr>
        </p:nvSpPr>
        <p:spPr>
          <a:xfrm>
            <a:off x="342900" y="9020880"/>
            <a:ext cx="1600200" cy="687917"/>
          </a:xfrm>
          <a:prstGeom prst="rect">
            <a:avLst/>
          </a:prstGeom>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xfrm>
            <a:off x="2343150" y="9020880"/>
            <a:ext cx="2171700" cy="687917"/>
          </a:xfrm>
          <a:prstGeom prst="rect">
            <a:avLst/>
          </a:prstGeom>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xfrm>
            <a:off x="5257800" y="9009416"/>
            <a:ext cx="1600200" cy="687917"/>
          </a:xfrm>
          <a:prstGeom prst="rect">
            <a:avLst/>
          </a:prstGeom>
          <a:ln/>
        </p:spPr>
        <p:txBody>
          <a:bodyPr/>
          <a:lstStyle>
            <a:lvl1pPr>
              <a:defRPr/>
            </a:lvl1pPr>
          </a:lstStyle>
          <a:p>
            <a:pPr>
              <a:defRPr/>
            </a:pPr>
            <a:fld id="{A7694BDB-530F-4364-A4B7-5A1182A1D62D}" type="slidenum">
              <a:rPr lang="en-US" altLang="ja-JP"/>
              <a:pPr>
                <a:defRPr/>
              </a:pPr>
              <a:t>‹#›</a:t>
            </a:fld>
            <a:endParaRPr lang="en-US" altLang="ja-JP"/>
          </a:p>
        </p:txBody>
      </p:sp>
    </p:spTree>
    <p:extLst>
      <p:ext uri="{BB962C8B-B14F-4D97-AF65-F5344CB8AC3E}">
        <p14:creationId xmlns:p14="http://schemas.microsoft.com/office/powerpoint/2010/main" val="25404672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3699272" cy="687917"/>
          </a:xfrm>
          <a:prstGeom prst="rect">
            <a:avLst/>
          </a:prstGeom>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342900" y="2311401"/>
            <a:ext cx="3028950" cy="6537502"/>
          </a:xfrm>
          <a:prstGeom prst="rect">
            <a:avLst/>
          </a:prstGeo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486150" y="2311401"/>
            <a:ext cx="3028950" cy="6537502"/>
          </a:xfrm>
          <a:prstGeom prst="rect">
            <a:avLst/>
          </a:prstGeo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xfrm>
            <a:off x="342900" y="9020880"/>
            <a:ext cx="1600200" cy="687917"/>
          </a:xfrm>
          <a:prstGeom prst="rect">
            <a:avLst/>
          </a:prstGeom>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2343150" y="9020880"/>
            <a:ext cx="2171700" cy="687917"/>
          </a:xfrm>
          <a:prstGeom prst="rect">
            <a:avLst/>
          </a:prstGeom>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5257800" y="9009416"/>
            <a:ext cx="1600200" cy="687917"/>
          </a:xfrm>
          <a:prstGeom prst="rect">
            <a:avLst/>
          </a:prstGeom>
          <a:ln/>
        </p:spPr>
        <p:txBody>
          <a:bodyPr/>
          <a:lstStyle>
            <a:lvl1pPr>
              <a:defRPr/>
            </a:lvl1pPr>
          </a:lstStyle>
          <a:p>
            <a:pPr>
              <a:defRPr/>
            </a:pPr>
            <a:fld id="{964DE403-68E0-47EB-9A36-3C247B164772}" type="slidenum">
              <a:rPr lang="en-US" altLang="ja-JP"/>
              <a:pPr>
                <a:defRPr/>
              </a:pPr>
              <a:t>‹#›</a:t>
            </a:fld>
            <a:endParaRPr lang="en-US" altLang="ja-JP"/>
          </a:p>
        </p:txBody>
      </p:sp>
    </p:spTree>
    <p:extLst>
      <p:ext uri="{BB962C8B-B14F-4D97-AF65-F5344CB8AC3E}">
        <p14:creationId xmlns:p14="http://schemas.microsoft.com/office/powerpoint/2010/main" val="2096606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lvl1pPr>
              <a:defRPr/>
            </a:lvl1pPr>
          </a:lstStyle>
          <a:p>
            <a:r>
              <a:rPr lang="ja-JP" altLang="en-US" smtClean="0"/>
              <a:t>マスター タイトルの書式設定</a:t>
            </a:r>
            <a:endParaRPr lang="ja-JP" altLang="en-US"/>
          </a:p>
        </p:txBody>
      </p:sp>
      <p:sp>
        <p:nvSpPr>
          <p:cNvPr id="3" name="テキスト プレースホルダ 2"/>
          <p:cNvSpPr>
            <a:spLocks noGrp="1"/>
          </p:cNvSpPr>
          <p:nvPr>
            <p:ph type="body" idx="1"/>
          </p:nvPr>
        </p:nvSpPr>
        <p:spPr>
          <a:xfrm>
            <a:off x="342900" y="2217385"/>
            <a:ext cx="3030141" cy="924101"/>
          </a:xfrm>
          <a:prstGeom prst="rect">
            <a:avLst/>
          </a:prstGeo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lang="ja-JP" altLang="en-US" smtClean="0"/>
              <a:t>マスター テキストの書式設定</a:t>
            </a:r>
          </a:p>
        </p:txBody>
      </p:sp>
      <p:sp>
        <p:nvSpPr>
          <p:cNvPr id="4" name="コンテンツ プレースホルダ 3"/>
          <p:cNvSpPr>
            <a:spLocks noGrp="1"/>
          </p:cNvSpPr>
          <p:nvPr>
            <p:ph sz="half" idx="2"/>
          </p:nvPr>
        </p:nvSpPr>
        <p:spPr>
          <a:xfrm>
            <a:off x="342900" y="3141486"/>
            <a:ext cx="3030141" cy="5707416"/>
          </a:xfrm>
          <a:prstGeom prst="rect">
            <a:avLst/>
          </a:prstGeo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69" y="2217385"/>
            <a:ext cx="3031331" cy="924101"/>
          </a:xfrm>
          <a:prstGeom prst="rect">
            <a:avLst/>
          </a:prstGeo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lang="ja-JP" altLang="en-US" smtClean="0"/>
              <a:t>マスター テキストの書式設定</a:t>
            </a:r>
          </a:p>
        </p:txBody>
      </p:sp>
      <p:sp>
        <p:nvSpPr>
          <p:cNvPr id="6" name="コンテンツ プレースホルダ 5"/>
          <p:cNvSpPr>
            <a:spLocks noGrp="1"/>
          </p:cNvSpPr>
          <p:nvPr>
            <p:ph sz="quarter" idx="4"/>
          </p:nvPr>
        </p:nvSpPr>
        <p:spPr>
          <a:xfrm>
            <a:off x="3483769" y="3141486"/>
            <a:ext cx="3031331" cy="5707416"/>
          </a:xfrm>
          <a:prstGeom prst="rect">
            <a:avLst/>
          </a:prstGeo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xfrm>
            <a:off x="342900" y="9020880"/>
            <a:ext cx="1600200" cy="687917"/>
          </a:xfrm>
          <a:prstGeom prst="rect">
            <a:avLst/>
          </a:prstGeom>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xfrm>
            <a:off x="2343150" y="9020880"/>
            <a:ext cx="2171700" cy="687917"/>
          </a:xfrm>
          <a:prstGeom prst="rect">
            <a:avLst/>
          </a:prstGeom>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xfrm>
            <a:off x="5257800" y="9009416"/>
            <a:ext cx="1600200" cy="687917"/>
          </a:xfrm>
          <a:prstGeom prst="rect">
            <a:avLst/>
          </a:prstGeom>
          <a:ln/>
        </p:spPr>
        <p:txBody>
          <a:bodyPr/>
          <a:lstStyle>
            <a:lvl1pPr>
              <a:defRPr/>
            </a:lvl1pPr>
          </a:lstStyle>
          <a:p>
            <a:pPr>
              <a:defRPr/>
            </a:pPr>
            <a:fld id="{DB541BEC-AD9E-4104-AF2B-4C626651FF89}" type="slidenum">
              <a:rPr lang="en-US" altLang="ja-JP"/>
              <a:pPr>
                <a:defRPr/>
              </a:pPr>
              <a:t>‹#›</a:t>
            </a:fld>
            <a:endParaRPr lang="en-US" altLang="ja-JP"/>
          </a:p>
        </p:txBody>
      </p:sp>
    </p:spTree>
    <p:extLst>
      <p:ext uri="{BB962C8B-B14F-4D97-AF65-F5344CB8AC3E}">
        <p14:creationId xmlns:p14="http://schemas.microsoft.com/office/powerpoint/2010/main" val="3641565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3699272" cy="687917"/>
          </a:xfrm>
          <a:prstGeom prst="rect">
            <a:avLst/>
          </a:prstGeom>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xfrm>
            <a:off x="342900" y="9020880"/>
            <a:ext cx="1600200" cy="687917"/>
          </a:xfrm>
          <a:prstGeom prst="rect">
            <a:avLst/>
          </a:prstGeom>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xfrm>
            <a:off x="2343150" y="9020880"/>
            <a:ext cx="2171700" cy="687917"/>
          </a:xfrm>
          <a:prstGeom prst="rect">
            <a:avLst/>
          </a:prstGeom>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xfrm>
            <a:off x="5257800" y="9009416"/>
            <a:ext cx="1600200" cy="687917"/>
          </a:xfrm>
          <a:prstGeom prst="rect">
            <a:avLst/>
          </a:prstGeom>
          <a:ln/>
        </p:spPr>
        <p:txBody>
          <a:bodyPr/>
          <a:lstStyle>
            <a:lvl1pPr>
              <a:defRPr/>
            </a:lvl1pPr>
          </a:lstStyle>
          <a:p>
            <a:pPr>
              <a:defRPr/>
            </a:pPr>
            <a:fld id="{06FFE511-5094-4685-A035-FB392A6605D8}" type="slidenum">
              <a:rPr lang="en-US" altLang="ja-JP"/>
              <a:pPr>
                <a:defRPr/>
              </a:pPr>
              <a:t>‹#›</a:t>
            </a:fld>
            <a:endParaRPr lang="en-US" altLang="ja-JP"/>
          </a:p>
        </p:txBody>
      </p:sp>
    </p:spTree>
    <p:extLst>
      <p:ext uri="{BB962C8B-B14F-4D97-AF65-F5344CB8AC3E}">
        <p14:creationId xmlns:p14="http://schemas.microsoft.com/office/powerpoint/2010/main" val="2880967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342900" y="9020880"/>
            <a:ext cx="1600200" cy="687917"/>
          </a:xfrm>
          <a:prstGeom prst="rect">
            <a:avLst/>
          </a:prstGeom>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xfrm>
            <a:off x="2343150" y="9020880"/>
            <a:ext cx="2171700" cy="687917"/>
          </a:xfrm>
          <a:prstGeom prst="rect">
            <a:avLst/>
          </a:prstGeom>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xfrm>
            <a:off x="5257800" y="9009416"/>
            <a:ext cx="1600200" cy="687917"/>
          </a:xfrm>
          <a:prstGeom prst="rect">
            <a:avLst/>
          </a:prstGeom>
          <a:ln/>
        </p:spPr>
        <p:txBody>
          <a:bodyPr/>
          <a:lstStyle>
            <a:lvl1pPr>
              <a:defRPr/>
            </a:lvl1pPr>
          </a:lstStyle>
          <a:p>
            <a:pPr>
              <a:defRPr/>
            </a:pPr>
            <a:fld id="{DE9C2EA1-6911-4BAC-954D-0A2DD024DDCF}" type="slidenum">
              <a:rPr lang="en-US" altLang="ja-JP"/>
              <a:pPr>
                <a:defRPr/>
              </a:pPr>
              <a:t>‹#›</a:t>
            </a:fld>
            <a:endParaRPr lang="en-US" altLang="ja-JP"/>
          </a:p>
        </p:txBody>
      </p:sp>
    </p:spTree>
    <p:extLst>
      <p:ext uri="{BB962C8B-B14F-4D97-AF65-F5344CB8AC3E}">
        <p14:creationId xmlns:p14="http://schemas.microsoft.com/office/powerpoint/2010/main" val="3116665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a:prstGeom prst="rect">
            <a:avLst/>
          </a:prstGeom>
        </p:spPr>
        <p:txBody>
          <a:bodyPr anchor="b"/>
          <a:lstStyle>
            <a:lvl1pPr algn="l">
              <a:defRPr sz="2889" b="1"/>
            </a:lvl1pPr>
          </a:lstStyle>
          <a:p>
            <a:r>
              <a:rPr lang="ja-JP" altLang="en-US" smtClean="0"/>
              <a:t>マスター タイトルの書式設定</a:t>
            </a:r>
            <a:endParaRPr lang="ja-JP" altLang="en-US"/>
          </a:p>
        </p:txBody>
      </p:sp>
      <p:sp>
        <p:nvSpPr>
          <p:cNvPr id="3" name="コンテンツ プレースホルダ 2"/>
          <p:cNvSpPr>
            <a:spLocks noGrp="1"/>
          </p:cNvSpPr>
          <p:nvPr>
            <p:ph idx="1"/>
          </p:nvPr>
        </p:nvSpPr>
        <p:spPr>
          <a:xfrm>
            <a:off x="2681287" y="394406"/>
            <a:ext cx="3833813" cy="8454497"/>
          </a:xfrm>
          <a:prstGeom prst="rect">
            <a:avLst/>
          </a:prstGeo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2072923"/>
            <a:ext cx="2256235" cy="6775980"/>
          </a:xfrm>
          <a:prstGeom prst="rect">
            <a:avLst/>
          </a:prstGeo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xfrm>
            <a:off x="342900" y="9020880"/>
            <a:ext cx="1600200" cy="687917"/>
          </a:xfrm>
          <a:prstGeom prst="rect">
            <a:avLst/>
          </a:prstGeom>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2343150" y="9020880"/>
            <a:ext cx="2171700" cy="687917"/>
          </a:xfrm>
          <a:prstGeom prst="rect">
            <a:avLst/>
          </a:prstGeom>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5257800" y="9009416"/>
            <a:ext cx="1600200" cy="687917"/>
          </a:xfrm>
          <a:prstGeom prst="rect">
            <a:avLst/>
          </a:prstGeom>
          <a:ln/>
        </p:spPr>
        <p:txBody>
          <a:bodyPr/>
          <a:lstStyle>
            <a:lvl1pPr>
              <a:defRPr/>
            </a:lvl1pPr>
          </a:lstStyle>
          <a:p>
            <a:pPr>
              <a:defRPr/>
            </a:pPr>
            <a:fld id="{460176D3-1CBA-4E5C-8891-6A87D7C30D42}" type="slidenum">
              <a:rPr lang="en-US" altLang="ja-JP"/>
              <a:pPr>
                <a:defRPr/>
              </a:pPr>
              <a:t>‹#›</a:t>
            </a:fld>
            <a:endParaRPr lang="en-US" altLang="ja-JP"/>
          </a:p>
        </p:txBody>
      </p:sp>
    </p:spTree>
    <p:extLst>
      <p:ext uri="{BB962C8B-B14F-4D97-AF65-F5344CB8AC3E}">
        <p14:creationId xmlns:p14="http://schemas.microsoft.com/office/powerpoint/2010/main" val="1151891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a:prstGeom prst="rect">
            <a:avLst/>
          </a:prstGeom>
        </p:spPr>
        <p:txBody>
          <a:bodyPr anchor="b"/>
          <a:lstStyle>
            <a:lvl1pPr algn="l">
              <a:defRPr sz="2889" b="1"/>
            </a:lvl1pPr>
          </a:lstStyle>
          <a:p>
            <a:r>
              <a:rPr lang="ja-JP" altLang="en-US" smtClean="0"/>
              <a:t>マスター タイトルの書式設定</a:t>
            </a:r>
            <a:endParaRPr lang="ja-JP" altLang="en-US"/>
          </a:p>
        </p:txBody>
      </p:sp>
      <p:sp>
        <p:nvSpPr>
          <p:cNvPr id="3" name="図プレースホルダ 2"/>
          <p:cNvSpPr>
            <a:spLocks noGrp="1"/>
          </p:cNvSpPr>
          <p:nvPr>
            <p:ph type="pic" idx="1"/>
          </p:nvPr>
        </p:nvSpPr>
        <p:spPr>
          <a:xfrm>
            <a:off x="1344216" y="885119"/>
            <a:ext cx="4114800" cy="5943600"/>
          </a:xfrm>
          <a:prstGeom prst="rect">
            <a:avLst/>
          </a:prstGeom>
        </p:spPr>
        <p:txBody>
          <a:bodyPr/>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pPr lvl="0"/>
            <a:r>
              <a:rPr lang="ja-JP" altLang="en-US" noProof="0" smtClean="0"/>
              <a:t>図を追加</a:t>
            </a:r>
          </a:p>
        </p:txBody>
      </p:sp>
      <p:sp>
        <p:nvSpPr>
          <p:cNvPr id="4" name="テキスト プレースホルダ 3"/>
          <p:cNvSpPr>
            <a:spLocks noGrp="1"/>
          </p:cNvSpPr>
          <p:nvPr>
            <p:ph type="body" sz="half" idx="2"/>
          </p:nvPr>
        </p:nvSpPr>
        <p:spPr>
          <a:xfrm>
            <a:off x="1344216" y="7752822"/>
            <a:ext cx="4114800" cy="1162578"/>
          </a:xfrm>
          <a:prstGeom prst="rect">
            <a:avLst/>
          </a:prstGeo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xfrm>
            <a:off x="342900" y="9020880"/>
            <a:ext cx="1600200" cy="687917"/>
          </a:xfrm>
          <a:prstGeom prst="rect">
            <a:avLst/>
          </a:prstGeom>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2343150" y="9020880"/>
            <a:ext cx="2171700" cy="687917"/>
          </a:xfrm>
          <a:prstGeom prst="rect">
            <a:avLst/>
          </a:prstGeom>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5257800" y="9009416"/>
            <a:ext cx="1600200" cy="687917"/>
          </a:xfrm>
          <a:prstGeom prst="rect">
            <a:avLst/>
          </a:prstGeom>
          <a:ln/>
        </p:spPr>
        <p:txBody>
          <a:bodyPr/>
          <a:lstStyle>
            <a:lvl1pPr>
              <a:defRPr/>
            </a:lvl1pPr>
          </a:lstStyle>
          <a:p>
            <a:pPr>
              <a:defRPr/>
            </a:pPr>
            <a:fld id="{0A3F5529-272E-4A2C-90D7-160EE3AC1005}" type="slidenum">
              <a:rPr lang="en-US" altLang="ja-JP"/>
              <a:pPr>
                <a:defRPr/>
              </a:pPr>
              <a:t>‹#›</a:t>
            </a:fld>
            <a:endParaRPr lang="en-US" altLang="ja-JP"/>
          </a:p>
        </p:txBody>
      </p:sp>
    </p:spTree>
    <p:extLst>
      <p:ext uri="{BB962C8B-B14F-4D97-AF65-F5344CB8AC3E}">
        <p14:creationId xmlns:p14="http://schemas.microsoft.com/office/powerpoint/2010/main" val="4142627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79"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Lst>
  <p:timing>
    <p:tnLst>
      <p:par>
        <p:cTn id="1" dur="indefinite" restart="never" nodeType="tmRoot"/>
      </p:par>
    </p:tnLst>
  </p:timing>
  <p:txStyles>
    <p:titleStyle>
      <a:lvl1pPr algn="l" rtl="0" eaLnBrk="1" fontAlgn="base" hangingPunct="1">
        <a:spcBef>
          <a:spcPct val="0"/>
        </a:spcBef>
        <a:spcAft>
          <a:spcPct val="0"/>
        </a:spcAft>
        <a:defRPr kumimoji="1" sz="4044">
          <a:solidFill>
            <a:srgbClr val="4087C8"/>
          </a:solidFill>
          <a:latin typeface="+mj-lt"/>
          <a:ea typeface="+mj-ea"/>
          <a:cs typeface="+mj-cs"/>
        </a:defRPr>
      </a:lvl1pPr>
      <a:lvl2pPr algn="l" rtl="0" eaLnBrk="1" fontAlgn="base" hangingPunct="1">
        <a:spcBef>
          <a:spcPct val="0"/>
        </a:spcBef>
        <a:spcAft>
          <a:spcPct val="0"/>
        </a:spcAft>
        <a:defRPr kumimoji="1" sz="4044">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4044">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4044">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4044">
          <a:solidFill>
            <a:srgbClr val="4087C8"/>
          </a:solidFill>
          <a:latin typeface="HGP創英角ｺﾞｼｯｸUB" pitchFamily="50" charset="-128"/>
          <a:ea typeface="HGP創英角ｺﾞｼｯｸUB" pitchFamily="50" charset="-128"/>
        </a:defRPr>
      </a:lvl5pPr>
      <a:lvl6pPr marL="660380" algn="l" rtl="0" eaLnBrk="1" fontAlgn="base" hangingPunct="1">
        <a:spcBef>
          <a:spcPct val="0"/>
        </a:spcBef>
        <a:spcAft>
          <a:spcPct val="0"/>
        </a:spcAft>
        <a:defRPr kumimoji="1" sz="4044">
          <a:solidFill>
            <a:srgbClr val="4087C8"/>
          </a:solidFill>
          <a:latin typeface="HGP創英角ｺﾞｼｯｸUB" pitchFamily="50" charset="-128"/>
          <a:ea typeface="HGP創英角ｺﾞｼｯｸUB" pitchFamily="50" charset="-128"/>
        </a:defRPr>
      </a:lvl6pPr>
      <a:lvl7pPr marL="1320759" algn="l" rtl="0" eaLnBrk="1" fontAlgn="base" hangingPunct="1">
        <a:spcBef>
          <a:spcPct val="0"/>
        </a:spcBef>
        <a:spcAft>
          <a:spcPct val="0"/>
        </a:spcAft>
        <a:defRPr kumimoji="1" sz="4044">
          <a:solidFill>
            <a:srgbClr val="4087C8"/>
          </a:solidFill>
          <a:latin typeface="HGP創英角ｺﾞｼｯｸUB" pitchFamily="50" charset="-128"/>
          <a:ea typeface="HGP創英角ｺﾞｼｯｸUB" pitchFamily="50" charset="-128"/>
        </a:defRPr>
      </a:lvl7pPr>
      <a:lvl8pPr marL="1981139" algn="l" rtl="0" eaLnBrk="1" fontAlgn="base" hangingPunct="1">
        <a:spcBef>
          <a:spcPct val="0"/>
        </a:spcBef>
        <a:spcAft>
          <a:spcPct val="0"/>
        </a:spcAft>
        <a:defRPr kumimoji="1" sz="4044">
          <a:solidFill>
            <a:srgbClr val="4087C8"/>
          </a:solidFill>
          <a:latin typeface="HGP創英角ｺﾞｼｯｸUB" pitchFamily="50" charset="-128"/>
          <a:ea typeface="HGP創英角ｺﾞｼｯｸUB" pitchFamily="50" charset="-128"/>
        </a:defRPr>
      </a:lvl8pPr>
      <a:lvl9pPr marL="2641519" algn="l" rtl="0" eaLnBrk="1" fontAlgn="base" hangingPunct="1">
        <a:spcBef>
          <a:spcPct val="0"/>
        </a:spcBef>
        <a:spcAft>
          <a:spcPct val="0"/>
        </a:spcAft>
        <a:defRPr kumimoji="1" sz="4044">
          <a:solidFill>
            <a:srgbClr val="4087C8"/>
          </a:solidFill>
          <a:latin typeface="HGP創英角ｺﾞｼｯｸUB" pitchFamily="50" charset="-128"/>
          <a:ea typeface="HGP創英角ｺﾞｼｯｸUB" pitchFamily="50" charset="-128"/>
        </a:defRPr>
      </a:lvl9pPr>
    </p:titleStyle>
    <p:bodyStyle>
      <a:lvl1pPr marL="495285" indent="-495285" algn="l" rtl="0" eaLnBrk="1" fontAlgn="base" hangingPunct="1">
        <a:spcBef>
          <a:spcPct val="20000"/>
        </a:spcBef>
        <a:spcAft>
          <a:spcPct val="0"/>
        </a:spcAft>
        <a:buChar char="•"/>
        <a:defRPr kumimoji="1" sz="4622">
          <a:solidFill>
            <a:schemeClr val="tx1"/>
          </a:solidFill>
          <a:latin typeface="+mn-lt"/>
          <a:ea typeface="+mn-ea"/>
          <a:cs typeface="+mn-cs"/>
        </a:defRPr>
      </a:lvl1pPr>
      <a:lvl2pPr marL="1073117" indent="-412737" algn="l" rtl="0" eaLnBrk="1" fontAlgn="base" hangingPunct="1">
        <a:spcBef>
          <a:spcPct val="20000"/>
        </a:spcBef>
        <a:spcAft>
          <a:spcPct val="0"/>
        </a:spcAft>
        <a:buChar char="–"/>
        <a:defRPr kumimoji="1" sz="4044">
          <a:solidFill>
            <a:schemeClr val="tx1"/>
          </a:solidFill>
          <a:latin typeface="+mn-lt"/>
          <a:ea typeface="+mn-ea"/>
        </a:defRPr>
      </a:lvl2pPr>
      <a:lvl3pPr marL="1650949" indent="-330190" algn="l" rtl="0" eaLnBrk="1" fontAlgn="base" hangingPunct="1">
        <a:spcBef>
          <a:spcPct val="20000"/>
        </a:spcBef>
        <a:spcAft>
          <a:spcPct val="0"/>
        </a:spcAft>
        <a:buChar char="•"/>
        <a:defRPr kumimoji="1" sz="3467">
          <a:solidFill>
            <a:schemeClr val="tx1"/>
          </a:solidFill>
          <a:latin typeface="+mn-lt"/>
          <a:ea typeface="+mn-ea"/>
        </a:defRPr>
      </a:lvl3pPr>
      <a:lvl4pPr marL="2311329" indent="-330190" algn="l" rtl="0" eaLnBrk="1" fontAlgn="base" hangingPunct="1">
        <a:spcBef>
          <a:spcPct val="20000"/>
        </a:spcBef>
        <a:spcAft>
          <a:spcPct val="0"/>
        </a:spcAft>
        <a:buChar char="–"/>
        <a:defRPr kumimoji="1" sz="2889">
          <a:solidFill>
            <a:schemeClr val="tx1"/>
          </a:solidFill>
          <a:latin typeface="+mn-lt"/>
          <a:ea typeface="+mn-ea"/>
        </a:defRPr>
      </a:lvl4pPr>
      <a:lvl5pPr marL="2971709" indent="-330190" algn="l" rtl="0" eaLnBrk="1" fontAlgn="base" hangingPunct="1">
        <a:spcBef>
          <a:spcPct val="20000"/>
        </a:spcBef>
        <a:spcAft>
          <a:spcPct val="0"/>
        </a:spcAft>
        <a:buChar char="»"/>
        <a:defRPr kumimoji="1" sz="2889">
          <a:solidFill>
            <a:schemeClr val="tx1"/>
          </a:solidFill>
          <a:latin typeface="+mn-lt"/>
          <a:ea typeface="+mn-ea"/>
        </a:defRPr>
      </a:lvl5pPr>
      <a:lvl6pPr marL="3632088" indent="-330190" algn="l" rtl="0" eaLnBrk="1" fontAlgn="base" hangingPunct="1">
        <a:spcBef>
          <a:spcPct val="20000"/>
        </a:spcBef>
        <a:spcAft>
          <a:spcPct val="0"/>
        </a:spcAft>
        <a:buChar char="»"/>
        <a:defRPr kumimoji="1" sz="2889">
          <a:solidFill>
            <a:schemeClr val="tx1"/>
          </a:solidFill>
          <a:latin typeface="+mn-lt"/>
          <a:ea typeface="+mn-ea"/>
        </a:defRPr>
      </a:lvl6pPr>
      <a:lvl7pPr marL="4292468" indent="-330190" algn="l" rtl="0" eaLnBrk="1" fontAlgn="base" hangingPunct="1">
        <a:spcBef>
          <a:spcPct val="20000"/>
        </a:spcBef>
        <a:spcAft>
          <a:spcPct val="0"/>
        </a:spcAft>
        <a:buChar char="»"/>
        <a:defRPr kumimoji="1" sz="2889">
          <a:solidFill>
            <a:schemeClr val="tx1"/>
          </a:solidFill>
          <a:latin typeface="+mn-lt"/>
          <a:ea typeface="+mn-ea"/>
        </a:defRPr>
      </a:lvl7pPr>
      <a:lvl8pPr marL="4952848" indent="-330190" algn="l" rtl="0" eaLnBrk="1" fontAlgn="base" hangingPunct="1">
        <a:spcBef>
          <a:spcPct val="20000"/>
        </a:spcBef>
        <a:spcAft>
          <a:spcPct val="0"/>
        </a:spcAft>
        <a:buChar char="»"/>
        <a:defRPr kumimoji="1" sz="2889">
          <a:solidFill>
            <a:schemeClr val="tx1"/>
          </a:solidFill>
          <a:latin typeface="+mn-lt"/>
          <a:ea typeface="+mn-ea"/>
        </a:defRPr>
      </a:lvl8pPr>
      <a:lvl9pPr marL="5613227" indent="-330190" algn="l" rtl="0" eaLnBrk="1" fontAlgn="base" hangingPunct="1">
        <a:spcBef>
          <a:spcPct val="20000"/>
        </a:spcBef>
        <a:spcAft>
          <a:spcPct val="0"/>
        </a:spcAft>
        <a:buChar char="»"/>
        <a:defRPr kumimoji="1" sz="2889">
          <a:solidFill>
            <a:schemeClr val="tx1"/>
          </a:solidFill>
          <a:latin typeface="+mn-lt"/>
          <a:ea typeface="+mn-ea"/>
        </a:defRPr>
      </a:lvl9pPr>
    </p:bodyStyle>
    <p:otherStyle>
      <a:defPPr>
        <a:defRPr lang="ja-JP"/>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hyperlink" Target="http://www.jnto.go.jp/emergency/jpn/mi_guide.html"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ishikawa-m55ta@milt.go.jp" TargetMode="External"/><Relationship Id="rId2" Type="http://schemas.openxmlformats.org/officeDocument/2006/relationships/hyperlink" Target="mailto:yamazaki-m@milt.go.j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レーム 1"/>
          <p:cNvSpPr/>
          <p:nvPr/>
        </p:nvSpPr>
        <p:spPr>
          <a:xfrm>
            <a:off x="134634" y="128464"/>
            <a:ext cx="6552728" cy="720080"/>
          </a:xfrm>
          <a:prstGeom prst="frame">
            <a:avLst>
              <a:gd name="adj1" fmla="val 8267"/>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訪日外国人旅行者受入れ医療機関リストのご案内</a:t>
            </a:r>
            <a:endParaRPr kumimoji="1"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134634" y="912170"/>
            <a:ext cx="6552728" cy="307777"/>
          </a:xfrm>
          <a:prstGeom prst="rect">
            <a:avLst/>
          </a:prstGeom>
          <a:noFill/>
        </p:spPr>
        <p:txBody>
          <a:bodyPr wrap="square" rtlCol="0">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１．訪日外国人旅行者医療の現状</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0" y="-812836"/>
            <a:ext cx="6858000"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134634" y="1156447"/>
            <a:ext cx="6552728" cy="1154162"/>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政府は、</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2020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年オリンピック・パラリンピックに向け、訪日外国人旅行者</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4,000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万人を目標に掲げ、</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2017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は、</a:t>
            </a:r>
            <a:r>
              <a:rPr lang="ja-JP" altLang="en-US" sz="1200" u="sng" dirty="0" smtClean="0">
                <a:latin typeface="Meiryo UI" panose="020B0604030504040204" pitchFamily="50" charset="-128"/>
                <a:ea typeface="Meiryo UI" panose="020B0604030504040204" pitchFamily="50" charset="-128"/>
                <a:cs typeface="Meiryo UI" panose="020B0604030504040204" pitchFamily="50" charset="-128"/>
              </a:rPr>
              <a:t>訪日外国人旅行者数</a:t>
            </a:r>
            <a:r>
              <a:rPr lang="en-US" altLang="ja-JP" sz="1200" u="sng" dirty="0" smtClean="0">
                <a:latin typeface="Meiryo UI" panose="020B0604030504040204" pitchFamily="50" charset="-128"/>
                <a:ea typeface="Meiryo UI" panose="020B0604030504040204" pitchFamily="50" charset="-128"/>
                <a:cs typeface="Meiryo UI" panose="020B0604030504040204" pitchFamily="50" charset="-128"/>
              </a:rPr>
              <a:t>2,869</a:t>
            </a:r>
            <a:r>
              <a:rPr lang="ja-JP" altLang="en-US" sz="1200" u="sng" dirty="0" smtClean="0">
                <a:latin typeface="Meiryo UI" panose="020B0604030504040204" pitchFamily="50" charset="-128"/>
                <a:ea typeface="Meiryo UI" panose="020B0604030504040204" pitchFamily="50" charset="-128"/>
                <a:cs typeface="Meiryo UI" panose="020B0604030504040204" pitchFamily="50" charset="-128"/>
              </a:rPr>
              <a:t>万人を達成</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いたしました。</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一方、医療</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機関等を受診する外国人</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観光客も</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増加傾向にあり</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訪日外国人旅行者の</a:t>
            </a:r>
            <a:r>
              <a:rPr lang="ja-JP" altLang="en-US" sz="1200" u="sng" dirty="0" smtClean="0">
                <a:latin typeface="Meiryo UI" panose="020B0604030504040204" pitchFamily="50" charset="-128"/>
                <a:ea typeface="Meiryo UI" panose="020B0604030504040204" pitchFamily="50" charset="-128"/>
                <a:cs typeface="Meiryo UI" panose="020B0604030504040204" pitchFamily="50" charset="-128"/>
              </a:rPr>
              <a:t>約</a:t>
            </a:r>
            <a:r>
              <a:rPr lang="en-US" altLang="ja-JP" sz="1200" u="sng" dirty="0" smtClean="0">
                <a:latin typeface="Meiryo UI" panose="020B0604030504040204" pitchFamily="50" charset="-128"/>
                <a:ea typeface="Meiryo UI" panose="020B0604030504040204" pitchFamily="50" charset="-128"/>
                <a:cs typeface="Meiryo UI" panose="020B0604030504040204" pitchFamily="50" charset="-128"/>
              </a:rPr>
              <a:t>6</a:t>
            </a:r>
            <a:r>
              <a:rPr lang="ja-JP" altLang="en-US" sz="12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が日本滞在中に予期せぬケガ・病気</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になって</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います</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が、</a:t>
            </a:r>
            <a:r>
              <a:rPr lang="ja-JP" altLang="en-US" sz="12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宿泊施設や観光案内所を含めた観光施設では、訪日外国人旅行者を受け入れている医療機関の情報提供が未だ不十分</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です。</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(※)2017</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年度観光庁調べ</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116632" y="2340967"/>
            <a:ext cx="6552728"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２</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．観光庁の取組：訪日外国人旅行者受入れ医療機関リストの整備・普及促進</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116632" y="2622610"/>
            <a:ext cx="6552728" cy="1754326"/>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訪日外国人が安全かつ安心して日本観光を楽しみ、また必要な医療サービスを利用することができるよう、政府としても「訪日外国人に対する適切な医療等の確保に向けた総合対策」を取りまとめ</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、省庁横断的に取り組んで</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いくこと</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とされております。</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観光庁</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では</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、取組の一つとして、</a:t>
            </a:r>
            <a:r>
              <a:rPr lang="ja-JP" altLang="en-US" sz="12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「訪日外国人旅行者受入れ医療機関リスト」の整備・普及促進</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に力を入れております。</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「訪日外国人旅行者受入れ医療機関リスト」とは、訪日外国人旅行者が不慮の事故や病気になった際に、受入れ体制のある医療機関を選定しており、</a:t>
            </a:r>
            <a:r>
              <a:rPr lang="en-US" altLang="ja-JP" sz="1200" u="sng" dirty="0" smtClean="0">
                <a:latin typeface="Meiryo UI" panose="020B0604030504040204" pitchFamily="50" charset="-128"/>
                <a:ea typeface="Meiryo UI" panose="020B0604030504040204" pitchFamily="50" charset="-128"/>
                <a:cs typeface="Meiryo UI" panose="020B0604030504040204" pitchFamily="50" charset="-128"/>
              </a:rPr>
              <a:t>2018</a:t>
            </a:r>
            <a:r>
              <a:rPr lang="ja-JP" altLang="en-US" sz="1200" u="sng"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200" u="sng"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200" u="sng" dirty="0" smtClean="0">
                <a:latin typeface="Meiryo UI" panose="020B0604030504040204" pitchFamily="50" charset="-128"/>
                <a:ea typeface="Meiryo UI" panose="020B0604030504040204" pitchFamily="50" charset="-128"/>
                <a:cs typeface="Meiryo UI" panose="020B0604030504040204" pitchFamily="50" charset="-128"/>
              </a:rPr>
              <a:t>月末時点で約</a:t>
            </a:r>
            <a:r>
              <a:rPr lang="en-US" altLang="ja-JP" sz="1200" u="sng" dirty="0" smtClean="0">
                <a:latin typeface="Meiryo UI" panose="020B0604030504040204" pitchFamily="50" charset="-128"/>
                <a:ea typeface="Meiryo UI" panose="020B0604030504040204" pitchFamily="50" charset="-128"/>
                <a:cs typeface="Meiryo UI" panose="020B0604030504040204" pitchFamily="50" charset="-128"/>
              </a:rPr>
              <a:t>1,260</a:t>
            </a:r>
            <a:r>
              <a:rPr lang="ja-JP" altLang="en-US" sz="1200" u="sng" dirty="0" smtClean="0">
                <a:latin typeface="Meiryo UI" panose="020B0604030504040204" pitchFamily="50" charset="-128"/>
                <a:ea typeface="Meiryo UI" panose="020B0604030504040204" pitchFamily="50" charset="-128"/>
                <a:cs typeface="Meiryo UI" panose="020B0604030504040204" pitchFamily="50" charset="-128"/>
              </a:rPr>
              <a:t>件の医療機関に登録</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いただいております。当リストは、日本政府観光局ホームページ上で公開しており、都道府県や言語・診療科目による検索等が可能になっております。</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p:cNvSpPr txBox="1"/>
          <p:nvPr/>
        </p:nvSpPr>
        <p:spPr>
          <a:xfrm>
            <a:off x="5181243" y="4704910"/>
            <a:ext cx="1529070" cy="738664"/>
          </a:xfrm>
          <a:prstGeom prst="rect">
            <a:avLst/>
          </a:prstGeom>
          <a:noFill/>
        </p:spPr>
        <p:txBody>
          <a:bodyPr wrap="square" rtlCol="0">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日本語・英語・中国語</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繁体字</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・中国語</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簡体字</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・韓国語の５言語に対応</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1" name="グループ化 10"/>
          <p:cNvGrpSpPr/>
          <p:nvPr/>
        </p:nvGrpSpPr>
        <p:grpSpPr>
          <a:xfrm>
            <a:off x="1631866" y="4653015"/>
            <a:ext cx="3533159" cy="2027726"/>
            <a:chOff x="1700808" y="5507307"/>
            <a:chExt cx="3533159" cy="2027726"/>
          </a:xfrm>
        </p:grpSpPr>
        <p:pic>
          <p:nvPicPr>
            <p:cNvPr id="5" name="図 4"/>
            <p:cNvPicPr>
              <a:picLocks noChangeAspect="1"/>
            </p:cNvPicPr>
            <p:nvPr/>
          </p:nvPicPr>
          <p:blipFill rotWithShape="1">
            <a:blip r:embed="rId2"/>
            <a:srcRect l="17347" t="14563" r="19008" b="20469"/>
            <a:stretch/>
          </p:blipFill>
          <p:spPr>
            <a:xfrm>
              <a:off x="1700808" y="5507307"/>
              <a:ext cx="3533159" cy="2027726"/>
            </a:xfrm>
            <a:prstGeom prst="rect">
              <a:avLst/>
            </a:prstGeom>
            <a:ln w="12700" cap="sq">
              <a:solidFill>
                <a:schemeClr val="bg1">
                  <a:lumMod val="50000"/>
                </a:schemeClr>
              </a:solidFill>
              <a:prstDash val="solid"/>
              <a:miter lim="800000"/>
            </a:ln>
            <a:effectLst>
              <a:outerShdw blurRad="50800" dist="38100" dir="2700000" algn="tl" rotWithShape="0">
                <a:srgbClr val="000000">
                  <a:alpha val="43000"/>
                </a:srgbClr>
              </a:outerShdw>
            </a:effectLst>
          </p:spPr>
        </p:pic>
        <p:sp>
          <p:nvSpPr>
            <p:cNvPr id="9" name="正方形/長方形 8"/>
            <p:cNvSpPr/>
            <p:nvPr/>
          </p:nvSpPr>
          <p:spPr>
            <a:xfrm>
              <a:off x="4348825" y="5597166"/>
              <a:ext cx="539738" cy="157029"/>
            </a:xfrm>
            <a:prstGeom prst="rect">
              <a:avLst/>
            </a:prstGeom>
            <a:noFill/>
            <a:ln w="127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6" name="テキスト ボックス 25"/>
            <p:cNvSpPr txBox="1"/>
            <p:nvPr/>
          </p:nvSpPr>
          <p:spPr>
            <a:xfrm>
              <a:off x="4096122" y="5544875"/>
              <a:ext cx="331124" cy="261610"/>
            </a:xfrm>
            <a:prstGeom prst="rect">
              <a:avLst/>
            </a:prstGeom>
            <a:noFill/>
          </p:spPr>
          <p:txBody>
            <a:bodyPr wrap="square" rtlCol="0">
              <a:spAutoFit/>
            </a:bodyPr>
            <a:lstStyle/>
            <a:p>
              <a:endParaRPr lang="en-US" altLang="ja-JP" sz="11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p:nvPr/>
          </p:nvSpPr>
          <p:spPr>
            <a:xfrm>
              <a:off x="2063090" y="7113240"/>
              <a:ext cx="693948" cy="375592"/>
            </a:xfrm>
            <a:prstGeom prst="rect">
              <a:avLst/>
            </a:prstGeom>
            <a:noFill/>
            <a:ln w="127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8" name="テキスト ボックス 27"/>
            <p:cNvSpPr txBox="1"/>
            <p:nvPr/>
          </p:nvSpPr>
          <p:spPr>
            <a:xfrm>
              <a:off x="1790356" y="7170231"/>
              <a:ext cx="331124" cy="261610"/>
            </a:xfrm>
            <a:prstGeom prst="rect">
              <a:avLst/>
            </a:prstGeom>
            <a:noFill/>
          </p:spPr>
          <p:txBody>
            <a:bodyPr wrap="square" rtlCol="0">
              <a:spAutoFit/>
            </a:bodyPr>
            <a:lstStyle/>
            <a:p>
              <a:endParaRPr lang="en-US" altLang="ja-JP" sz="11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2779886" y="7113240"/>
              <a:ext cx="2089849" cy="375592"/>
            </a:xfrm>
            <a:prstGeom prst="rect">
              <a:avLst/>
            </a:prstGeom>
            <a:noFill/>
            <a:ln w="127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7" name="テキスト ボックス 36"/>
            <p:cNvSpPr txBox="1"/>
            <p:nvPr/>
          </p:nvSpPr>
          <p:spPr>
            <a:xfrm>
              <a:off x="4815353" y="7154935"/>
              <a:ext cx="331124" cy="261610"/>
            </a:xfrm>
            <a:prstGeom prst="rect">
              <a:avLst/>
            </a:prstGeom>
            <a:noFill/>
          </p:spPr>
          <p:txBody>
            <a:bodyPr wrap="square" rtlCol="0">
              <a:spAutoFit/>
            </a:bodyPr>
            <a:lstStyle/>
            <a:p>
              <a:endParaRPr lang="en-US" altLang="ja-JP" sz="11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8" name="テキスト ボックス 37"/>
          <p:cNvSpPr txBox="1"/>
          <p:nvPr/>
        </p:nvSpPr>
        <p:spPr>
          <a:xfrm>
            <a:off x="134634" y="5549628"/>
            <a:ext cx="1563932" cy="1038746"/>
          </a:xfrm>
          <a:prstGeom prst="rect">
            <a:avLst/>
          </a:prstGeom>
          <a:noFill/>
        </p:spPr>
        <p:txBody>
          <a:bodyPr wrap="square" rtlCol="0">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登録されている約</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1,260</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件の医療機関はここから検索することが可能</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検索項目：地域、言語、医療科目、利用可能なクレジットカード、</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JMIP】</a:t>
            </a:r>
          </a:p>
        </p:txBody>
      </p:sp>
      <p:sp>
        <p:nvSpPr>
          <p:cNvPr id="39" name="テキスト ボックス 38"/>
          <p:cNvSpPr txBox="1"/>
          <p:nvPr/>
        </p:nvSpPr>
        <p:spPr>
          <a:xfrm>
            <a:off x="5181243" y="5628239"/>
            <a:ext cx="1601544" cy="900246"/>
          </a:xfrm>
          <a:prstGeom prst="rect">
            <a:avLst/>
          </a:prstGeom>
          <a:noFill/>
        </p:spPr>
        <p:txBody>
          <a:bodyPr wrap="square" rtlCol="0">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日本の医療機関のかかり方や、症状・病状説明のための指さしシート、インバウンド保険等、訪日外国人患者に向けた情報を発信</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134634" y="4500929"/>
            <a:ext cx="6604707" cy="4196488"/>
          </a:xfrm>
          <a:prstGeom prst="rect">
            <a:avLst/>
          </a:prstGeom>
          <a:noFill/>
          <a:ln w="19050">
            <a:solidFill>
              <a:schemeClr val="bg1">
                <a:lumMod val="50000"/>
              </a:schemeClr>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3" name="テキスト ボックス 22"/>
          <p:cNvSpPr txBox="1"/>
          <p:nvPr/>
        </p:nvSpPr>
        <p:spPr>
          <a:xfrm>
            <a:off x="87620" y="4584462"/>
            <a:ext cx="1593742" cy="276999"/>
          </a:xfrm>
          <a:prstGeom prst="rect">
            <a:avLst/>
          </a:prstGeom>
          <a:noFill/>
        </p:spPr>
        <p:txBody>
          <a:bodyPr wrap="square" rtlCol="0">
            <a:spAutoFit/>
          </a:bodyPr>
          <a:lstStyle/>
          <a:p>
            <a:pPr algn="ctr"/>
            <a:r>
              <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rPr>
              <a:t>TOP</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画面イメージ</a:t>
            </a:r>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p:txBody>
      </p:sp>
      <p:pic>
        <p:nvPicPr>
          <p:cNvPr id="12" name="図 11"/>
          <p:cNvPicPr>
            <a:picLocks noChangeAspect="1"/>
          </p:cNvPicPr>
          <p:nvPr/>
        </p:nvPicPr>
        <p:blipFill rotWithShape="1">
          <a:blip r:embed="rId3"/>
          <a:srcRect l="23435" t="30313" r="24542" b="23422"/>
          <a:stretch/>
        </p:blipFill>
        <p:spPr>
          <a:xfrm>
            <a:off x="227275" y="6978485"/>
            <a:ext cx="2548807" cy="1274404"/>
          </a:xfrm>
          <a:prstGeom prst="rect">
            <a:avLst/>
          </a:prstGeom>
          <a:ln w="12700" cap="sq">
            <a:solidFill>
              <a:schemeClr val="bg1">
                <a:lumMod val="50000"/>
              </a:schemeClr>
            </a:solidFill>
            <a:prstDash val="solid"/>
            <a:miter lim="800000"/>
          </a:ln>
          <a:effectLst>
            <a:outerShdw blurRad="50800" dist="38100" dir="2700000" algn="tl" rotWithShape="0">
              <a:srgbClr val="000000">
                <a:alpha val="43000"/>
              </a:srgbClr>
            </a:outerShdw>
          </a:effectLst>
        </p:spPr>
      </p:pic>
      <p:cxnSp>
        <p:nvCxnSpPr>
          <p:cNvPr id="14" name="直線矢印コネクタ 13"/>
          <p:cNvCxnSpPr>
            <a:stCxn id="27" idx="2"/>
          </p:cNvCxnSpPr>
          <p:nvPr/>
        </p:nvCxnSpPr>
        <p:spPr>
          <a:xfrm flipH="1">
            <a:off x="1767198" y="6634540"/>
            <a:ext cx="573924" cy="267472"/>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4" name="テキスト ボックス 43"/>
          <p:cNvSpPr txBox="1"/>
          <p:nvPr/>
        </p:nvSpPr>
        <p:spPr>
          <a:xfrm>
            <a:off x="87620" y="6711013"/>
            <a:ext cx="1487129" cy="276999"/>
          </a:xfrm>
          <a:prstGeom prst="rect">
            <a:avLst/>
          </a:prstGeom>
          <a:noFill/>
        </p:spPr>
        <p:txBody>
          <a:bodyPr wrap="square" rtlCol="0" anchor="b">
            <a:spAutoFit/>
          </a:bodyPr>
          <a:lstStyle/>
          <a:p>
            <a:pPr algn="ct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検索結果表示例</a:t>
            </a:r>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テキスト ボックス 44"/>
          <p:cNvSpPr txBox="1"/>
          <p:nvPr/>
        </p:nvSpPr>
        <p:spPr>
          <a:xfrm>
            <a:off x="2886080" y="6711013"/>
            <a:ext cx="1487129" cy="276999"/>
          </a:xfrm>
          <a:prstGeom prst="rect">
            <a:avLst/>
          </a:prstGeom>
          <a:noFill/>
        </p:spPr>
        <p:txBody>
          <a:bodyPr wrap="square" rtlCol="0" anchor="b">
            <a:spAutoFit/>
          </a:bodyPr>
          <a:lstStyle/>
          <a:p>
            <a:pPr algn="ct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その他コンテンツ</a:t>
            </a:r>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テキスト ボックス 45"/>
          <p:cNvSpPr txBox="1"/>
          <p:nvPr/>
        </p:nvSpPr>
        <p:spPr>
          <a:xfrm>
            <a:off x="2924944" y="6897216"/>
            <a:ext cx="3634970" cy="1384995"/>
          </a:xfrm>
          <a:prstGeom prst="rect">
            <a:avLst/>
          </a:prstGeom>
          <a:noFill/>
        </p:spPr>
        <p:txBody>
          <a:bodyPr wrap="square" rtlCol="0">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▶都道府県毎の医療機関リスト一覧を</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PDF</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で出力</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医療機関用サポートページ</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err="1" smtClean="0">
                <a:latin typeface="Meiryo UI" panose="020B0604030504040204" pitchFamily="50" charset="-128"/>
                <a:ea typeface="Meiryo UI" panose="020B0604030504040204" pitchFamily="50" charset="-128"/>
                <a:cs typeface="Meiryo UI" panose="020B0604030504040204" pitchFamily="50" charset="-128"/>
              </a:rPr>
              <a:t>ー</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医療機関向け外国人受入マニュアル</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等と好取組事例集</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▶観光関係者用サポートページ</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err="1" smtClean="0">
                <a:latin typeface="Meiryo UI" panose="020B0604030504040204" pitchFamily="50" charset="-128"/>
                <a:ea typeface="Meiryo UI" panose="020B0604030504040204" pitchFamily="50" charset="-128"/>
                <a:cs typeface="Meiryo UI" panose="020B0604030504040204" pitchFamily="50" charset="-128"/>
              </a:rPr>
              <a:t>ー</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「具合が悪くなったときに役立つガイドブック」や「保険加入」</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チラシの無料ダウンロード</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err="1" smtClean="0">
                <a:latin typeface="Meiryo UI" panose="020B0604030504040204" pitchFamily="50" charset="-128"/>
                <a:ea typeface="Meiryo UI" panose="020B0604030504040204" pitchFamily="50" charset="-128"/>
                <a:cs typeface="Meiryo UI" panose="020B0604030504040204" pitchFamily="50" charset="-128"/>
              </a:rPr>
              <a:t>ー</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当ホームページへのバナー公開</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▶インバウンド保険加入ページへのリンク掲載</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6" name="直線コネクタ 15"/>
          <p:cNvCxnSpPr>
            <a:endCxn id="27" idx="0"/>
          </p:cNvCxnSpPr>
          <p:nvPr/>
        </p:nvCxnSpPr>
        <p:spPr>
          <a:xfrm>
            <a:off x="1560423" y="5707605"/>
            <a:ext cx="780699" cy="551343"/>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4835118" y="4819794"/>
            <a:ext cx="387503" cy="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flipV="1">
            <a:off x="4279883" y="5777656"/>
            <a:ext cx="942738" cy="481292"/>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54" name="正方形/長方形 53"/>
          <p:cNvSpPr/>
          <p:nvPr/>
        </p:nvSpPr>
        <p:spPr>
          <a:xfrm>
            <a:off x="134634" y="8794338"/>
            <a:ext cx="6604707" cy="799691"/>
          </a:xfrm>
          <a:prstGeom prst="rect">
            <a:avLst/>
          </a:prstGeom>
          <a:ln/>
        </p:spPr>
        <p:style>
          <a:lnRef idx="1">
            <a:schemeClr val="dk1"/>
          </a:lnRef>
          <a:fillRef idx="3">
            <a:schemeClr val="dk1"/>
          </a:fillRef>
          <a:effectRef idx="2">
            <a:schemeClr val="dk1"/>
          </a:effectRef>
          <a:fontRef idx="minor">
            <a:schemeClr val="lt1"/>
          </a:fontRef>
        </p:style>
        <p:txBody>
          <a:bodyPr rtlCol="0" anchor="ctr"/>
          <a:lstStyle/>
          <a:p>
            <a:pPr algn="ct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観光庁では、平成</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年度に新たに「訪日外国人旅行者受入れ</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医療機関リスト」に登録していただける医療機関を募集しております。</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テキスト ボックス 54"/>
          <p:cNvSpPr txBox="1"/>
          <p:nvPr/>
        </p:nvSpPr>
        <p:spPr>
          <a:xfrm>
            <a:off x="134633" y="9616270"/>
            <a:ext cx="6604707" cy="276999"/>
          </a:xfrm>
          <a:prstGeom prst="rect">
            <a:avLst/>
          </a:prstGeom>
          <a:noFill/>
        </p:spPr>
        <p:txBody>
          <a:bodyPr wrap="square" rtlCol="0">
            <a:spAutoFit/>
          </a:bodyPr>
          <a:lstStyle/>
          <a:p>
            <a:pPr algn="ct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選定要件・登録方法の詳細については、裏面をご確認ください</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テキスト ボックス 30"/>
          <p:cNvSpPr txBox="1"/>
          <p:nvPr/>
        </p:nvSpPr>
        <p:spPr>
          <a:xfrm>
            <a:off x="1772816" y="8409384"/>
            <a:ext cx="4171546" cy="261610"/>
          </a:xfrm>
          <a:prstGeom prst="rect">
            <a:avLst/>
          </a:prstGeom>
          <a:noFill/>
        </p:spPr>
        <p:txBody>
          <a:bodyPr wrap="square" rtlCol="0">
            <a:spAutoFit/>
          </a:bodyPr>
          <a:lstStyle/>
          <a:p>
            <a:r>
              <a:rPr lang="en-US" altLang="ja-JP" sz="105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b="1" u="sng" dirty="0">
                <a:latin typeface="Meiryo UI" panose="020B0604030504040204" pitchFamily="50" charset="-128"/>
                <a:ea typeface="Meiryo UI" panose="020B0604030504040204" pitchFamily="50" charset="-128"/>
                <a:cs typeface="Meiryo UI" panose="020B0604030504040204" pitchFamily="50" charset="-128"/>
              </a:rPr>
              <a:t>URL</a:t>
            </a:r>
            <a:r>
              <a:rPr lang="en-US" altLang="ja-JP" sz="1050" b="1" u="sng"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hlinkClick r:id="rId4"/>
              </a:rPr>
              <a:t> http</a:t>
            </a:r>
            <a:r>
              <a:rPr lang="en-US" altLang="ja-JP" sz="1050" dirty="0">
                <a:latin typeface="Meiryo UI" panose="020B0604030504040204" pitchFamily="50" charset="-128"/>
                <a:ea typeface="Meiryo UI" panose="020B0604030504040204" pitchFamily="50" charset="-128"/>
                <a:cs typeface="Meiryo UI" panose="020B0604030504040204" pitchFamily="50" charset="-128"/>
                <a:hlinkClick r:id="rId4"/>
              </a:rPr>
              <a:t>://</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hlinkClick r:id="rId4"/>
              </a:rPr>
              <a:t>www.jnto.go.jp/emergency/jpn/mi_guide.html</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pic>
        <p:nvPicPr>
          <p:cNvPr id="17" name="図 1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77272" y="7905328"/>
            <a:ext cx="720080" cy="72008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34634" y="128464"/>
            <a:ext cx="6552728"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３</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．「訪日外国人旅行者受入れ医療機関リスト」選定要件・登録方法</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1"/>
          <p:cNvSpPr>
            <a:spLocks noChangeArrowheads="1"/>
          </p:cNvSpPr>
          <p:nvPr/>
        </p:nvSpPr>
        <p:spPr bwMode="auto">
          <a:xfrm>
            <a:off x="373055" y="1510991"/>
            <a:ext cx="6162352" cy="1189087"/>
          </a:xfrm>
          <a:prstGeom prst="rect">
            <a:avLst/>
          </a:prstGeom>
          <a:noFill/>
          <a:ln w="3175">
            <a:solidFill>
              <a:schemeClr val="bg1">
                <a:lumMod val="50000"/>
              </a:schemeClr>
            </a:solidFill>
            <a:prstDash val="lgDash"/>
            <a:miter lim="800000"/>
            <a:headEnd/>
            <a:tailEnd/>
          </a:ln>
          <a:effectLst/>
        </p:spPr>
        <p:txBody>
          <a:bodyPr vert="horz" wrap="square" lIns="91440" tIns="45720" rIns="91440" bIns="6506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＜医療機関選定要件＞</a:t>
            </a:r>
          </a:p>
          <a:p>
            <a:pPr eaLnBrk="0" latinLnBrk="1" hangingPunct="0"/>
            <a:r>
              <a:rPr lang="ja-JP" altLang="ja-JP" sz="700" u="sng" dirty="0">
                <a:latin typeface="メイリオ" panose="020B0604030504040204" pitchFamily="50" charset="-128"/>
                <a:ea typeface="メイリオ" panose="020B0604030504040204" pitchFamily="50" charset="-128"/>
                <a:cs typeface="メイリオ" panose="020B0604030504040204" pitchFamily="50" charset="-128"/>
              </a:rPr>
              <a:t>ア．「緊急時対応等が可能である」訪日外国人旅行者受入れ医療機関</a:t>
            </a:r>
            <a:endParaRPr lang="ja-JP" altLang="ja-JP" sz="700" dirty="0">
              <a:latin typeface="メイリオ" panose="020B0604030504040204" pitchFamily="50" charset="-128"/>
              <a:ea typeface="メイリオ" panose="020B0604030504040204" pitchFamily="50" charset="-128"/>
              <a:cs typeface="メイリオ" panose="020B0604030504040204" pitchFamily="50" charset="-128"/>
            </a:endParaRPr>
          </a:p>
          <a:p>
            <a:pPr eaLnBrk="0" latinLnBrk="1" hangingPunct="0"/>
            <a:r>
              <a:rPr lang="ja-JP" altLang="ja-JP" sz="700" dirty="0">
                <a:latin typeface="メイリオ" panose="020B0604030504040204" pitchFamily="50" charset="-128"/>
                <a:ea typeface="メイリオ" panose="020B0604030504040204" pitchFamily="50" charset="-128"/>
                <a:cs typeface="メイリオ" panose="020B0604030504040204" pitchFamily="50" charset="-128"/>
              </a:rPr>
              <a:t>以下の（ア）～（ウ）の全ての要件を満たす医療機関を都道府県で最低</a:t>
            </a:r>
            <a:r>
              <a:rPr lang="en-US" altLang="ja-JP" sz="7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ja-JP" sz="700" dirty="0">
                <a:latin typeface="メイリオ" panose="020B0604030504040204" pitchFamily="50" charset="-128"/>
                <a:ea typeface="メイリオ" panose="020B0604030504040204" pitchFamily="50" charset="-128"/>
                <a:cs typeface="メイリオ" panose="020B0604030504040204" pitchFamily="50" charset="-128"/>
              </a:rPr>
              <a:t>カ所以上選定してください</a:t>
            </a:r>
            <a:r>
              <a:rPr lang="ja-JP" altLang="ja-JP" sz="7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700" dirty="0">
                <a:latin typeface="メイリオ" panose="020B0604030504040204" pitchFamily="50" charset="-128"/>
                <a:ea typeface="メイリオ" panose="020B0604030504040204" pitchFamily="50" charset="-128"/>
                <a:cs typeface="メイリオ" panose="020B0604030504040204" pitchFamily="50" charset="-128"/>
              </a:rPr>
              <a:t> </a:t>
            </a:r>
            <a:endParaRPr lang="ja-JP" altLang="ja-JP" sz="700" dirty="0">
              <a:latin typeface="メイリオ" panose="020B0604030504040204" pitchFamily="50" charset="-128"/>
              <a:ea typeface="メイリオ" panose="020B0604030504040204" pitchFamily="50" charset="-128"/>
              <a:cs typeface="メイリオ" panose="020B0604030504040204" pitchFamily="50" charset="-128"/>
            </a:endParaRPr>
          </a:p>
          <a:p>
            <a:pPr eaLnBrk="0" latinLnBrk="1" hangingPunct="0"/>
            <a:r>
              <a:rPr lang="ja-JP" altLang="ja-JP" sz="700" dirty="0">
                <a:latin typeface="メイリオ" panose="020B0604030504040204" pitchFamily="50" charset="-128"/>
                <a:ea typeface="メイリオ" panose="020B0604030504040204" pitchFamily="50" charset="-128"/>
                <a:cs typeface="メイリオ" panose="020B0604030504040204" pitchFamily="50" charset="-128"/>
              </a:rPr>
              <a:t>（ア）</a:t>
            </a:r>
            <a:r>
              <a:rPr lang="en-US" altLang="ja-JP" sz="700" dirty="0">
                <a:latin typeface="メイリオ" panose="020B0604030504040204" pitchFamily="50" charset="-128"/>
                <a:ea typeface="メイリオ" panose="020B0604030504040204" pitchFamily="50" charset="-128"/>
                <a:cs typeface="メイリオ" panose="020B0604030504040204" pitchFamily="50" charset="-128"/>
              </a:rPr>
              <a:t>24</a:t>
            </a:r>
            <a:r>
              <a:rPr lang="ja-JP" altLang="ja-JP" sz="700" dirty="0">
                <a:latin typeface="メイリオ" panose="020B0604030504040204" pitchFamily="50" charset="-128"/>
                <a:ea typeface="メイリオ" panose="020B0604030504040204" pitchFamily="50" charset="-128"/>
                <a:cs typeface="メイリオ" panose="020B0604030504040204" pitchFamily="50" charset="-128"/>
              </a:rPr>
              <a:t>時間</a:t>
            </a:r>
            <a:r>
              <a:rPr lang="en-US" altLang="ja-JP" sz="700" dirty="0">
                <a:latin typeface="メイリオ" panose="020B0604030504040204" pitchFamily="50" charset="-128"/>
                <a:ea typeface="メイリオ" panose="020B0604030504040204" pitchFamily="50" charset="-128"/>
                <a:cs typeface="メイリオ" panose="020B0604030504040204" pitchFamily="50" charset="-128"/>
              </a:rPr>
              <a:t>365</a:t>
            </a:r>
            <a:r>
              <a:rPr lang="ja-JP" altLang="ja-JP" sz="700" dirty="0">
                <a:latin typeface="メイリオ" panose="020B0604030504040204" pitchFamily="50" charset="-128"/>
                <a:ea typeface="メイリオ" panose="020B0604030504040204" pitchFamily="50" charset="-128"/>
                <a:cs typeface="メイリオ" panose="020B0604030504040204" pitchFamily="50" charset="-128"/>
              </a:rPr>
              <a:t>日救急患者を受け入れていること</a:t>
            </a:r>
          </a:p>
          <a:p>
            <a:pPr eaLnBrk="0" latinLnBrk="1" hangingPunct="0"/>
            <a:r>
              <a:rPr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700" dirty="0" smtClean="0">
                <a:latin typeface="メイリオ" panose="020B0604030504040204" pitchFamily="50" charset="-128"/>
                <a:ea typeface="メイリオ" panose="020B0604030504040204" pitchFamily="50" charset="-128"/>
                <a:cs typeface="メイリオ" panose="020B0604030504040204" pitchFamily="50" charset="-128"/>
              </a:rPr>
              <a:t>イ</a:t>
            </a:r>
            <a:r>
              <a:rPr lang="ja-JP" altLang="ja-JP" sz="700" dirty="0">
                <a:latin typeface="メイリオ" panose="020B0604030504040204" pitchFamily="50" charset="-128"/>
                <a:ea typeface="メイリオ" panose="020B0604030504040204" pitchFamily="50" charset="-128"/>
                <a:cs typeface="メイリオ" panose="020B0604030504040204" pitchFamily="50" charset="-128"/>
              </a:rPr>
              <a:t>）救急科、内科、外科、小児科を含む複数診療科を有する</a:t>
            </a:r>
            <a:r>
              <a:rPr lang="ja-JP" altLang="ja-JP" sz="700" dirty="0" smtClean="0">
                <a:latin typeface="メイリオ" panose="020B0604030504040204" pitchFamily="50" charset="-128"/>
                <a:ea typeface="メイリオ" panose="020B0604030504040204" pitchFamily="50" charset="-128"/>
                <a:cs typeface="メイリオ" panose="020B0604030504040204" pitchFamily="50" charset="-128"/>
              </a:rPr>
              <a:t>こと（</a:t>
            </a:r>
            <a:r>
              <a:rPr lang="ja-JP" altLang="ja-JP" sz="700" dirty="0">
                <a:latin typeface="メイリオ" panose="020B0604030504040204" pitchFamily="50" charset="-128"/>
                <a:ea typeface="メイリオ" panose="020B0604030504040204" pitchFamily="50" charset="-128"/>
                <a:cs typeface="メイリオ" panose="020B0604030504040204" pitchFamily="50" charset="-128"/>
              </a:rPr>
              <a:t>総合病院を想定）</a:t>
            </a:r>
          </a:p>
          <a:p>
            <a:pPr eaLnBrk="0" latinLnBrk="1" hangingPunct="0"/>
            <a:r>
              <a:rPr lang="ja-JP" altLang="ja-JP" sz="7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700" dirty="0">
                <a:latin typeface="メイリオ" panose="020B0604030504040204" pitchFamily="50" charset="-128"/>
                <a:ea typeface="メイリオ" panose="020B0604030504040204" pitchFamily="50" charset="-128"/>
                <a:cs typeface="メイリオ" panose="020B0604030504040204" pitchFamily="50" charset="-128"/>
              </a:rPr>
              <a:t>ウ）少なくとも英語による診療が可能である</a:t>
            </a:r>
            <a:r>
              <a:rPr lang="ja-JP" altLang="ja-JP" sz="700" dirty="0" smtClean="0">
                <a:latin typeface="メイリオ" panose="020B0604030504040204" pitchFamily="50" charset="-128"/>
                <a:ea typeface="メイリオ" panose="020B0604030504040204" pitchFamily="50" charset="-128"/>
                <a:cs typeface="メイリオ" panose="020B0604030504040204" pitchFamily="50" charset="-128"/>
              </a:rPr>
              <a:t>こと（</a:t>
            </a:r>
            <a:r>
              <a:rPr lang="ja-JP" altLang="ja-JP" sz="700" dirty="0">
                <a:latin typeface="メイリオ" panose="020B0604030504040204" pitchFamily="50" charset="-128"/>
                <a:ea typeface="メイリオ" panose="020B0604030504040204" pitchFamily="50" charset="-128"/>
                <a:cs typeface="メイリオ" panose="020B0604030504040204" pitchFamily="50" charset="-128"/>
              </a:rPr>
              <a:t>通常診療時間内に、医師が直接英語で診察、または、日英通訳</a:t>
            </a:r>
          </a:p>
          <a:p>
            <a:pPr eaLnBrk="0" latinLnBrk="1" hangingPunct="0"/>
            <a:r>
              <a:rPr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700" dirty="0" smtClean="0">
                <a:latin typeface="メイリオ" panose="020B0604030504040204" pitchFamily="50" charset="-128"/>
                <a:ea typeface="メイリオ" panose="020B0604030504040204" pitchFamily="50" charset="-128"/>
                <a:cs typeface="メイリオ" panose="020B0604030504040204" pitchFamily="50" charset="-128"/>
              </a:rPr>
              <a:t>者</a:t>
            </a:r>
            <a:r>
              <a:rPr lang="ja-JP" altLang="ja-JP" sz="700" dirty="0">
                <a:latin typeface="メイリオ" panose="020B0604030504040204" pitchFamily="50" charset="-128"/>
                <a:ea typeface="メイリオ" panose="020B0604030504040204" pitchFamily="50" charset="-128"/>
                <a:cs typeface="メイリオ" panose="020B0604030504040204" pitchFamily="50" charset="-128"/>
              </a:rPr>
              <a:t>を介した診療が可能であること</a:t>
            </a:r>
            <a:r>
              <a:rPr lang="ja-JP" altLang="ja-JP" sz="7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700" dirty="0">
              <a:latin typeface="メイリオ" panose="020B0604030504040204" pitchFamily="50" charset="-128"/>
              <a:ea typeface="メイリオ" panose="020B0604030504040204" pitchFamily="50" charset="-128"/>
              <a:cs typeface="メイリオ" panose="020B0604030504040204" pitchFamily="50" charset="-128"/>
            </a:endParaRPr>
          </a:p>
          <a:p>
            <a:pPr eaLnBrk="0" latinLnBrk="1" hangingPunct="0"/>
            <a:r>
              <a:rPr lang="ja-JP" altLang="ja-JP" sz="700" u="sng" dirty="0">
                <a:latin typeface="メイリオ" panose="020B0604030504040204" pitchFamily="50" charset="-128"/>
                <a:ea typeface="メイリオ" panose="020B0604030504040204" pitchFamily="50" charset="-128"/>
                <a:cs typeface="メイリオ" panose="020B0604030504040204" pitchFamily="50" charset="-128"/>
              </a:rPr>
              <a:t>イ．「外国語による診療が可能である」訪日外国人旅行者受入れ医療機関</a:t>
            </a:r>
            <a:endParaRPr lang="ja-JP" altLang="ja-JP" sz="700" dirty="0">
              <a:latin typeface="メイリオ" panose="020B0604030504040204" pitchFamily="50" charset="-128"/>
              <a:ea typeface="メイリオ" panose="020B0604030504040204" pitchFamily="50" charset="-128"/>
              <a:cs typeface="メイリオ" panose="020B0604030504040204" pitchFamily="50" charset="-128"/>
            </a:endParaRPr>
          </a:p>
          <a:p>
            <a:pPr eaLnBrk="0" latinLnBrk="1" hangingPunct="0"/>
            <a:r>
              <a:rPr lang="ja-JP" altLang="ja-JP" sz="700" dirty="0">
                <a:latin typeface="メイリオ" panose="020B0604030504040204" pitchFamily="50" charset="-128"/>
                <a:ea typeface="メイリオ" panose="020B0604030504040204" pitchFamily="50" charset="-128"/>
                <a:cs typeface="メイリオ" panose="020B0604030504040204" pitchFamily="50" charset="-128"/>
              </a:rPr>
              <a:t>外国人旅行者の訪問状況や医療機関へのアクセスを考慮し、「外国語による診療が可能である」医療機関（医療通訳の有無を問わない）を選定してください。</a:t>
            </a:r>
          </a:p>
        </p:txBody>
      </p:sp>
      <p:sp>
        <p:nvSpPr>
          <p:cNvPr id="6" name="テキスト ボックス 5"/>
          <p:cNvSpPr txBox="1"/>
          <p:nvPr/>
        </p:nvSpPr>
        <p:spPr>
          <a:xfrm>
            <a:off x="169410" y="398141"/>
            <a:ext cx="6552728" cy="1169551"/>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「訪日外国人旅行者受入れ医療機関リスト」は観光庁と</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厚生労働省</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が示した要件に基づき各都道府県が該当すると思われる医療機関を選定し、周知・お声がけをさせていただいております。</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登録を希望される方は、別添の報告書様式に必要事項を記入の上、管轄の都道府県観光部まで返送をお願いいたします。</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1"/>
          <p:cNvSpPr>
            <a:spLocks noChangeArrowheads="1"/>
          </p:cNvSpPr>
          <p:nvPr/>
        </p:nvSpPr>
        <p:spPr bwMode="auto">
          <a:xfrm>
            <a:off x="169410" y="2755923"/>
            <a:ext cx="6552728" cy="973643"/>
          </a:xfrm>
          <a:prstGeom prst="rect">
            <a:avLst/>
          </a:prstGeom>
          <a:solidFill>
            <a:schemeClr val="bg1">
              <a:lumMod val="85000"/>
            </a:schemeClr>
          </a:solidFill>
          <a:ln>
            <a:noFill/>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65067"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■■■報告書返送先■■■</a:t>
            </a:r>
            <a:endParaRPr kumimoji="0"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000-0000</a:t>
            </a:r>
            <a:r>
              <a:rPr kumimoji="0"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○○県○○市○○○</a:t>
            </a:r>
            <a:r>
              <a:rPr kumimoji="0"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0-0-0</a:t>
            </a:r>
            <a:endPar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○○県　観光部</a:t>
            </a:r>
            <a:endParaRPr kumimoji="0"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担当：　　　　　　　宛て</a:t>
            </a:r>
            <a:endParaRPr kumimoji="0"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1"/>
          <p:cNvSpPr>
            <a:spLocks noChangeArrowheads="1"/>
          </p:cNvSpPr>
          <p:nvPr/>
        </p:nvSpPr>
        <p:spPr bwMode="auto">
          <a:xfrm>
            <a:off x="208946" y="8285352"/>
            <a:ext cx="6513192" cy="1566113"/>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65067"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105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■■■本件に関するお問い合わせ■■■</a:t>
            </a:r>
            <a:endParaRPr kumimoji="0" lang="en-US" altLang="ja-JP" sz="105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・○○県観光部</a:t>
            </a:r>
            <a:endParaRPr kumimoji="0"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ＴＥＬ：　　　　　　　　　　ＦＡＸ：</a:t>
            </a:r>
            <a:endParaRPr kumimoji="0"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担当：</a:t>
            </a:r>
            <a:endParaRPr kumimoji="0"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・観光庁　外客受入担当参事官室</a:t>
            </a:r>
            <a:endParaRPr kumimoji="0"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TEL </a:t>
            </a:r>
            <a:r>
              <a:rPr kumimoji="0" lang="en-US" altLang="ja-JP" sz="105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05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03-5253-8972      </a:t>
            </a:r>
            <a:r>
              <a:rPr kumimoji="0"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FAX : 03-5253-8123</a:t>
            </a:r>
          </a:p>
          <a:p>
            <a:pPr lvl="0" eaLnBrk="0" hangingPunct="0"/>
            <a:r>
              <a:rPr kumimoji="0" lang="ja-JP" altLang="en-US"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担当：</a:t>
            </a:r>
            <a:r>
              <a:rPr kumimoji="0"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山﨑</a:t>
            </a:r>
            <a:r>
              <a:rPr kumimoji="0" lang="ja-JP" altLang="en-US"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2"/>
              </a:rPr>
              <a:t>yamazaki-y2wm@milt.go.jp</a:t>
            </a:r>
            <a:endParaRPr kumimoji="0" lang="en-US" altLang="ja-JP"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遠藤</a:t>
            </a:r>
            <a:r>
              <a:rPr kumimoji="0"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3"/>
              </a:rPr>
              <a:t>endoh-c2bq@milt.go.jp</a:t>
            </a:r>
            <a:endParaRPr kumimoji="0"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134634" y="3820382"/>
            <a:ext cx="6552728" cy="307777"/>
          </a:xfrm>
          <a:prstGeom prst="rect">
            <a:avLst/>
          </a:prstGeom>
          <a:solidFill>
            <a:schemeClr val="accent6">
              <a:lumMod val="75000"/>
            </a:schemeClr>
          </a:solidFill>
          <a:ln>
            <a:solidFill>
              <a:schemeClr val="accent6">
                <a:lumMod val="75000"/>
              </a:schemeClr>
            </a:solidFill>
          </a:ln>
        </p:spPr>
        <p:style>
          <a:lnRef idx="1">
            <a:schemeClr val="dk1"/>
          </a:lnRef>
          <a:fillRef idx="3">
            <a:schemeClr val="dk1"/>
          </a:fillRef>
          <a:effectRef idx="2">
            <a:schemeClr val="dk1"/>
          </a:effectRef>
          <a:fontRef idx="minor">
            <a:schemeClr val="lt1"/>
          </a:fontRef>
        </p:style>
        <p:txBody>
          <a:bodyPr wrap="square" rtlCol="0">
            <a:spAutoFit/>
          </a:bodyP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よくあるお問い合わせ</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角丸四角形吹き出し 1"/>
          <p:cNvSpPr/>
          <p:nvPr/>
        </p:nvSpPr>
        <p:spPr>
          <a:xfrm>
            <a:off x="361968" y="4239849"/>
            <a:ext cx="4723215" cy="232886"/>
          </a:xfrm>
          <a:prstGeom prst="wedgeRoundRectCallout">
            <a:avLst>
              <a:gd name="adj1" fmla="val -54334"/>
              <a:gd name="adj2" fmla="val 22887"/>
              <a:gd name="adj3" fmla="val 16667"/>
            </a:avLst>
          </a:prstGeom>
          <a:ln w="19050"/>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Q.</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「外国語による診療」について明確な基準はありますか？</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吹き出し 10"/>
          <p:cNvSpPr/>
          <p:nvPr/>
        </p:nvSpPr>
        <p:spPr>
          <a:xfrm>
            <a:off x="980728" y="4543903"/>
            <a:ext cx="5472608" cy="460863"/>
          </a:xfrm>
          <a:prstGeom prst="wedgeRoundRectCallout">
            <a:avLst>
              <a:gd name="adj1" fmla="val 54314"/>
              <a:gd name="adj2" fmla="val 27712"/>
              <a:gd name="adj3" fmla="val 16667"/>
            </a:avLst>
          </a:prstGeom>
          <a:ln w="19050">
            <a:solidFill>
              <a:schemeClr val="accent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明確な基準は設けておりませんが、少なくとも英語で</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の対応ができ、翻訳アプリ等の補助ツール</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を活用しながら一定のコミュニケーションがとれれば問題ありません。</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角丸四角形吹き出し 11"/>
          <p:cNvSpPr/>
          <p:nvPr/>
        </p:nvSpPr>
        <p:spPr>
          <a:xfrm>
            <a:off x="373055" y="5075934"/>
            <a:ext cx="4712127" cy="237106"/>
          </a:xfrm>
          <a:prstGeom prst="wedgeRoundRectCallout">
            <a:avLst>
              <a:gd name="adj1" fmla="val -54648"/>
              <a:gd name="adj2" fmla="val 22591"/>
              <a:gd name="adj3" fmla="val 16667"/>
            </a:avLst>
          </a:prstGeom>
          <a:ln w="19050"/>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Q.</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日本政府観光局ホームページに掲載できる情報はどのようなものになりますか</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吹き出し 12"/>
          <p:cNvSpPr/>
          <p:nvPr/>
        </p:nvSpPr>
        <p:spPr>
          <a:xfrm>
            <a:off x="980728" y="5385048"/>
            <a:ext cx="5472608" cy="646907"/>
          </a:xfrm>
          <a:prstGeom prst="wedgeRoundRectCallout">
            <a:avLst>
              <a:gd name="adj1" fmla="val 53390"/>
              <a:gd name="adj2" fmla="val 33856"/>
              <a:gd name="adj3" fmla="val 16667"/>
            </a:avLst>
          </a:prstGeom>
          <a:ln w="19050">
            <a:solidFill>
              <a:schemeClr val="accent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病院名、住所、電話番号、ウェブサイト</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URL</a:t>
            </a:r>
            <a:r>
              <a:rPr kumimoji="1" lang="ja-JP" altLang="en-US" sz="1100" dirty="0" err="1"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診療科及び言語、利用可能なクレジットカード</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情報を掲載しております</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。また</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JMIP</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（外国人患者受入れ医療機関認証制度）認証病院</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が</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検索できるようになっ</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ています。</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角丸四角形吹き出し 14"/>
          <p:cNvSpPr/>
          <p:nvPr/>
        </p:nvSpPr>
        <p:spPr>
          <a:xfrm>
            <a:off x="373055" y="6103123"/>
            <a:ext cx="4712127" cy="257662"/>
          </a:xfrm>
          <a:prstGeom prst="wedgeRoundRectCallout">
            <a:avLst>
              <a:gd name="adj1" fmla="val -54648"/>
              <a:gd name="adj2" fmla="val 22591"/>
              <a:gd name="adj3" fmla="val 16667"/>
            </a:avLst>
          </a:prstGeom>
          <a:ln w="19050"/>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Q.</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このリストはどのようなところで活用されているのでしょうか？</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角丸四角形吹き出し 15"/>
          <p:cNvSpPr/>
          <p:nvPr/>
        </p:nvSpPr>
        <p:spPr>
          <a:xfrm>
            <a:off x="980728" y="6431952"/>
            <a:ext cx="5472608" cy="547428"/>
          </a:xfrm>
          <a:prstGeom prst="wedgeRoundRectCallout">
            <a:avLst>
              <a:gd name="adj1" fmla="val 53390"/>
              <a:gd name="adj2" fmla="val 33856"/>
              <a:gd name="adj3" fmla="val 16667"/>
            </a:avLst>
          </a:prstGeom>
          <a:ln w="19050">
            <a:solidFill>
              <a:schemeClr val="accent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訪日外国人旅行者はもちろん、国内の宿泊施設や観光案内所等の施設の方にも活用して　</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いただいております。特に医療機関提携先がない施設の方は積極的に活用いただいており、 </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訪日外国人旅行者が不慮のケガ・病気になった時に役立つとのご意見も頂いております。</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角丸四角形吹き出し 17"/>
          <p:cNvSpPr/>
          <p:nvPr/>
        </p:nvSpPr>
        <p:spPr>
          <a:xfrm>
            <a:off x="373055" y="7031439"/>
            <a:ext cx="4712127" cy="257662"/>
          </a:xfrm>
          <a:prstGeom prst="wedgeRoundRectCallout">
            <a:avLst>
              <a:gd name="adj1" fmla="val -54648"/>
              <a:gd name="adj2" fmla="val 22591"/>
              <a:gd name="adj3" fmla="val 16667"/>
            </a:avLst>
          </a:prstGeom>
          <a:ln w="19050"/>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Q.</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外国人旅行者による未払いが不安です</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角丸四角形吹き出し 18"/>
          <p:cNvSpPr/>
          <p:nvPr/>
        </p:nvSpPr>
        <p:spPr>
          <a:xfrm>
            <a:off x="980728" y="7345906"/>
            <a:ext cx="5472608" cy="919462"/>
          </a:xfrm>
          <a:prstGeom prst="wedgeRoundRectCallout">
            <a:avLst>
              <a:gd name="adj1" fmla="val 53390"/>
              <a:gd name="adj2" fmla="val 33856"/>
              <a:gd name="adj3" fmla="val 16667"/>
            </a:avLst>
          </a:prstGeom>
          <a:ln w="19050">
            <a:solidFill>
              <a:schemeClr val="accent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観光庁の調査では、訪日外国人旅行者の約</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割が旅行保険に未加入であるという結果が</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報告されております。</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保険未加入者数減少に向け、大手損保会社</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社が、訪日外国人旅</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行者が日本に来てから加入できる保険</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を開発致しました。観光庁</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においても</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本保険の周</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知に協力し、</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診療費</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未払い防止を図っております。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6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600" dirty="0">
                <a:latin typeface="Meiryo UI" panose="020B0604030504040204" pitchFamily="50" charset="-128"/>
                <a:ea typeface="Meiryo UI" panose="020B0604030504040204" pitchFamily="50" charset="-128"/>
                <a:cs typeface="Meiryo UI" panose="020B0604030504040204" pitchFamily="50" charset="-128"/>
              </a:rPr>
              <a:t>当</a:t>
            </a:r>
            <a:r>
              <a:rPr lang="ja-JP" altLang="en-US" sz="600" dirty="0" smtClean="0">
                <a:latin typeface="Meiryo UI" panose="020B0604030504040204" pitchFamily="50" charset="-128"/>
                <a:ea typeface="Meiryo UI" panose="020B0604030504040204" pitchFamily="50" charset="-128"/>
                <a:cs typeface="Meiryo UI" panose="020B0604030504040204" pitchFamily="50" charset="-128"/>
              </a:rPr>
              <a:t>保険には、</a:t>
            </a:r>
            <a:r>
              <a:rPr lang="en-US" altLang="ja-JP" sz="600" dirty="0" smtClean="0">
                <a:latin typeface="Meiryo UI" panose="020B0604030504040204" pitchFamily="50" charset="-128"/>
                <a:ea typeface="Meiryo UI" panose="020B0604030504040204" pitchFamily="50" charset="-128"/>
                <a:cs typeface="Meiryo UI" panose="020B0604030504040204" pitchFamily="50" charset="-128"/>
              </a:rPr>
              <a:t>24</a:t>
            </a:r>
            <a:r>
              <a:rPr lang="ja-JP" altLang="en-US" sz="600" dirty="0" smtClean="0">
                <a:latin typeface="Meiryo UI" panose="020B0604030504040204" pitchFamily="50" charset="-128"/>
                <a:ea typeface="Meiryo UI" panose="020B0604030504040204" pitchFamily="50" charset="-128"/>
                <a:cs typeface="Meiryo UI" panose="020B0604030504040204" pitchFamily="50" charset="-128"/>
              </a:rPr>
              <a:t>時間</a:t>
            </a:r>
            <a:r>
              <a:rPr lang="en-US" altLang="ja-JP" sz="600" dirty="0" smtClean="0">
                <a:latin typeface="Meiryo UI" panose="020B0604030504040204" pitchFamily="50" charset="-128"/>
                <a:ea typeface="Meiryo UI" panose="020B0604030504040204" pitchFamily="50" charset="-128"/>
                <a:cs typeface="Meiryo UI" panose="020B0604030504040204" pitchFamily="50" charset="-128"/>
              </a:rPr>
              <a:t>365</a:t>
            </a:r>
            <a:r>
              <a:rPr lang="ja-JP" altLang="en-US" sz="600" dirty="0" smtClean="0">
                <a:latin typeface="Meiryo UI" panose="020B0604030504040204" pitchFamily="50" charset="-128"/>
                <a:ea typeface="Meiryo UI" panose="020B0604030504040204" pitchFamily="50" charset="-128"/>
                <a:cs typeface="Meiryo UI" panose="020B0604030504040204" pitchFamily="50" charset="-128"/>
              </a:rPr>
              <a:t>日多言語対応可能なコールセンター、医療通訳サービス、医療機関手配サービス、治療費の</a:t>
            </a:r>
            <a:r>
              <a:rPr lang="ja-JP" altLang="en-US" sz="600" dirty="0">
                <a:latin typeface="Meiryo UI" panose="020B0604030504040204" pitchFamily="50" charset="-128"/>
                <a:ea typeface="Meiryo UI" panose="020B0604030504040204" pitchFamily="50" charset="-128"/>
                <a:cs typeface="Meiryo UI" panose="020B0604030504040204" pitchFamily="50" charset="-128"/>
              </a:rPr>
              <a:t>キャッシュレスサービス　</a:t>
            </a:r>
            <a:r>
              <a:rPr lang="ja-JP" altLang="en-US" sz="600" dirty="0" smtClean="0">
                <a:latin typeface="Meiryo UI" panose="020B0604030504040204" pitchFamily="50" charset="-128"/>
                <a:ea typeface="Meiryo UI" panose="020B0604030504040204" pitchFamily="50" charset="-128"/>
                <a:cs typeface="Meiryo UI" panose="020B0604030504040204" pitchFamily="50" charset="-128"/>
              </a:rPr>
              <a:t>のサービスが付帯して</a:t>
            </a:r>
            <a:endParaRPr lang="en-US" altLang="ja-JP" sz="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600" dirty="0" smtClean="0">
                <a:latin typeface="Meiryo UI" panose="020B0604030504040204" pitchFamily="50" charset="-128"/>
                <a:ea typeface="Meiryo UI" panose="020B0604030504040204" pitchFamily="50" charset="-128"/>
                <a:cs typeface="Meiryo UI" panose="020B0604030504040204" pitchFamily="50" charset="-128"/>
              </a:rPr>
              <a:t>　　　います。</a:t>
            </a:r>
            <a:endParaRPr lang="en-US" altLang="ja-JP" sz="6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5154908F-1419-4CAC-B4AE-9298353669D5}" vid="{E00009AC-6EF1-4080-B073-2679ADBAC504}"/>
    </a:ext>
  </a:extLst>
</a:theme>
</file>

<file path=docProps/app.xml><?xml version="1.0" encoding="utf-8"?>
<Properties xmlns="http://schemas.openxmlformats.org/officeDocument/2006/extended-properties" xmlns:vt="http://schemas.openxmlformats.org/officeDocument/2006/docPropsVTypes">
  <Template>blank</Template>
  <TotalTime>1311</TotalTime>
  <Words>448</Words>
  <Application>Microsoft Office PowerPoint</Application>
  <PresentationFormat>A4 210 x 297 mm</PresentationFormat>
  <Paragraphs>72</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HGP創英角ｺﾞｼｯｸUB</vt:lpstr>
      <vt:lpstr>Meiryo UI</vt:lpstr>
      <vt:lpstr>ＭＳ Ｐゴシック</vt:lpstr>
      <vt:lpstr>メイリオ</vt:lpstr>
      <vt:lpstr>Arial</vt:lpstr>
      <vt:lpstr>標準デザイン</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なし</dc:creator>
  <cp:lastModifiedBy>なし</cp:lastModifiedBy>
  <cp:revision>45</cp:revision>
  <cp:lastPrinted>2017-08-03T07:25:09Z</cp:lastPrinted>
  <dcterms:created xsi:type="dcterms:W3CDTF">2017-07-18T10:23:06Z</dcterms:created>
  <dcterms:modified xsi:type="dcterms:W3CDTF">2018-10-23T08:48:13Z</dcterms:modified>
</cp:coreProperties>
</file>