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sldIdLst>
    <p:sldId id="289" r:id="rId2"/>
  </p:sldIdLst>
  <p:sldSz cx="6858000" cy="9906000" type="A4"/>
  <p:notesSz cx="6807200" cy="9939338"/>
  <p:defaultTextStyle>
    <a:defPPr>
      <a:defRPr lang="en-US"/>
    </a:defPPr>
    <a:lvl1pPr marL="0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0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1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1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42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02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63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23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84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269" userDrawn="1">
          <p15:clr>
            <a:srgbClr val="A4A3A4"/>
          </p15:clr>
        </p15:guide>
        <p15:guide id="4" pos="96" userDrawn="1">
          <p15:clr>
            <a:srgbClr val="A4A3A4"/>
          </p15:clr>
        </p15:guide>
        <p15:guide id="5" pos="4224" userDrawn="1">
          <p15:clr>
            <a:srgbClr val="A4A3A4"/>
          </p15:clr>
        </p15:guide>
        <p15:guide id="6" pos="6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富田　誠" initials="富田　誠" lastIdx="1" clrIdx="0">
    <p:extLst>
      <p:ext uri="{19B8F6BF-5375-455C-9EA6-DF929625EA0E}">
        <p15:presenceInfo xmlns:p15="http://schemas.microsoft.com/office/powerpoint/2012/main" userId="S::278259@cc.u-tokai.ac.jp::ca5f490c-6bfd-4c2c-98f8-2206a4ef2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CC"/>
    <a:srgbClr val="FFCC99"/>
    <a:srgbClr val="552707"/>
    <a:srgbClr val="411D05"/>
    <a:srgbClr val="391A05"/>
    <a:srgbClr val="5F2C09"/>
    <a:srgbClr val="66FF33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/>
    <p:restoredTop sz="94129" autoAdjust="0"/>
  </p:normalViewPr>
  <p:slideViewPr>
    <p:cSldViewPr snapToGrid="0" snapToObjects="1">
      <p:cViewPr varScale="1">
        <p:scale>
          <a:sx n="73" d="100"/>
          <a:sy n="73" d="100"/>
        </p:scale>
        <p:origin x="3690" y="60"/>
      </p:cViewPr>
      <p:guideLst>
        <p:guide orient="horz" pos="3120"/>
        <p:guide pos="2160"/>
        <p:guide pos="4269"/>
        <p:guide pos="96"/>
        <p:guide pos="4224"/>
        <p:guide pos="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F6C3-EF40-4541-82D8-53CF872EE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45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7"/>
            <a:ext cx="5915025" cy="1090696"/>
          </a:xfrm>
          <a:noFill/>
        </p:spPr>
        <p:txBody>
          <a:bodyPr anchor="b"/>
          <a:lstStyle>
            <a:lvl1pPr algn="l">
              <a:defRPr b="1" spc="30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" y="2179815"/>
            <a:ext cx="5915026" cy="6983236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400"/>
            </a:lvl1pPr>
            <a:lvl2pPr marL="342884" indent="0">
              <a:buFontTx/>
              <a:buNone/>
              <a:defRPr sz="1100"/>
            </a:lvl2pPr>
            <a:lvl3pPr marL="685769" indent="0">
              <a:buFontTx/>
              <a:buNone/>
              <a:defRPr sz="1000"/>
            </a:lvl3pPr>
            <a:lvl4pPr marL="1028654" indent="0">
              <a:buFontTx/>
              <a:buNone/>
              <a:defRPr sz="1000"/>
            </a:lvl4pPr>
            <a:lvl5pPr marL="1371539" indent="0">
              <a:buFontTx/>
              <a:buNone/>
              <a:defRPr sz="10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378595"/>
            <a:ext cx="1543050" cy="330205"/>
          </a:xfrm>
          <a:prstGeom prst="rect">
            <a:avLst/>
          </a:prstGeom>
        </p:spPr>
        <p:txBody>
          <a:bodyPr/>
          <a:lstStyle/>
          <a:p>
            <a:fld id="{979AF6C3-EF40-4541-82D8-53CF872EE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23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7"/>
            <a:ext cx="5915025" cy="1090696"/>
          </a:xfrm>
          <a:noFill/>
        </p:spPr>
        <p:txBody>
          <a:bodyPr anchor="b">
            <a:normAutofit/>
          </a:bodyPr>
          <a:lstStyle>
            <a:lvl1pPr algn="l">
              <a:defRPr sz="2400" b="1" spc="250" baseline="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" y="2179815"/>
            <a:ext cx="5915026" cy="6983236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400"/>
            </a:lvl1pPr>
            <a:lvl2pPr marL="342884" indent="0">
              <a:buFontTx/>
              <a:buNone/>
              <a:defRPr sz="1100"/>
            </a:lvl2pPr>
            <a:lvl3pPr marL="685769" indent="0">
              <a:buFontTx/>
              <a:buNone/>
              <a:defRPr sz="1000"/>
            </a:lvl3pPr>
            <a:lvl4pPr marL="1028654" indent="0">
              <a:buFontTx/>
              <a:buNone/>
              <a:defRPr sz="1000"/>
            </a:lvl4pPr>
            <a:lvl5pPr marL="1371539" indent="0">
              <a:buFontTx/>
              <a:buNone/>
              <a:defRPr sz="10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378595"/>
            <a:ext cx="1543050" cy="330205"/>
          </a:xfrm>
          <a:prstGeom prst="rect">
            <a:avLst/>
          </a:prstGeom>
        </p:spPr>
        <p:txBody>
          <a:bodyPr/>
          <a:lstStyle/>
          <a:p>
            <a:fld id="{979AF6C3-EF40-4541-82D8-53CF872EE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69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4800" cy="10679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149814"/>
            <a:ext cx="5915025" cy="6772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F6C3-EF40-4541-82D8-53CF872EE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47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6" r:id="rId2"/>
    <p:sldLayoutId id="2147483707" r:id="rId3"/>
  </p:sldLayoutIdLst>
  <p:txStyles>
    <p:titleStyle>
      <a:lvl1pPr algn="l" defTabSz="685769" rtl="0" eaLnBrk="1" latinLnBrk="0" hangingPunct="1">
        <a:lnSpc>
          <a:spcPct val="90000"/>
        </a:lnSpc>
        <a:spcBef>
          <a:spcPct val="0"/>
        </a:spcBef>
        <a:buNone/>
        <a:defRPr kumimoji="1"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6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kumimoji="1" sz="1200" kern="1200" spc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884" indent="0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kumimoji="1" sz="12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769" indent="0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kumimoji="1" sz="12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8654" indent="0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kumimoji="1" sz="1200" kern="1200" spc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539" indent="0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kumimoji="1" sz="12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865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0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35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19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9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4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9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3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08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2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76" algn="l" defTabSz="685769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3250-09@pref.saitama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9647EE1-34BC-464A-9C6B-E1715AB38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769307"/>
              </p:ext>
            </p:extLst>
          </p:nvPr>
        </p:nvGraphicFramePr>
        <p:xfrm>
          <a:off x="442600" y="1714000"/>
          <a:ext cx="5972800" cy="5220200"/>
        </p:xfrm>
        <a:graphic>
          <a:graphicData uri="http://schemas.openxmlformats.org/drawingml/2006/table">
            <a:tbl>
              <a:tblPr/>
              <a:tblGrid>
                <a:gridCol w="2276994">
                  <a:extLst>
                    <a:ext uri="{9D8B030D-6E8A-4147-A177-3AD203B41FA5}">
                      <a16:colId xmlns:a16="http://schemas.microsoft.com/office/drawing/2014/main" val="635572559"/>
                    </a:ext>
                  </a:extLst>
                </a:gridCol>
                <a:gridCol w="696870">
                  <a:extLst>
                    <a:ext uri="{9D8B030D-6E8A-4147-A177-3AD203B41FA5}">
                      <a16:colId xmlns:a16="http://schemas.microsoft.com/office/drawing/2014/main" val="2046838379"/>
                    </a:ext>
                  </a:extLst>
                </a:gridCol>
                <a:gridCol w="2998936">
                  <a:extLst>
                    <a:ext uri="{9D8B030D-6E8A-4147-A177-3AD203B41FA5}">
                      <a16:colId xmlns:a16="http://schemas.microsoft.com/office/drawing/2014/main" val="1006288504"/>
                    </a:ext>
                  </a:extLst>
                </a:gridCol>
              </a:tblGrid>
              <a:tr h="548819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①事業所名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40576"/>
                  </a:ext>
                </a:extLst>
              </a:tr>
              <a:tr h="459743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②事業所住所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〒</a:t>
                      </a:r>
                      <a:endParaRPr kumimoji="1" lang="en-US" altLang="ja-JP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033990"/>
                  </a:ext>
                </a:extLst>
              </a:tr>
              <a:tr h="949011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③研修参加者氏名</a:t>
                      </a:r>
                      <a:endParaRPr kumimoji="1" lang="en-US" altLang="ja-JP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709018"/>
                  </a:ext>
                </a:extLst>
              </a:tr>
              <a:tr h="338976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④参加者の職種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生活相談員・介護職員・看護職員・理学療法士・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作業療法士・言語聴覚士・柔道整復師・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その他（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074864"/>
                  </a:ext>
                </a:extLst>
              </a:tr>
              <a:tr h="338976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⑤参加者の役割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管理者・生活相談員・介護職員・看護職員・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機能訓練指導員（専従）・機能訓練指導員（兼務）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その他（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032360"/>
                  </a:ext>
                </a:extLst>
              </a:tr>
              <a:tr h="465757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⑥連絡先電話番号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93938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⑦連絡先メールアドレス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509579"/>
                  </a:ext>
                </a:extLst>
              </a:tr>
              <a:tr h="384508">
                <a:tc row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⑧参加する研修に</a:t>
                      </a:r>
                      <a:endParaRPr kumimoji="1" lang="en-US" altLang="ja-JP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　○を入力してください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オンライン研修のみ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139029"/>
                  </a:ext>
                </a:extLst>
              </a:tr>
              <a:tr h="390525">
                <a:tc v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411D0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552707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オンライン研修＋対面研修（</a:t>
                      </a:r>
                      <a:r>
                        <a:rPr kumimoji="1" lang="en-US" altLang="ja-JP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1" dirty="0">
                          <a:solidFill>
                            <a:srgbClr val="552707"/>
                          </a:solidFill>
                          <a:latin typeface="+mn-ea"/>
                          <a:ea typeface="+mn-ea"/>
                        </a:rPr>
                        <a:t>日）</a:t>
                      </a:r>
                      <a:endParaRPr kumimoji="1" lang="en-US" altLang="ja-JP" sz="1200" b="1" dirty="0">
                        <a:solidFill>
                          <a:srgbClr val="552707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70372"/>
                  </a:ext>
                </a:extLst>
              </a:tr>
            </a:tbl>
          </a:graphicData>
        </a:graphic>
      </p:graphicFrame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E3E0605-611B-4D14-B09C-B027A025E90D}"/>
              </a:ext>
            </a:extLst>
          </p:cNvPr>
          <p:cNvSpPr txBox="1"/>
          <p:nvPr/>
        </p:nvSpPr>
        <p:spPr>
          <a:xfrm>
            <a:off x="1381124" y="1002357"/>
            <a:ext cx="524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411D05"/>
                </a:solidFill>
              </a:rPr>
              <a:t>参加申込書</a:t>
            </a:r>
            <a:r>
              <a:rPr kumimoji="1" lang="ja-JP" altLang="en-US" sz="2000" b="1" dirty="0">
                <a:solidFill>
                  <a:srgbClr val="411D05"/>
                </a:solidFill>
              </a:rPr>
              <a:t>（提出期限</a:t>
            </a:r>
            <a:r>
              <a:rPr kumimoji="1" lang="en-US" altLang="ja-JP" sz="2000" b="1" dirty="0">
                <a:solidFill>
                  <a:srgbClr val="411D05"/>
                </a:solidFill>
              </a:rPr>
              <a:t>12</a:t>
            </a:r>
            <a:r>
              <a:rPr kumimoji="1" lang="ja-JP" altLang="en-US" sz="2000" b="1" dirty="0">
                <a:solidFill>
                  <a:srgbClr val="411D05"/>
                </a:solidFill>
              </a:rPr>
              <a:t>月</a:t>
            </a:r>
            <a:r>
              <a:rPr kumimoji="1" lang="en-US" altLang="ja-JP" sz="2000" b="1" dirty="0">
                <a:solidFill>
                  <a:srgbClr val="411D05"/>
                </a:solidFill>
              </a:rPr>
              <a:t>3</a:t>
            </a:r>
            <a:r>
              <a:rPr kumimoji="1" lang="ja-JP" altLang="en-US" sz="2000" b="1" dirty="0">
                <a:solidFill>
                  <a:srgbClr val="411D05"/>
                </a:solidFill>
              </a:rPr>
              <a:t>日）</a:t>
            </a:r>
            <a:endParaRPr kumimoji="1" lang="ja-JP" altLang="en-US" sz="2400" b="1" dirty="0">
              <a:solidFill>
                <a:srgbClr val="411D05"/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2790384-4316-45C9-851E-0EDF8BEA5C45}"/>
              </a:ext>
            </a:extLst>
          </p:cNvPr>
          <p:cNvSpPr txBox="1"/>
          <p:nvPr/>
        </p:nvSpPr>
        <p:spPr>
          <a:xfrm>
            <a:off x="130634" y="7389040"/>
            <a:ext cx="6784894" cy="1921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411D05"/>
                </a:solidFill>
              </a:rPr>
              <a:t>　　送信先メールアドレス　</a:t>
            </a:r>
            <a:r>
              <a:rPr kumimoji="1" lang="en-US" altLang="ja-JP" sz="1200" b="1" dirty="0">
                <a:solidFill>
                  <a:srgbClr val="411D05"/>
                </a:solidFill>
                <a:hlinkClick r:id="rId2"/>
              </a:rPr>
              <a:t>a3250-09@pref.saitama.lg.jp</a:t>
            </a:r>
            <a:endParaRPr kumimoji="1" lang="en-US" altLang="ja-JP" sz="1200" b="1" dirty="0">
              <a:solidFill>
                <a:srgbClr val="411D05"/>
              </a:solidFill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411D05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411D05"/>
                </a:solidFill>
              </a:rPr>
              <a:t>※</a:t>
            </a:r>
            <a:r>
              <a:rPr kumimoji="1" lang="ja-JP" altLang="en-US" sz="1200" b="1" dirty="0">
                <a:solidFill>
                  <a:srgbClr val="411D05"/>
                </a:solidFill>
              </a:rPr>
              <a:t>郵送を希望する場合はホームページをご確認ください。</a:t>
            </a:r>
            <a:endParaRPr kumimoji="1" lang="en-US" altLang="ja-JP" sz="1200" b="1" dirty="0">
              <a:solidFill>
                <a:srgbClr val="411D05"/>
              </a:solidFill>
            </a:endParaRPr>
          </a:p>
          <a:p>
            <a:pPr>
              <a:lnSpc>
                <a:spcPts val="1800"/>
              </a:lnSpc>
            </a:pPr>
            <a:endParaRPr kumimoji="1" lang="en-US" altLang="ja-JP" sz="900" b="1" dirty="0">
              <a:solidFill>
                <a:srgbClr val="411D05"/>
              </a:solidFill>
            </a:endParaRPr>
          </a:p>
          <a:p>
            <a:pPr>
              <a:lnSpc>
                <a:spcPts val="1800"/>
              </a:lnSpc>
            </a:pPr>
            <a:r>
              <a:rPr kumimoji="1" lang="en-US" altLang="ja-JP" sz="1050" b="1" dirty="0">
                <a:solidFill>
                  <a:srgbClr val="411D05"/>
                </a:solidFill>
              </a:rPr>
              <a:t>※</a:t>
            </a:r>
            <a:r>
              <a:rPr kumimoji="1" lang="ja-JP" altLang="en-US" sz="1050" b="1" dirty="0">
                <a:solidFill>
                  <a:srgbClr val="411D05"/>
                </a:solidFill>
              </a:rPr>
              <a:t>　動画ＵＲＬ、研修資料等は、参加決定者あて電子メールでお送りいたします。</a:t>
            </a:r>
            <a:endParaRPr kumimoji="1" lang="en-US" altLang="ja-JP" sz="1050" b="1" dirty="0">
              <a:solidFill>
                <a:srgbClr val="411D05"/>
              </a:solidFill>
            </a:endParaRPr>
          </a:p>
          <a:p>
            <a:pPr>
              <a:lnSpc>
                <a:spcPts val="1800"/>
              </a:lnSpc>
            </a:pPr>
            <a:r>
              <a:rPr kumimoji="1" lang="ja-JP" altLang="en-US" sz="1050" b="1" dirty="0">
                <a:solidFill>
                  <a:srgbClr val="411D05"/>
                </a:solidFill>
              </a:rPr>
              <a:t>　　</a:t>
            </a:r>
            <a:r>
              <a:rPr kumimoji="1" lang="ja-JP" altLang="en-US" sz="1050" b="1" u="sng" dirty="0">
                <a:solidFill>
                  <a:srgbClr val="FF0000"/>
                </a:solidFill>
              </a:rPr>
              <a:t>メールアドレスは必ずご記入ください。</a:t>
            </a:r>
            <a:endParaRPr kumimoji="1" lang="en-US" altLang="ja-JP" sz="1050" b="1" u="sng" dirty="0">
              <a:solidFill>
                <a:srgbClr val="FF0000"/>
              </a:solidFill>
            </a:endParaRPr>
          </a:p>
          <a:p>
            <a:pPr>
              <a:lnSpc>
                <a:spcPts val="1800"/>
              </a:lnSpc>
            </a:pPr>
            <a:r>
              <a:rPr kumimoji="1" lang="en-US" altLang="ja-JP" sz="1050" b="1" dirty="0"/>
              <a:t>※</a:t>
            </a:r>
            <a:r>
              <a:rPr kumimoji="1" lang="ja-JP" altLang="en-US" sz="1050" b="1" dirty="0"/>
              <a:t>　資料は郵送いたしません。送信されたデータを必要に応じてプリントアウトしてください。</a:t>
            </a:r>
            <a:endParaRPr kumimoji="1" lang="en-US" altLang="ja-JP" sz="1050" b="1" dirty="0"/>
          </a:p>
          <a:p>
            <a:pPr>
              <a:lnSpc>
                <a:spcPts val="1800"/>
              </a:lnSpc>
            </a:pPr>
            <a:r>
              <a:rPr kumimoji="1" lang="en-US" altLang="ja-JP" sz="1050" b="1" dirty="0"/>
              <a:t>※</a:t>
            </a:r>
            <a:r>
              <a:rPr kumimoji="1" lang="ja-JP" altLang="en-US" sz="1050" b="1" dirty="0"/>
              <a:t>　対面研修受講者は、２月２０日より前に</a:t>
            </a:r>
            <a:r>
              <a:rPr kumimoji="1" lang="ja-JP" altLang="en-US" sz="1050" b="1" u="sng" dirty="0">
                <a:solidFill>
                  <a:srgbClr val="FF0000"/>
                </a:solidFill>
              </a:rPr>
              <a:t>オンライン研修の視聴が必要</a:t>
            </a:r>
            <a:r>
              <a:rPr kumimoji="1" lang="ja-JP" altLang="en-US" sz="1050" b="1" dirty="0"/>
              <a:t>です。</a:t>
            </a:r>
            <a:endParaRPr kumimoji="1" lang="en-US" altLang="ja-JP" sz="1050" b="1" dirty="0"/>
          </a:p>
          <a:p>
            <a:pPr>
              <a:lnSpc>
                <a:spcPts val="1800"/>
              </a:lnSpc>
            </a:pPr>
            <a:r>
              <a:rPr kumimoji="1" lang="en-US" altLang="ja-JP" sz="1050" b="1" dirty="0"/>
              <a:t>※</a:t>
            </a:r>
            <a:r>
              <a:rPr kumimoji="1" lang="ja-JP" altLang="en-US" sz="1050" b="1" dirty="0"/>
              <a:t>　受講後に学習確認レポートの提出が必要です。</a:t>
            </a:r>
            <a:r>
              <a:rPr kumimoji="1" lang="ja-JP" altLang="en-US" sz="1050" b="1" u="sng" dirty="0">
                <a:solidFill>
                  <a:srgbClr val="FF0000"/>
                </a:solidFill>
              </a:rPr>
              <a:t>提出がないと修了となりません</a:t>
            </a:r>
            <a:r>
              <a:rPr kumimoji="1" lang="ja-JP" altLang="en-US" sz="1050" b="1" dirty="0"/>
              <a:t>のでご注意ください。</a:t>
            </a:r>
            <a:endParaRPr kumimoji="1" lang="en-US" altLang="ja-JP" sz="105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560D1CB-4CD9-4CA5-9F96-2E1A68EFEBA3}"/>
              </a:ext>
            </a:extLst>
          </p:cNvPr>
          <p:cNvSpPr txBox="1"/>
          <p:nvPr/>
        </p:nvSpPr>
        <p:spPr>
          <a:xfrm>
            <a:off x="449474" y="239117"/>
            <a:ext cx="6147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411D05"/>
                </a:solidFill>
              </a:rPr>
              <a:t>令和７年度　</a:t>
            </a:r>
            <a:endParaRPr kumimoji="1" lang="en-US" altLang="ja-JP" sz="2000" dirty="0">
              <a:solidFill>
                <a:srgbClr val="411D05"/>
              </a:solidFill>
            </a:endParaRPr>
          </a:p>
          <a:p>
            <a:r>
              <a:rPr kumimoji="1" lang="ja-JP" altLang="en-US" sz="2000" dirty="0">
                <a:solidFill>
                  <a:srgbClr val="411D05"/>
                </a:solidFill>
              </a:rPr>
              <a:t>埼玉県高齢者元気力アップ応援事業所認証事業研修</a:t>
            </a:r>
            <a:endParaRPr kumimoji="1" lang="en-US" altLang="ja-JP" sz="2000" dirty="0">
              <a:solidFill>
                <a:srgbClr val="411D05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569C92-1462-49FC-AD76-9EF4B77E7935}"/>
              </a:ext>
            </a:extLst>
          </p:cNvPr>
          <p:cNvSpPr txBox="1"/>
          <p:nvPr/>
        </p:nvSpPr>
        <p:spPr>
          <a:xfrm>
            <a:off x="2681601" y="3544742"/>
            <a:ext cx="37337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552707"/>
                </a:solidFill>
                <a:latin typeface="+mn-ea"/>
              </a:rPr>
              <a:t>※</a:t>
            </a:r>
            <a:r>
              <a:rPr kumimoji="1" lang="ja-JP" altLang="en-US" sz="1050" dirty="0">
                <a:solidFill>
                  <a:srgbClr val="552707"/>
                </a:solidFill>
                <a:latin typeface="+mn-ea"/>
              </a:rPr>
              <a:t>同一</a:t>
            </a:r>
            <a:r>
              <a:rPr kumimoji="1" lang="en-US" altLang="ja-JP" sz="1050" dirty="0">
                <a:solidFill>
                  <a:srgbClr val="552707"/>
                </a:solidFill>
                <a:latin typeface="+mn-ea"/>
              </a:rPr>
              <a:t>PC</a:t>
            </a:r>
            <a:r>
              <a:rPr kumimoji="1" lang="ja-JP" altLang="en-US" sz="1050" dirty="0">
                <a:solidFill>
                  <a:srgbClr val="552707"/>
                </a:solidFill>
                <a:latin typeface="+mn-ea"/>
              </a:rPr>
              <a:t>で複数名が視聴するなど職場研修としての活用　</a:t>
            </a:r>
            <a:endParaRPr kumimoji="1" lang="en-US" altLang="ja-JP" sz="1050" dirty="0">
              <a:solidFill>
                <a:srgbClr val="552707"/>
              </a:solidFill>
              <a:latin typeface="+mn-ea"/>
            </a:endParaRPr>
          </a:p>
          <a:p>
            <a:r>
              <a:rPr kumimoji="1" lang="ja-JP" altLang="en-US" sz="1050" dirty="0">
                <a:solidFill>
                  <a:srgbClr val="552707"/>
                </a:solidFill>
                <a:latin typeface="+mn-ea"/>
              </a:rPr>
              <a:t>　を検討している場合はその旨をご記入ください</a:t>
            </a:r>
            <a:r>
              <a:rPr kumimoji="1" lang="ja-JP" altLang="en-US" sz="1100" dirty="0">
                <a:solidFill>
                  <a:srgbClr val="552707"/>
                </a:solidFill>
                <a:latin typeface="+mn-ea"/>
              </a:rPr>
              <a:t>。</a:t>
            </a:r>
          </a:p>
          <a:p>
            <a:endParaRPr kumimoji="1" lang="ja-JP" altLang="en-US" sz="1100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828680E-45C4-4B09-8A12-78282D829F67}"/>
              </a:ext>
            </a:extLst>
          </p:cNvPr>
          <p:cNvSpPr/>
          <p:nvPr/>
        </p:nvSpPr>
        <p:spPr>
          <a:xfrm>
            <a:off x="2770228" y="5756706"/>
            <a:ext cx="533400" cy="285750"/>
          </a:xfrm>
          <a:prstGeom prst="roundRect">
            <a:avLst/>
          </a:prstGeom>
          <a:solidFill>
            <a:schemeClr val="bg1"/>
          </a:solidFill>
          <a:ln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必須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4960CD-B8F9-4752-A6B3-57BADA15006E}"/>
              </a:ext>
            </a:extLst>
          </p:cNvPr>
          <p:cNvSpPr/>
          <p:nvPr/>
        </p:nvSpPr>
        <p:spPr>
          <a:xfrm>
            <a:off x="266700" y="7331090"/>
            <a:ext cx="6362699" cy="615553"/>
          </a:xfrm>
          <a:prstGeom prst="rect">
            <a:avLst/>
          </a:prstGeom>
          <a:solidFill>
            <a:schemeClr val="accent2">
              <a:lumMod val="20000"/>
              <a:lumOff val="80000"/>
              <a:alpha val="21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615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2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9995</TotalTime>
  <Words>259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富田　誠</dc:creator>
  <cp:lastModifiedBy>夏目 佳織（地域包括ケア課）</cp:lastModifiedBy>
  <cp:revision>402</cp:revision>
  <cp:lastPrinted>2025-11-07T11:40:02Z</cp:lastPrinted>
  <dcterms:created xsi:type="dcterms:W3CDTF">2020-02-20T08:04:58Z</dcterms:created>
  <dcterms:modified xsi:type="dcterms:W3CDTF">2025-11-07T11:40:19Z</dcterms:modified>
</cp:coreProperties>
</file>