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427" r:id="rId2"/>
    <p:sldId id="441" r:id="rId3"/>
    <p:sldId id="426" r:id="rId4"/>
    <p:sldId id="439" r:id="rId5"/>
    <p:sldId id="435"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560" autoAdjust="0"/>
    <p:restoredTop sz="99820" autoAdjust="0"/>
  </p:normalViewPr>
  <p:slideViewPr>
    <p:cSldViewPr>
      <p:cViewPr varScale="1">
        <p:scale>
          <a:sx n="73" d="100"/>
          <a:sy n="73" d="100"/>
        </p:scale>
        <p:origin x="-1794" y="-90"/>
      </p:cViewPr>
      <p:guideLst>
        <p:guide orient="horz" pos="2160"/>
        <p:guide pos="2880"/>
      </p:guideLst>
    </p:cSldViewPr>
  </p:slideViewPr>
  <p:outlineViewPr>
    <p:cViewPr>
      <p:scale>
        <a:sx n="33" d="100"/>
        <a:sy n="33" d="100"/>
      </p:scale>
      <p:origin x="0" y="3720"/>
    </p:cViewPr>
  </p:outlineViewPr>
  <p:notesTextViewPr>
    <p:cViewPr>
      <p:scale>
        <a:sx n="1" d="1"/>
        <a:sy n="1" d="1"/>
      </p:scale>
      <p:origin x="0" y="0"/>
    </p:cViewPr>
  </p:notesTextViewPr>
  <p:sorterViewPr>
    <p:cViewPr>
      <p:scale>
        <a:sx n="118" d="100"/>
        <a:sy n="118" d="100"/>
      </p:scale>
      <p:origin x="0" y="0"/>
    </p:cViewPr>
  </p:sorterViewPr>
  <p:notesViewPr>
    <p:cSldViewPr>
      <p:cViewPr varScale="1">
        <p:scale>
          <a:sx n="51" d="100"/>
          <a:sy n="51" d="100"/>
        </p:scale>
        <p:origin x="-2958"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9.1835811134669612E-2"/>
          <c:y val="9.4744734885632162E-2"/>
          <c:w val="0.84691989925621725"/>
          <c:h val="0.58076622681988088"/>
        </c:manualLayout>
      </c:layout>
      <c:lineChart>
        <c:grouping val="standard"/>
        <c:varyColors val="0"/>
        <c:ser>
          <c:idx val="1"/>
          <c:order val="0"/>
          <c:tx>
            <c:strRef>
              <c:f>Sheet1!$C$1</c:f>
              <c:strCache>
                <c:ptCount val="1"/>
                <c:pt idx="0">
                  <c:v>列3</c:v>
                </c:pt>
              </c:strCache>
            </c:strRef>
          </c:tx>
          <c:spPr>
            <a:ln w="38100">
              <a:solidFill>
                <a:srgbClr val="FF0000"/>
              </a:solidFill>
              <a:prstDash val="sysDash"/>
            </a:ln>
          </c:spPr>
          <c:marker>
            <c:spPr>
              <a:ln cap="rnd">
                <a:solidFill>
                  <a:schemeClr val="tx2"/>
                </a:solidFill>
                <a:round/>
                <a:headEnd type="oval"/>
                <a:tailEnd type="oval"/>
              </a:ln>
            </c:spPr>
          </c:marker>
          <c:dPt>
            <c:idx val="25"/>
            <c:marker>
              <c:symbol val="square"/>
              <c:size val="10"/>
              <c:spPr>
                <a:solidFill>
                  <a:srgbClr val="FF0000"/>
                </a:solidFill>
                <a:ln cap="rnd">
                  <a:solidFill>
                    <a:schemeClr val="tx2"/>
                  </a:solidFill>
                  <a:round/>
                  <a:headEnd type="oval"/>
                  <a:tailEnd type="oval"/>
                </a:ln>
              </c:spPr>
            </c:marker>
            <c:bubble3D val="0"/>
          </c:dPt>
          <c:dPt>
            <c:idx val="26"/>
            <c:bubble3D val="0"/>
          </c:dPt>
          <c:dPt>
            <c:idx val="27"/>
            <c:marker>
              <c:symbol val="square"/>
              <c:size val="10"/>
              <c:spPr>
                <a:solidFill>
                  <a:srgbClr val="FF0000"/>
                </a:solidFill>
                <a:ln cap="rnd">
                  <a:solidFill>
                    <a:schemeClr val="tx2"/>
                  </a:solidFill>
                  <a:round/>
                  <a:headEnd type="oval"/>
                  <a:tailEnd type="oval"/>
                </a:ln>
              </c:spPr>
            </c:marker>
            <c:bubble3D val="0"/>
          </c:dPt>
          <c:cat>
            <c:strRef>
              <c:f>Sheet1!$A$2:$A$34</c:f>
              <c:strCache>
                <c:ptCount val="33"/>
                <c:pt idx="1">
                  <c:v>2005(H17).9</c:v>
                </c:pt>
                <c:pt idx="5">
                  <c:v>H19.9</c:v>
                </c:pt>
                <c:pt idx="9">
                  <c:v>H21.9</c:v>
                </c:pt>
                <c:pt idx="13">
                  <c:v>H23.9</c:v>
                </c:pt>
                <c:pt idx="17">
                  <c:v>H25.9</c:v>
                </c:pt>
                <c:pt idx="21">
                  <c:v>H27.9</c:v>
                </c:pt>
                <c:pt idx="25">
                  <c:v>2017(H29).6末 </c:v>
                </c:pt>
                <c:pt idx="27">
                  <c:v>2018(H30).4</c:v>
                </c:pt>
                <c:pt idx="32">
                  <c:v>2020(H32)年度末</c:v>
                </c:pt>
              </c:strCache>
            </c:strRef>
          </c:cat>
          <c:val>
            <c:numRef>
              <c:f>Sheet1!$C$2:$C$35</c:f>
              <c:numCache>
                <c:formatCode>General</c:formatCode>
                <c:ptCount val="34"/>
                <c:pt idx="17" formatCode="0.0%">
                  <c:v>0.46899999999999997</c:v>
                </c:pt>
                <c:pt idx="25" formatCode="0.0%">
                  <c:v>0.7</c:v>
                </c:pt>
              </c:numCache>
            </c:numRef>
          </c:val>
          <c:smooth val="0"/>
        </c:ser>
        <c:ser>
          <c:idx val="2"/>
          <c:order val="1"/>
          <c:tx>
            <c:strRef>
              <c:f>Sheet1!$D$1</c:f>
              <c:strCache>
                <c:ptCount val="1"/>
                <c:pt idx="0">
                  <c:v>列2</c:v>
                </c:pt>
              </c:strCache>
            </c:strRef>
          </c:tx>
          <c:spPr>
            <a:ln>
              <a:solidFill>
                <a:schemeClr val="tx2"/>
              </a:solidFill>
            </a:ln>
          </c:spPr>
          <c:marker>
            <c:symbol val="square"/>
            <c:size val="10"/>
            <c:spPr>
              <a:solidFill>
                <a:srgbClr val="002060"/>
              </a:solidFill>
              <a:ln>
                <a:solidFill>
                  <a:schemeClr val="tx2"/>
                </a:solidFill>
              </a:ln>
            </c:spPr>
          </c:marker>
          <c:dPt>
            <c:idx val="1"/>
            <c:marker>
              <c:spPr>
                <a:solidFill>
                  <a:srgbClr val="002060"/>
                </a:solidFill>
                <a:ln>
                  <a:solidFill>
                    <a:schemeClr val="tx2"/>
                  </a:solidFill>
                  <a:miter lim="800000"/>
                  <a:headEnd type="oval"/>
                  <a:tailEnd type="oval"/>
                </a:ln>
              </c:spPr>
            </c:marker>
            <c:bubble3D val="0"/>
          </c:dPt>
          <c:dPt>
            <c:idx val="5"/>
            <c:marker>
              <c:spPr>
                <a:solidFill>
                  <a:srgbClr val="002060"/>
                </a:solidFill>
                <a:ln>
                  <a:solidFill>
                    <a:srgbClr val="002060"/>
                  </a:solidFill>
                </a:ln>
              </c:spPr>
            </c:marker>
            <c:bubble3D val="0"/>
          </c:dPt>
          <c:dLbls>
            <c:dLbl>
              <c:idx val="1"/>
              <c:layout/>
              <c:dLblPos val="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1356802442634379E-2"/>
                  <c:y val="-6.757571802366269E-2"/>
                </c:manualLayout>
              </c:layout>
              <c:dLblPos val="r"/>
              <c:showLegendKey val="0"/>
              <c:showVal val="1"/>
              <c:showCatName val="0"/>
              <c:showSerName val="0"/>
              <c:showPercent val="0"/>
              <c:showBubbleSize val="0"/>
            </c:dLbl>
            <c:dLbl>
              <c:idx val="9"/>
              <c:layout>
                <c:manualLayout>
                  <c:x val="-3.9610099847716553E-2"/>
                  <c:y val="-8.3779047604687296E-2"/>
                </c:manualLayout>
              </c:layout>
              <c:dLblPos val="r"/>
              <c:showLegendKey val="0"/>
              <c:showVal val="1"/>
              <c:showCatName val="0"/>
              <c:showSerName val="0"/>
              <c:showPercent val="0"/>
              <c:showBubbleSize val="0"/>
            </c:dLbl>
            <c:dLbl>
              <c:idx val="13"/>
              <c:layout>
                <c:manualLayout>
                  <c:x val="-5.222388880518495E-2"/>
                  <c:y val="-6.634175691322795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6.9676785348861736E-2"/>
                  <c:y val="-4.252991582886283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6"/>
              <c:dLblPos val="b"/>
              <c:showLegendKey val="0"/>
              <c:showVal val="1"/>
              <c:showCatName val="0"/>
              <c:showSerName val="0"/>
              <c:showPercent val="0"/>
              <c:showBubbleSize val="0"/>
              <c:extLst>
                <c:ext xmlns:c15="http://schemas.microsoft.com/office/drawing/2012/chart" uri="{CE6537A1-D6FC-4f65-9D91-7224C49458BB}"/>
              </c:extLst>
            </c:dLbl>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Sheet1!$A$2:$A$34</c:f>
              <c:strCache>
                <c:ptCount val="33"/>
                <c:pt idx="1">
                  <c:v>2005(H17).9</c:v>
                </c:pt>
                <c:pt idx="5">
                  <c:v>H19.9</c:v>
                </c:pt>
                <c:pt idx="9">
                  <c:v>H21.9</c:v>
                </c:pt>
                <c:pt idx="13">
                  <c:v>H23.9</c:v>
                </c:pt>
                <c:pt idx="17">
                  <c:v>H25.9</c:v>
                </c:pt>
                <c:pt idx="21">
                  <c:v>H27.9</c:v>
                </c:pt>
                <c:pt idx="25">
                  <c:v>2017(H29).6末 </c:v>
                </c:pt>
                <c:pt idx="27">
                  <c:v>2018(H30).4</c:v>
                </c:pt>
                <c:pt idx="32">
                  <c:v>2020(H32)年度末</c:v>
                </c:pt>
              </c:strCache>
            </c:strRef>
          </c:cat>
          <c:val>
            <c:numRef>
              <c:f>Sheet1!$D$2:$D$35</c:f>
              <c:numCache>
                <c:formatCode>0.0%</c:formatCode>
                <c:ptCount val="34"/>
                <c:pt idx="1">
                  <c:v>0.32500000000000001</c:v>
                </c:pt>
                <c:pt idx="5">
                  <c:v>0.34899999999999998</c:v>
                </c:pt>
                <c:pt idx="9">
                  <c:v>0.35799999999999998</c:v>
                </c:pt>
                <c:pt idx="13">
                  <c:v>0.39900000000000002</c:v>
                </c:pt>
                <c:pt idx="17">
                  <c:v>0.46899999999999997</c:v>
                </c:pt>
              </c:numCache>
            </c:numRef>
          </c:val>
          <c:smooth val="0"/>
        </c:ser>
        <c:dLbls>
          <c:showLegendKey val="0"/>
          <c:showVal val="0"/>
          <c:showCatName val="0"/>
          <c:showSerName val="0"/>
          <c:showPercent val="0"/>
          <c:showBubbleSize val="0"/>
        </c:dLbls>
        <c:marker val="1"/>
        <c:smooth val="0"/>
        <c:axId val="84837120"/>
        <c:axId val="84838656"/>
      </c:lineChart>
      <c:catAx>
        <c:axId val="84837120"/>
        <c:scaling>
          <c:orientation val="minMax"/>
        </c:scaling>
        <c:delete val="0"/>
        <c:axPos val="b"/>
        <c:numFmt formatCode="General" sourceLinked="0"/>
        <c:majorTickMark val="out"/>
        <c:minorTickMark val="none"/>
        <c:tickLblPos val="nextTo"/>
        <c:txPr>
          <a:bodyPr rot="-2340000" vert="horz" anchor="t" anchorCtr="0"/>
          <a:lstStyle/>
          <a:p>
            <a:pPr>
              <a:defRPr sz="1600"/>
            </a:pPr>
            <a:endParaRPr lang="ja-JP"/>
          </a:p>
        </c:txPr>
        <c:crossAx val="84838656"/>
        <c:crossesAt val="0.2"/>
        <c:auto val="1"/>
        <c:lblAlgn val="ctr"/>
        <c:lblOffset val="10"/>
        <c:tickMarkSkip val="4"/>
        <c:noMultiLvlLbl val="0"/>
      </c:catAx>
      <c:valAx>
        <c:axId val="84838656"/>
        <c:scaling>
          <c:orientation val="minMax"/>
          <c:max val="0.8"/>
          <c:min val="0.2"/>
        </c:scaling>
        <c:delete val="0"/>
        <c:axPos val="l"/>
        <c:majorGridlines/>
        <c:numFmt formatCode="0%" sourceLinked="0"/>
        <c:majorTickMark val="out"/>
        <c:minorTickMark val="out"/>
        <c:tickLblPos val="nextTo"/>
        <c:txPr>
          <a:bodyPr rot="0"/>
          <a:lstStyle/>
          <a:p>
            <a:pPr>
              <a:defRPr/>
            </a:pPr>
            <a:endParaRPr lang="ja-JP"/>
          </a:p>
        </c:txPr>
        <c:crossAx val="84837120"/>
        <c:crosses val="autoZero"/>
        <c:crossBetween val="between"/>
        <c:majorUnit val="0.2"/>
        <c:minorUnit val="0.1"/>
      </c:valAx>
      <c:spPr>
        <a:noFill/>
        <a:ln w="25400">
          <a:noFill/>
        </a:ln>
      </c:spPr>
    </c:plotArea>
    <c:plotVisOnly val="1"/>
    <c:dispBlanksAs val="span"/>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420805734228765E-2"/>
          <c:y val="0.13573773934538119"/>
          <c:w val="0.66437835864625394"/>
          <c:h val="0.6309033650151008"/>
        </c:manualLayout>
      </c:layout>
      <c:lineChart>
        <c:grouping val="standard"/>
        <c:varyColors val="0"/>
        <c:ser>
          <c:idx val="0"/>
          <c:order val="0"/>
          <c:tx>
            <c:strRef>
              <c:f>Sheet1!$B$1</c:f>
              <c:strCache>
                <c:ptCount val="1"/>
                <c:pt idx="0">
                  <c:v>旧指標</c:v>
                </c:pt>
              </c:strCache>
            </c:strRef>
          </c:tx>
          <c:spPr>
            <a:ln w="19050"/>
          </c:spPr>
          <c:marker>
            <c:symbol val="diamond"/>
            <c:size val="7"/>
          </c:marker>
          <c:dLbls>
            <c:dLbl>
              <c:idx val="6"/>
              <c:layout>
                <c:manualLayout>
                  <c:x val="-4.5423099067976536E-2"/>
                  <c:y val="-3.9111082252122134E-2"/>
                </c:manualLayout>
              </c:layout>
              <c:dLblPos val="r"/>
              <c:showLegendKey val="0"/>
              <c:showVal val="1"/>
              <c:showCatName val="0"/>
              <c:showSerName val="0"/>
              <c:showPercent val="0"/>
              <c:showBubbleSize val="0"/>
            </c:dLbl>
            <c:txPr>
              <a:bodyPr/>
              <a:lstStyle/>
              <a:p>
                <a:pPr>
                  <a:defRPr sz="1400"/>
                </a:pPr>
                <a:endParaRPr lang="ja-JP"/>
              </a:p>
            </c:txPr>
            <c:dLblPos val="t"/>
            <c:showLegendKey val="0"/>
            <c:showVal val="1"/>
            <c:showCatName val="0"/>
            <c:showSerName val="0"/>
            <c:showPercent val="0"/>
            <c:showBubbleSize val="0"/>
            <c:showLeaderLines val="0"/>
          </c:dLbls>
          <c:cat>
            <c:strRef>
              <c:f>Sheet1!$A$2:$A$10</c:f>
              <c:strCache>
                <c:ptCount val="9"/>
                <c:pt idx="0">
                  <c:v>H18年度</c:v>
                </c:pt>
                <c:pt idx="1">
                  <c:v>Ｈ19年度</c:v>
                </c:pt>
                <c:pt idx="2">
                  <c:v>Ｈ20年度</c:v>
                </c:pt>
                <c:pt idx="3">
                  <c:v>Ｈ21年度</c:v>
                </c:pt>
                <c:pt idx="4">
                  <c:v>Ｈ22年度</c:v>
                </c:pt>
                <c:pt idx="5">
                  <c:v>Ｈ23年度</c:v>
                </c:pt>
                <c:pt idx="6">
                  <c:v>Ｈ24年度</c:v>
                </c:pt>
                <c:pt idx="7">
                  <c:v>H25年度</c:v>
                </c:pt>
                <c:pt idx="8">
                  <c:v>H26.4～H27.2</c:v>
                </c:pt>
              </c:strCache>
            </c:strRef>
          </c:cat>
          <c:val>
            <c:numRef>
              <c:f>Sheet1!$B$2:$B$10</c:f>
              <c:numCache>
                <c:formatCode>General</c:formatCode>
                <c:ptCount val="9"/>
                <c:pt idx="0">
                  <c:v>15.4</c:v>
                </c:pt>
                <c:pt idx="1">
                  <c:v>16.100000000000001</c:v>
                </c:pt>
                <c:pt idx="2" formatCode="0.0">
                  <c:v>18</c:v>
                </c:pt>
                <c:pt idx="3">
                  <c:v>18.899999999999999</c:v>
                </c:pt>
                <c:pt idx="4" formatCode="0.0">
                  <c:v>22.4</c:v>
                </c:pt>
                <c:pt idx="5">
                  <c:v>23.4</c:v>
                </c:pt>
                <c:pt idx="6">
                  <c:v>28.7</c:v>
                </c:pt>
                <c:pt idx="7">
                  <c:v>31.1</c:v>
                </c:pt>
                <c:pt idx="8">
                  <c:v>36.9</c:v>
                </c:pt>
              </c:numCache>
            </c:numRef>
          </c:val>
          <c:smooth val="0"/>
        </c:ser>
        <c:ser>
          <c:idx val="1"/>
          <c:order val="1"/>
          <c:tx>
            <c:strRef>
              <c:f>Sheet1!$C$1</c:f>
              <c:strCache>
                <c:ptCount val="1"/>
                <c:pt idx="0">
                  <c:v>新指標</c:v>
                </c:pt>
              </c:strCache>
            </c:strRef>
          </c:tx>
          <c:dLbls>
            <c:dLbl>
              <c:idx val="7"/>
              <c:layout>
                <c:manualLayout>
                  <c:x val="-0.13656255542756457"/>
                  <c:y val="8.1988730207502238E-4"/>
                </c:manualLayout>
              </c:layout>
              <c:dLblPos val="r"/>
              <c:showLegendKey val="0"/>
              <c:showVal val="1"/>
              <c:showCatName val="0"/>
              <c:showSerName val="0"/>
              <c:showPercent val="0"/>
              <c:showBubbleSize val="0"/>
            </c:dLbl>
            <c:txPr>
              <a:bodyPr/>
              <a:lstStyle/>
              <a:p>
                <a:pPr>
                  <a:defRPr sz="1600" b="1" baseline="0"/>
                </a:pPr>
                <a:endParaRPr lang="ja-JP"/>
              </a:p>
            </c:txPr>
            <c:dLblPos val="t"/>
            <c:showLegendKey val="0"/>
            <c:showVal val="1"/>
            <c:showCatName val="0"/>
            <c:showSerName val="0"/>
            <c:showPercent val="0"/>
            <c:showBubbleSize val="0"/>
            <c:showLeaderLines val="0"/>
          </c:dLbls>
          <c:cat>
            <c:strRef>
              <c:f>Sheet1!$A$2:$A$10</c:f>
              <c:strCache>
                <c:ptCount val="9"/>
                <c:pt idx="0">
                  <c:v>H18年度</c:v>
                </c:pt>
                <c:pt idx="1">
                  <c:v>Ｈ19年度</c:v>
                </c:pt>
                <c:pt idx="2">
                  <c:v>Ｈ20年度</c:v>
                </c:pt>
                <c:pt idx="3">
                  <c:v>Ｈ21年度</c:v>
                </c:pt>
                <c:pt idx="4">
                  <c:v>Ｈ22年度</c:v>
                </c:pt>
                <c:pt idx="5">
                  <c:v>Ｈ23年度</c:v>
                </c:pt>
                <c:pt idx="6">
                  <c:v>Ｈ24年度</c:v>
                </c:pt>
                <c:pt idx="7">
                  <c:v>H25年度</c:v>
                </c:pt>
                <c:pt idx="8">
                  <c:v>H26.4～H27.2</c:v>
                </c:pt>
              </c:strCache>
            </c:strRef>
          </c:cat>
          <c:val>
            <c:numRef>
              <c:f>Sheet1!$C$2:$C$10</c:f>
              <c:numCache>
                <c:formatCode>General</c:formatCode>
                <c:ptCount val="9"/>
                <c:pt idx="7">
                  <c:v>47.9</c:v>
                </c:pt>
                <c:pt idx="8" formatCode="0.0">
                  <c:v>56.2</c:v>
                </c:pt>
              </c:numCache>
            </c:numRef>
          </c:val>
          <c:smooth val="0"/>
        </c:ser>
        <c:dLbls>
          <c:showLegendKey val="0"/>
          <c:showVal val="0"/>
          <c:showCatName val="0"/>
          <c:showSerName val="0"/>
          <c:showPercent val="0"/>
          <c:showBubbleSize val="0"/>
        </c:dLbls>
        <c:marker val="1"/>
        <c:smooth val="0"/>
        <c:axId val="85112320"/>
        <c:axId val="85113856"/>
      </c:lineChart>
      <c:catAx>
        <c:axId val="85112320"/>
        <c:scaling>
          <c:orientation val="minMax"/>
        </c:scaling>
        <c:delete val="0"/>
        <c:axPos val="b"/>
        <c:majorTickMark val="none"/>
        <c:minorTickMark val="none"/>
        <c:tickLblPos val="nextTo"/>
        <c:txPr>
          <a:bodyPr/>
          <a:lstStyle/>
          <a:p>
            <a:pPr>
              <a:defRPr sz="1200"/>
            </a:pPr>
            <a:endParaRPr lang="ja-JP"/>
          </a:p>
        </c:txPr>
        <c:crossAx val="85113856"/>
        <c:crosses val="autoZero"/>
        <c:auto val="1"/>
        <c:lblAlgn val="ctr"/>
        <c:lblOffset val="100"/>
        <c:tickLblSkip val="1"/>
        <c:noMultiLvlLbl val="0"/>
      </c:catAx>
      <c:valAx>
        <c:axId val="85113856"/>
        <c:scaling>
          <c:orientation val="minMax"/>
          <c:max val="65"/>
          <c:min val="15"/>
        </c:scaling>
        <c:delete val="0"/>
        <c:axPos val="l"/>
        <c:majorGridlines/>
        <c:numFmt formatCode="General" sourceLinked="1"/>
        <c:majorTickMark val="none"/>
        <c:minorTickMark val="none"/>
        <c:tickLblPos val="nextTo"/>
        <c:txPr>
          <a:bodyPr/>
          <a:lstStyle/>
          <a:p>
            <a:pPr>
              <a:defRPr sz="1800"/>
            </a:pPr>
            <a:endParaRPr lang="ja-JP"/>
          </a:p>
        </c:txPr>
        <c:crossAx val="85112320"/>
        <c:crosses val="autoZero"/>
        <c:crossBetween val="between"/>
      </c:valAx>
      <c:spPr>
        <a:solidFill>
          <a:srgbClr val="FFFF99">
            <a:alpha val="70000"/>
          </a:srgbClr>
        </a:solidFill>
        <a:ln w="3175"/>
      </c:spPr>
    </c:plotArea>
    <c:legend>
      <c:legendPos val="r"/>
      <c:legendEntry>
        <c:idx val="0"/>
        <c:txPr>
          <a:bodyPr/>
          <a:lstStyle/>
          <a:p>
            <a:pPr>
              <a:defRPr sz="1400"/>
            </a:pPr>
            <a:endParaRPr lang="ja-JP"/>
          </a:p>
        </c:txPr>
      </c:legendEntry>
      <c:legendEntry>
        <c:idx val="1"/>
        <c:txPr>
          <a:bodyPr/>
          <a:lstStyle/>
          <a:p>
            <a:pPr>
              <a:defRPr sz="1400"/>
            </a:pPr>
            <a:endParaRPr lang="ja-JP"/>
          </a:p>
        </c:txPr>
      </c:legendEntry>
      <c:layout>
        <c:manualLayout>
          <c:xMode val="edge"/>
          <c:yMode val="edge"/>
          <c:x val="0.16098658337170921"/>
          <c:y val="0.20689837993505281"/>
          <c:w val="0.3316351789372331"/>
          <c:h val="9.7735011425156948E-2"/>
        </c:manualLayout>
      </c:layout>
      <c:overlay val="1"/>
      <c:spPr>
        <a:ln w="3175" cmpd="dbl"/>
      </c:spPr>
      <c:txPr>
        <a:bodyPr/>
        <a:lstStyle/>
        <a:p>
          <a:pPr>
            <a:defRPr sz="1400"/>
          </a:pPr>
          <a:endParaRPr lang="ja-JP"/>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735069592220111E-2"/>
          <c:y val="3.22976604187106E-2"/>
          <c:w val="0.8660521051673773"/>
          <c:h val="0.80513415176091541"/>
        </c:manualLayout>
      </c:layout>
      <c:lineChart>
        <c:grouping val="standard"/>
        <c:varyColors val="0"/>
        <c:ser>
          <c:idx val="0"/>
          <c:order val="0"/>
          <c:tx>
            <c:strRef>
              <c:f>Sheet1!$C$1</c:f>
              <c:strCache>
                <c:ptCount val="1"/>
                <c:pt idx="0">
                  <c:v>旧指標</c:v>
                </c:pt>
              </c:strCache>
            </c:strRef>
          </c:tx>
          <c:spPr>
            <a:ln w="22225"/>
          </c:spPr>
          <c:dLbls>
            <c:txPr>
              <a:bodyPr/>
              <a:lstStyle/>
              <a:p>
                <a:pPr>
                  <a:defRPr sz="1400" b="0"/>
                </a:pPr>
                <a:endParaRPr lang="ja-JP"/>
              </a:p>
            </c:txPr>
            <c:dLblPos val="t"/>
            <c:showLegendKey val="0"/>
            <c:showVal val="1"/>
            <c:showCatName val="0"/>
            <c:showSerName val="0"/>
            <c:showPercent val="0"/>
            <c:showBubbleSize val="0"/>
            <c:showLeaderLines val="0"/>
          </c:dLbls>
          <c:cat>
            <c:strRef>
              <c:f>Sheet1!$B$2:$B$15</c:f>
              <c:strCache>
                <c:ptCount val="14"/>
                <c:pt idx="0">
                  <c:v>H26年1月</c:v>
                </c:pt>
                <c:pt idx="1">
                  <c:v>2月</c:v>
                </c:pt>
                <c:pt idx="2">
                  <c:v>3月</c:v>
                </c:pt>
                <c:pt idx="3">
                  <c:v>4月</c:v>
                </c:pt>
                <c:pt idx="4">
                  <c:v>5月</c:v>
                </c:pt>
                <c:pt idx="5">
                  <c:v>6月</c:v>
                </c:pt>
                <c:pt idx="6">
                  <c:v>7月</c:v>
                </c:pt>
                <c:pt idx="7">
                  <c:v>8月</c:v>
                </c:pt>
                <c:pt idx="8">
                  <c:v>9月</c:v>
                </c:pt>
                <c:pt idx="9">
                  <c:v>10月</c:v>
                </c:pt>
                <c:pt idx="10">
                  <c:v>11月</c:v>
                </c:pt>
                <c:pt idx="11">
                  <c:v>12月</c:v>
                </c:pt>
                <c:pt idx="12">
                  <c:v>H27年1月</c:v>
                </c:pt>
                <c:pt idx="13">
                  <c:v>2月</c:v>
                </c:pt>
              </c:strCache>
            </c:strRef>
          </c:cat>
          <c:val>
            <c:numRef>
              <c:f>Sheet1!$C$2:$C$15</c:f>
              <c:numCache>
                <c:formatCode>General</c:formatCode>
                <c:ptCount val="14"/>
                <c:pt idx="0">
                  <c:v>31.9</c:v>
                </c:pt>
                <c:pt idx="1">
                  <c:v>32.4</c:v>
                </c:pt>
                <c:pt idx="2">
                  <c:v>33.200000000000003</c:v>
                </c:pt>
                <c:pt idx="3" formatCode="0.0">
                  <c:v>35</c:v>
                </c:pt>
                <c:pt idx="4">
                  <c:v>35.5</c:v>
                </c:pt>
                <c:pt idx="5" formatCode="0.0">
                  <c:v>35.9</c:v>
                </c:pt>
                <c:pt idx="6">
                  <c:v>36.4</c:v>
                </c:pt>
                <c:pt idx="7">
                  <c:v>36.700000000000003</c:v>
                </c:pt>
                <c:pt idx="8" formatCode="0.0">
                  <c:v>37</c:v>
                </c:pt>
                <c:pt idx="9">
                  <c:v>37.4</c:v>
                </c:pt>
                <c:pt idx="10" formatCode="0.0">
                  <c:v>37.700000000000003</c:v>
                </c:pt>
                <c:pt idx="11" formatCode="0.0">
                  <c:v>37.799999999999997</c:v>
                </c:pt>
                <c:pt idx="12" formatCode="0.0">
                  <c:v>38.200000000000003</c:v>
                </c:pt>
                <c:pt idx="13" formatCode="0.0">
                  <c:v>38.200000000000003</c:v>
                </c:pt>
              </c:numCache>
            </c:numRef>
          </c:val>
          <c:smooth val="0"/>
        </c:ser>
        <c:ser>
          <c:idx val="1"/>
          <c:order val="1"/>
          <c:tx>
            <c:strRef>
              <c:f>Sheet1!$D$1</c:f>
              <c:strCache>
                <c:ptCount val="1"/>
                <c:pt idx="0">
                  <c:v>新指標</c:v>
                </c:pt>
              </c:strCache>
            </c:strRef>
          </c:tx>
          <c:spPr>
            <a:ln w="22225"/>
          </c:spPr>
          <c:dLbls>
            <c:dLbl>
              <c:idx val="12"/>
              <c:spPr>
                <a:ln>
                  <a:noFill/>
                </a:ln>
              </c:spPr>
              <c:txPr>
                <a:bodyPr/>
                <a:lstStyle/>
                <a:p>
                  <a:pPr>
                    <a:defRPr sz="1400" b="1"/>
                  </a:pPr>
                  <a:endParaRPr lang="ja-JP"/>
                </a:p>
              </c:txPr>
              <c:dLblPos val="t"/>
              <c:showLegendKey val="0"/>
              <c:showVal val="1"/>
              <c:showCatName val="0"/>
              <c:showSerName val="0"/>
              <c:showPercent val="0"/>
              <c:showBubbleSize val="0"/>
            </c:dLbl>
            <c:dLbl>
              <c:idx val="13"/>
              <c:spPr/>
              <c:txPr>
                <a:bodyPr/>
                <a:lstStyle/>
                <a:p>
                  <a:pPr>
                    <a:defRPr sz="1600" b="1"/>
                  </a:pPr>
                  <a:endParaRPr lang="ja-JP"/>
                </a:p>
              </c:txPr>
              <c:dLblPos val="t"/>
              <c:showLegendKey val="0"/>
              <c:showVal val="1"/>
              <c:showCatName val="0"/>
              <c:showSerName val="0"/>
              <c:showPercent val="0"/>
              <c:showBubbleSize val="0"/>
            </c:dLbl>
            <c:dLbl>
              <c:idx val="14"/>
              <c:layout>
                <c:manualLayout>
                  <c:x val="0"/>
                  <c:y val="-6.9555548590427299E-2"/>
                </c:manualLayout>
              </c:layout>
              <c:spPr/>
              <c:txPr>
                <a:bodyPr/>
                <a:lstStyle/>
                <a:p>
                  <a:pPr>
                    <a:defRPr sz="1800" b="1"/>
                  </a:pPr>
                  <a:endParaRPr lang="ja-JP"/>
                </a:p>
              </c:txPr>
              <c:dLblPos val="r"/>
              <c:showLegendKey val="0"/>
              <c:showVal val="1"/>
              <c:showCatName val="0"/>
              <c:showSerName val="0"/>
              <c:showPercent val="0"/>
              <c:showBubbleSize val="0"/>
            </c:dLbl>
            <c:dLbl>
              <c:idx val="15"/>
              <c:tx>
                <c:rich>
                  <a:bodyPr/>
                  <a:lstStyle/>
                  <a:p>
                    <a:r>
                      <a:rPr lang="en-US" altLang="en-US" sz="1400" b="1" dirty="0"/>
                      <a:t>55.1</a:t>
                    </a:r>
                    <a:endParaRPr lang="en-US" altLang="en-US" sz="1400" dirty="0"/>
                  </a:p>
                </c:rich>
              </c:tx>
              <c:dLblPos val="t"/>
              <c:showLegendKey val="0"/>
              <c:showVal val="1"/>
              <c:showCatName val="0"/>
              <c:showSerName val="0"/>
              <c:showPercent val="0"/>
              <c:showBubbleSize val="0"/>
            </c:dLbl>
            <c:txPr>
              <a:bodyPr/>
              <a:lstStyle/>
              <a:p>
                <a:pPr>
                  <a:defRPr sz="1400" b="1"/>
                </a:pPr>
                <a:endParaRPr lang="ja-JP"/>
              </a:p>
            </c:txPr>
            <c:dLblPos val="t"/>
            <c:showLegendKey val="0"/>
            <c:showVal val="1"/>
            <c:showCatName val="0"/>
            <c:showSerName val="0"/>
            <c:showPercent val="0"/>
            <c:showBubbleSize val="0"/>
            <c:showLeaderLines val="0"/>
          </c:dLbls>
          <c:cat>
            <c:strRef>
              <c:f>Sheet1!$B$2:$B$15</c:f>
              <c:strCache>
                <c:ptCount val="14"/>
                <c:pt idx="0">
                  <c:v>H26年1月</c:v>
                </c:pt>
                <c:pt idx="1">
                  <c:v>2月</c:v>
                </c:pt>
                <c:pt idx="2">
                  <c:v>3月</c:v>
                </c:pt>
                <c:pt idx="3">
                  <c:v>4月</c:v>
                </c:pt>
                <c:pt idx="4">
                  <c:v>5月</c:v>
                </c:pt>
                <c:pt idx="5">
                  <c:v>6月</c:v>
                </c:pt>
                <c:pt idx="6">
                  <c:v>7月</c:v>
                </c:pt>
                <c:pt idx="7">
                  <c:v>8月</c:v>
                </c:pt>
                <c:pt idx="8">
                  <c:v>9月</c:v>
                </c:pt>
                <c:pt idx="9">
                  <c:v>10月</c:v>
                </c:pt>
                <c:pt idx="10">
                  <c:v>11月</c:v>
                </c:pt>
                <c:pt idx="11">
                  <c:v>12月</c:v>
                </c:pt>
                <c:pt idx="12">
                  <c:v>H27年1月</c:v>
                </c:pt>
                <c:pt idx="13">
                  <c:v>2月</c:v>
                </c:pt>
              </c:strCache>
            </c:strRef>
          </c:cat>
          <c:val>
            <c:numRef>
              <c:f>Sheet1!$D$2:$D$15</c:f>
              <c:numCache>
                <c:formatCode>General</c:formatCode>
                <c:ptCount val="14"/>
                <c:pt idx="0">
                  <c:v>49.4</c:v>
                </c:pt>
                <c:pt idx="1">
                  <c:v>50.1</c:v>
                </c:pt>
                <c:pt idx="2">
                  <c:v>51.2</c:v>
                </c:pt>
                <c:pt idx="3">
                  <c:v>53.8</c:v>
                </c:pt>
                <c:pt idx="4">
                  <c:v>54.5</c:v>
                </c:pt>
                <c:pt idx="5">
                  <c:v>55.1</c:v>
                </c:pt>
                <c:pt idx="6">
                  <c:v>55.1</c:v>
                </c:pt>
                <c:pt idx="7">
                  <c:v>55.6</c:v>
                </c:pt>
                <c:pt idx="8">
                  <c:v>56.1</c:v>
                </c:pt>
                <c:pt idx="9">
                  <c:v>56.3</c:v>
                </c:pt>
                <c:pt idx="10" formatCode="0.0">
                  <c:v>57</c:v>
                </c:pt>
                <c:pt idx="11" formatCode="0.0">
                  <c:v>57.6</c:v>
                </c:pt>
                <c:pt idx="12" formatCode="0.0">
                  <c:v>58.4</c:v>
                </c:pt>
                <c:pt idx="13" formatCode="0.0">
                  <c:v>58.2</c:v>
                </c:pt>
              </c:numCache>
            </c:numRef>
          </c:val>
          <c:smooth val="0"/>
        </c:ser>
        <c:dLbls>
          <c:showLegendKey val="0"/>
          <c:showVal val="0"/>
          <c:showCatName val="0"/>
          <c:showSerName val="0"/>
          <c:showPercent val="0"/>
          <c:showBubbleSize val="0"/>
        </c:dLbls>
        <c:marker val="1"/>
        <c:smooth val="0"/>
        <c:axId val="80280192"/>
        <c:axId val="85201280"/>
      </c:lineChart>
      <c:catAx>
        <c:axId val="80280192"/>
        <c:scaling>
          <c:orientation val="minMax"/>
        </c:scaling>
        <c:delete val="0"/>
        <c:axPos val="b"/>
        <c:majorTickMark val="none"/>
        <c:minorTickMark val="none"/>
        <c:tickLblPos val="nextTo"/>
        <c:txPr>
          <a:bodyPr/>
          <a:lstStyle/>
          <a:p>
            <a:pPr>
              <a:defRPr sz="1200"/>
            </a:pPr>
            <a:endParaRPr lang="ja-JP"/>
          </a:p>
        </c:txPr>
        <c:crossAx val="85201280"/>
        <c:crosses val="autoZero"/>
        <c:auto val="1"/>
        <c:lblAlgn val="ctr"/>
        <c:lblOffset val="100"/>
        <c:tickMarkSkip val="7"/>
        <c:noMultiLvlLbl val="0"/>
      </c:catAx>
      <c:valAx>
        <c:axId val="85201280"/>
        <c:scaling>
          <c:orientation val="minMax"/>
          <c:min val="15"/>
        </c:scaling>
        <c:delete val="0"/>
        <c:axPos val="l"/>
        <c:majorGridlines/>
        <c:numFmt formatCode="General" sourceLinked="1"/>
        <c:majorTickMark val="none"/>
        <c:minorTickMark val="none"/>
        <c:tickLblPos val="nextTo"/>
        <c:txPr>
          <a:bodyPr/>
          <a:lstStyle/>
          <a:p>
            <a:pPr>
              <a:defRPr sz="1800"/>
            </a:pPr>
            <a:endParaRPr lang="ja-JP"/>
          </a:p>
        </c:txPr>
        <c:crossAx val="80280192"/>
        <c:crosses val="autoZero"/>
        <c:crossBetween val="midCat"/>
      </c:valAx>
      <c:spPr>
        <a:solidFill>
          <a:srgbClr val="FFFF99">
            <a:alpha val="50000"/>
          </a:srgbClr>
        </a:solidFill>
      </c:spPr>
    </c:plotArea>
    <c:legend>
      <c:legendPos val="r"/>
      <c:layout>
        <c:manualLayout>
          <c:xMode val="edge"/>
          <c:yMode val="edge"/>
          <c:x val="0.58827672947743248"/>
          <c:y val="0.6128327763544319"/>
          <c:w val="0.27672955974842767"/>
          <c:h val="0.14524428422350821"/>
        </c:manualLayout>
      </c:layout>
      <c:overlay val="0"/>
      <c:txPr>
        <a:bodyPr/>
        <a:lstStyle/>
        <a:p>
          <a:pPr>
            <a:defRPr sz="1400"/>
          </a:pPr>
          <a:endParaRPr lang="ja-JP"/>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0.63485</cdr:x>
      <cdr:y>0.50198</cdr:y>
    </cdr:from>
    <cdr:to>
      <cdr:x>0.81248</cdr:x>
      <cdr:y>0.65451</cdr:y>
    </cdr:to>
    <cdr:sp macro="" textlink="">
      <cdr:nvSpPr>
        <cdr:cNvPr id="2" name="正方形/長方形 1"/>
        <cdr:cNvSpPr/>
      </cdr:nvSpPr>
      <cdr:spPr>
        <a:xfrm xmlns:a="http://schemas.openxmlformats.org/drawingml/2006/main">
          <a:off x="5495836" y="2300283"/>
          <a:ext cx="1537722" cy="698957"/>
        </a:xfrm>
        <a:prstGeom xmlns:a="http://schemas.openxmlformats.org/drawingml/2006/main" prst="rect">
          <a:avLst/>
        </a:prstGeom>
        <a:solidFill xmlns:a="http://schemas.openxmlformats.org/drawingml/2006/main">
          <a:schemeClr val="bg1">
            <a:lumMod val="95000"/>
          </a:schemeClr>
        </a:solidFill>
        <a:ln xmlns:a="http://schemas.openxmlformats.org/drawingml/2006/main">
          <a:solidFill>
            <a:schemeClr val="tx2"/>
          </a:solidFill>
          <a:beve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r>
            <a:rPr lang="ja-JP" altLang="en-US" sz="1400" b="1" dirty="0" smtClean="0">
              <a:solidFill>
                <a:schemeClr val="tx1"/>
              </a:solidFill>
              <a:latin typeface="+mn-ea"/>
            </a:rPr>
            <a:t>８０％目標</a:t>
          </a:r>
          <a:endParaRPr lang="en-US" altLang="ja-JP" sz="1400" b="1" dirty="0" smtClean="0">
            <a:solidFill>
              <a:schemeClr val="tx1"/>
            </a:solidFill>
            <a:latin typeface="+mn-ea"/>
          </a:endParaRPr>
        </a:p>
        <a:p xmlns:a="http://schemas.openxmlformats.org/drawingml/2006/main">
          <a:pPr algn="ctr"/>
          <a:r>
            <a:rPr lang="ja-JP" altLang="en-US" sz="1400" b="1" dirty="0" smtClean="0">
              <a:solidFill>
                <a:schemeClr val="tx1"/>
              </a:solidFill>
              <a:latin typeface="+mn-ea"/>
            </a:rPr>
            <a:t>達成時期を決定</a:t>
          </a:r>
          <a:endParaRPr lang="en-US" altLang="ja-JP" sz="1400" b="1" dirty="0" smtClean="0">
            <a:solidFill>
              <a:schemeClr val="tx1"/>
            </a:solidFill>
            <a:latin typeface="+mn-ea"/>
          </a:endParaRPr>
        </a:p>
        <a:p xmlns:a="http://schemas.openxmlformats.org/drawingml/2006/main">
          <a:pPr algn="ctr"/>
          <a:r>
            <a:rPr lang="en-US" altLang="ja-JP" sz="1100" dirty="0" smtClean="0">
              <a:solidFill>
                <a:schemeClr val="tx1"/>
              </a:solidFill>
              <a:latin typeface="+mn-ea"/>
            </a:rPr>
            <a:t>H29</a:t>
          </a:r>
          <a:r>
            <a:rPr lang="ja-JP" altLang="en-US" sz="1100" dirty="0" smtClean="0">
              <a:solidFill>
                <a:schemeClr val="tx1"/>
              </a:solidFill>
              <a:latin typeface="+mn-ea"/>
            </a:rPr>
            <a:t>（</a:t>
          </a:r>
          <a:r>
            <a:rPr lang="en-US" altLang="ja-JP" sz="1100" dirty="0" smtClean="0">
              <a:solidFill>
                <a:schemeClr val="tx1"/>
              </a:solidFill>
              <a:latin typeface="+mn-ea"/>
            </a:rPr>
            <a:t>2017</a:t>
          </a:r>
          <a:r>
            <a:rPr lang="ja-JP" altLang="en-US" sz="1100" dirty="0" smtClean="0">
              <a:solidFill>
                <a:schemeClr val="tx1"/>
              </a:solidFill>
              <a:latin typeface="+mn-ea"/>
            </a:rPr>
            <a:t>）年央</a:t>
          </a:r>
          <a:endParaRPr lang="ja-JP" altLang="en-US" sz="1100" dirty="0">
            <a:solidFill>
              <a:schemeClr val="tx1"/>
            </a:solidFill>
            <a:latin typeface="+mn-ea"/>
          </a:endParaRPr>
        </a:p>
      </cdr:txBody>
    </cdr:sp>
  </cdr:relSizeAnchor>
  <cdr:relSizeAnchor xmlns:cdr="http://schemas.openxmlformats.org/drawingml/2006/chartDrawing">
    <cdr:from>
      <cdr:x>0.01573</cdr:x>
      <cdr:y>0.91114</cdr:y>
    </cdr:from>
    <cdr:to>
      <cdr:x>0.94159</cdr:x>
      <cdr:y>0.97278</cdr:y>
    </cdr:to>
    <cdr:sp macro="" textlink="">
      <cdr:nvSpPr>
        <cdr:cNvPr id="4" name="テキスト ボックス 6"/>
        <cdr:cNvSpPr txBox="1"/>
      </cdr:nvSpPr>
      <cdr:spPr>
        <a:xfrm xmlns:a="http://schemas.openxmlformats.org/drawingml/2006/main">
          <a:off x="136173" y="4175251"/>
          <a:ext cx="8015062" cy="28246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注）数量シェアとは、「後発医薬品のある先発医薬品」及び「後発医薬品」を分母とした「後発医薬品」の数量シェアをいう</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0.05015</cdr:x>
      <cdr:y>0.08756</cdr:y>
    </cdr:from>
    <cdr:to>
      <cdr:x>0.11155</cdr:x>
      <cdr:y>0.164</cdr:y>
    </cdr:to>
    <cdr:sp macro="" textlink="">
      <cdr:nvSpPr>
        <cdr:cNvPr id="2" name="テキスト ボックス 1"/>
        <cdr:cNvSpPr txBox="1"/>
      </cdr:nvSpPr>
      <cdr:spPr>
        <a:xfrm xmlns:a="http://schemas.openxmlformats.org/drawingml/2006/main">
          <a:off x="205834" y="508650"/>
          <a:ext cx="252014" cy="4440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800" dirty="0" smtClean="0">
              <a:latin typeface="+mj-ea"/>
              <a:ea typeface="+mj-ea"/>
            </a:rPr>
            <a:t>％</a:t>
          </a:r>
          <a:endParaRPr lang="ja-JP" altLang="en-US" sz="1800" dirty="0">
            <a:latin typeface="+mj-ea"/>
            <a:ea typeface="+mj-ea"/>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0.05704</cdr:x>
      <cdr:y>0</cdr:y>
    </cdr:from>
    <cdr:to>
      <cdr:x>0.12622</cdr:x>
      <cdr:y>0.07317</cdr:y>
    </cdr:to>
    <cdr:sp macro="" textlink="">
      <cdr:nvSpPr>
        <cdr:cNvPr id="2" name="テキスト ボックス 1"/>
        <cdr:cNvSpPr txBox="1"/>
      </cdr:nvSpPr>
      <cdr:spPr>
        <a:xfrm xmlns:a="http://schemas.openxmlformats.org/drawingml/2006/main">
          <a:off x="313772" y="-764704"/>
          <a:ext cx="380568" cy="3338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800" dirty="0" smtClean="0">
              <a:latin typeface="+mj-ea"/>
              <a:ea typeface="+mj-ea"/>
            </a:rPr>
            <a:t>％</a:t>
          </a:r>
          <a:endParaRPr lang="ja-JP" altLang="en-US" sz="1800" dirty="0">
            <a:latin typeface="+mj-ea"/>
            <a:ea typeface="+mj-ea"/>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D4DE88-C0D2-4CF4-A3EF-0964777B1F59}" type="datetimeFigureOut">
              <a:rPr kumimoji="1" lang="ja-JP" altLang="en-US" smtClean="0"/>
              <a:t>2015/7/14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78DAA8A-8B0C-4658-A458-045AD105EF50}" type="slidenum">
              <a:rPr kumimoji="1" lang="ja-JP" altLang="en-US" smtClean="0"/>
              <a:t>‹#›</a:t>
            </a:fld>
            <a:endParaRPr kumimoji="1" lang="ja-JP" altLang="en-US"/>
          </a:p>
        </p:txBody>
      </p:sp>
    </p:spTree>
    <p:extLst>
      <p:ext uri="{BB962C8B-B14F-4D97-AF65-F5344CB8AC3E}">
        <p14:creationId xmlns:p14="http://schemas.microsoft.com/office/powerpoint/2010/main" val="13469545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78DAA8A-8B0C-4658-A458-045AD105EF50}" type="slidenum">
              <a:rPr kumimoji="1" lang="ja-JP" altLang="en-US" smtClean="0"/>
              <a:t>1</a:t>
            </a:fld>
            <a:endParaRPr kumimoji="1" lang="ja-JP" altLang="en-US"/>
          </a:p>
        </p:txBody>
      </p:sp>
    </p:spTree>
    <p:extLst>
      <p:ext uri="{BB962C8B-B14F-4D97-AF65-F5344CB8AC3E}">
        <p14:creationId xmlns:p14="http://schemas.microsoft.com/office/powerpoint/2010/main" val="3423694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78DAA8A-8B0C-4658-A458-045AD105EF50}" type="slidenum">
              <a:rPr kumimoji="1" lang="ja-JP" altLang="en-US" smtClean="0"/>
              <a:t>3</a:t>
            </a:fld>
            <a:endParaRPr kumimoji="1" lang="ja-JP" altLang="en-US"/>
          </a:p>
        </p:txBody>
      </p:sp>
    </p:spTree>
    <p:extLst>
      <p:ext uri="{BB962C8B-B14F-4D97-AF65-F5344CB8AC3E}">
        <p14:creationId xmlns:p14="http://schemas.microsoft.com/office/powerpoint/2010/main" val="4183257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B3B5B41-8C32-4FA0-84BE-F6085D69D1AC}" type="slidenum">
              <a:rPr lang="ja-JP" altLang="en-US" smtClean="0">
                <a:solidFill>
                  <a:prstClr val="black"/>
                </a:solidFill>
              </a:rPr>
              <a:pPr/>
              <a:t>5</a:t>
            </a:fld>
            <a:endParaRPr lang="ja-JP"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3692445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78382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518693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2213363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2666706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130886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3577386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1368925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3506264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310431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9CD6FC-A0E5-463B-A2D1-DA60E18D6BBE}" type="datetimeFigureOut">
              <a:rPr kumimoji="1" lang="ja-JP" altLang="en-US" smtClean="0"/>
              <a:t>2015/7/14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2419638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CD6FC-A0E5-463B-A2D1-DA60E18D6BBE}" type="datetimeFigureOut">
              <a:rPr kumimoji="1" lang="ja-JP" altLang="en-US" smtClean="0"/>
              <a:t>2015/7/14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652DDE-78BF-4A4C-9E3C-6FD6FFC5BD7F}" type="slidenum">
              <a:rPr kumimoji="1" lang="ja-JP" altLang="en-US" smtClean="0"/>
              <a:t>‹#›</a:t>
            </a:fld>
            <a:endParaRPr kumimoji="1" lang="ja-JP" altLang="en-US"/>
          </a:p>
        </p:txBody>
      </p:sp>
    </p:spTree>
    <p:extLst>
      <p:ext uri="{BB962C8B-B14F-4D97-AF65-F5344CB8AC3E}">
        <p14:creationId xmlns:p14="http://schemas.microsoft.com/office/powerpoint/2010/main" val="1498694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50927" y="821025"/>
            <a:ext cx="8242146" cy="5816977"/>
          </a:xfrm>
          <a:prstGeom prst="rect">
            <a:avLst/>
          </a:prstGeom>
        </p:spPr>
        <p:txBody>
          <a:bodyPr wrap="square">
            <a:spAutoFit/>
          </a:bodyPr>
          <a:lstStyle/>
          <a:p>
            <a:pPr algn="ctr"/>
            <a:r>
              <a:rPr lang="ja-JP" altLang="en-US" sz="2400" dirty="0"/>
              <a:t>経済財政運営と改革の基本方針</a:t>
            </a:r>
            <a:r>
              <a:rPr lang="en-US" altLang="ja-JP" sz="2400" dirty="0" smtClean="0"/>
              <a:t>2015</a:t>
            </a:r>
            <a:endParaRPr lang="ja-JP" altLang="en-US" sz="2400" dirty="0"/>
          </a:p>
          <a:p>
            <a:pPr algn="ctr"/>
            <a:r>
              <a:rPr lang="ja-JP" altLang="en-US" sz="2400" dirty="0" smtClean="0"/>
              <a:t>～経済再生なくして財政健全化なし～</a:t>
            </a:r>
            <a:endParaRPr lang="en-US" altLang="ja-JP" sz="2400" dirty="0" smtClean="0"/>
          </a:p>
          <a:p>
            <a:pPr algn="ctr"/>
            <a:r>
              <a:rPr lang="ja-JP" altLang="en-US" sz="2400" dirty="0" smtClean="0"/>
              <a:t>（抄）</a:t>
            </a:r>
            <a:endParaRPr lang="en-US" altLang="ja-JP" sz="2400" dirty="0" smtClean="0"/>
          </a:p>
          <a:p>
            <a:pPr algn="ctr"/>
            <a:r>
              <a:rPr lang="ja-JP" altLang="en-US" sz="2000" dirty="0" smtClean="0"/>
              <a:t> </a:t>
            </a:r>
            <a:endParaRPr lang="en-US" altLang="ja-JP" sz="2000" dirty="0" smtClean="0"/>
          </a:p>
          <a:p>
            <a:r>
              <a:rPr lang="ja-JP" altLang="en-US" sz="2000" dirty="0" smtClean="0"/>
              <a:t>（</a:t>
            </a:r>
            <a:r>
              <a:rPr lang="ja-JP" altLang="en-US" sz="2000" dirty="0"/>
              <a:t>薬価・調剤等の診療報酬及び医薬品等に係る改革）</a:t>
            </a:r>
          </a:p>
          <a:p>
            <a:r>
              <a:rPr lang="ja-JP" altLang="en-US" sz="2000" dirty="0" smtClean="0"/>
              <a:t>　後発医</a:t>
            </a:r>
            <a:r>
              <a:rPr lang="ja-JP" altLang="en-US" sz="2000" dirty="0"/>
              <a:t>薬品に係る数量シェアの目標値については</a:t>
            </a:r>
            <a:r>
              <a:rPr lang="ja-JP" altLang="en-US" sz="2000" dirty="0" smtClean="0"/>
              <a:t>、</a:t>
            </a:r>
            <a:r>
              <a:rPr lang="en-US" altLang="ja-JP" sz="2000" u="sng" dirty="0" smtClean="0">
                <a:solidFill>
                  <a:srgbClr val="FF0000"/>
                </a:solidFill>
              </a:rPr>
              <a:t>2017</a:t>
            </a:r>
            <a:r>
              <a:rPr lang="ja-JP" altLang="en-US" sz="2000" u="sng" dirty="0" smtClean="0">
                <a:solidFill>
                  <a:srgbClr val="FF0000"/>
                </a:solidFill>
              </a:rPr>
              <a:t>年（平成</a:t>
            </a:r>
            <a:r>
              <a:rPr lang="en-US" altLang="ja-JP" sz="2000" u="sng" dirty="0">
                <a:solidFill>
                  <a:srgbClr val="FF0000"/>
                </a:solidFill>
              </a:rPr>
              <a:t>29 </a:t>
            </a:r>
            <a:r>
              <a:rPr lang="ja-JP" altLang="en-US" sz="2000" u="sng" dirty="0" smtClean="0">
                <a:solidFill>
                  <a:srgbClr val="FF0000"/>
                </a:solidFill>
              </a:rPr>
              <a:t>年）央</a:t>
            </a:r>
            <a:r>
              <a:rPr lang="ja-JP" altLang="en-US" sz="2000" u="sng" dirty="0">
                <a:solidFill>
                  <a:srgbClr val="FF0000"/>
                </a:solidFill>
              </a:rPr>
              <a:t>に</a:t>
            </a:r>
            <a:r>
              <a:rPr lang="en-US" altLang="ja-JP" sz="2000" u="sng" dirty="0">
                <a:solidFill>
                  <a:srgbClr val="FF0000"/>
                </a:solidFill>
              </a:rPr>
              <a:t>70</a:t>
            </a:r>
            <a:r>
              <a:rPr lang="ja-JP" altLang="en-US" sz="2000" u="sng" dirty="0">
                <a:solidFill>
                  <a:srgbClr val="FF0000"/>
                </a:solidFill>
              </a:rPr>
              <a:t>％以上</a:t>
            </a:r>
            <a:r>
              <a:rPr lang="ja-JP" altLang="en-US" sz="2000" dirty="0"/>
              <a:t>とする</a:t>
            </a:r>
            <a:r>
              <a:rPr lang="ja-JP" altLang="en-US" sz="2000" dirty="0" smtClean="0"/>
              <a:t>ととも</a:t>
            </a:r>
            <a:r>
              <a:rPr lang="ja-JP" altLang="en-US" sz="2000" dirty="0"/>
              <a:t>に</a:t>
            </a:r>
            <a:r>
              <a:rPr lang="ja-JP" altLang="en-US" sz="2000" dirty="0" smtClean="0"/>
              <a:t>、</a:t>
            </a:r>
            <a:r>
              <a:rPr lang="en-US" altLang="ja-JP" sz="2000" u="sng" dirty="0" smtClean="0">
                <a:solidFill>
                  <a:srgbClr val="FF0000"/>
                </a:solidFill>
              </a:rPr>
              <a:t>2018</a:t>
            </a:r>
            <a:r>
              <a:rPr lang="ja-JP" altLang="en-US" sz="2000" u="sng" dirty="0" smtClean="0">
                <a:solidFill>
                  <a:srgbClr val="FF0000"/>
                </a:solidFill>
              </a:rPr>
              <a:t>年度（平成</a:t>
            </a:r>
            <a:r>
              <a:rPr lang="en-US" altLang="ja-JP" sz="2000" u="sng" dirty="0">
                <a:solidFill>
                  <a:srgbClr val="FF0000"/>
                </a:solidFill>
              </a:rPr>
              <a:t>30 </a:t>
            </a:r>
            <a:r>
              <a:rPr lang="ja-JP" altLang="en-US" sz="2000" u="sng" dirty="0" smtClean="0">
                <a:solidFill>
                  <a:srgbClr val="FF0000"/>
                </a:solidFill>
              </a:rPr>
              <a:t>年度）から</a:t>
            </a:r>
            <a:r>
              <a:rPr lang="en-US" altLang="ja-JP" sz="2000" u="sng" dirty="0" smtClean="0">
                <a:solidFill>
                  <a:srgbClr val="FF0000"/>
                </a:solidFill>
              </a:rPr>
              <a:t>2020</a:t>
            </a:r>
            <a:r>
              <a:rPr lang="ja-JP" altLang="en-US" sz="2000" u="sng" dirty="0" smtClean="0">
                <a:solidFill>
                  <a:srgbClr val="FF0000"/>
                </a:solidFill>
              </a:rPr>
              <a:t>年度（平成</a:t>
            </a:r>
            <a:r>
              <a:rPr lang="en-US" altLang="ja-JP" sz="2000" u="sng" dirty="0">
                <a:solidFill>
                  <a:srgbClr val="FF0000"/>
                </a:solidFill>
              </a:rPr>
              <a:t>32 </a:t>
            </a:r>
            <a:r>
              <a:rPr lang="ja-JP" altLang="en-US" sz="2000" u="sng" dirty="0" smtClean="0">
                <a:solidFill>
                  <a:srgbClr val="FF0000"/>
                </a:solidFill>
              </a:rPr>
              <a:t>年度）末</a:t>
            </a:r>
            <a:r>
              <a:rPr lang="ja-JP" altLang="en-US" sz="2000" u="sng" dirty="0">
                <a:solidFill>
                  <a:srgbClr val="FF0000"/>
                </a:solidFill>
              </a:rPr>
              <a:t>までの間のなるべく早い時期に</a:t>
            </a:r>
            <a:r>
              <a:rPr lang="en-US" altLang="ja-JP" sz="2000" u="sng" dirty="0">
                <a:solidFill>
                  <a:srgbClr val="FF0000"/>
                </a:solidFill>
              </a:rPr>
              <a:t>80</a:t>
            </a:r>
            <a:r>
              <a:rPr lang="ja-JP" altLang="en-US" sz="2000" u="sng" dirty="0">
                <a:solidFill>
                  <a:srgbClr val="FF0000"/>
                </a:solidFill>
              </a:rPr>
              <a:t>％以上</a:t>
            </a:r>
            <a:r>
              <a:rPr lang="ja-JP" altLang="en-US" sz="2000" dirty="0"/>
              <a:t>と</a:t>
            </a:r>
            <a:r>
              <a:rPr lang="ja-JP" altLang="en-US" sz="2000" dirty="0" smtClean="0"/>
              <a:t>する。</a:t>
            </a:r>
            <a:r>
              <a:rPr lang="en-US" altLang="ja-JP" sz="2000" u="sng" dirty="0" smtClean="0">
                <a:solidFill>
                  <a:srgbClr val="FF0000"/>
                </a:solidFill>
              </a:rPr>
              <a:t>2017</a:t>
            </a:r>
            <a:r>
              <a:rPr lang="ja-JP" altLang="en-US" sz="2000" u="sng" dirty="0" smtClean="0">
                <a:solidFill>
                  <a:srgbClr val="FF0000"/>
                </a:solidFill>
              </a:rPr>
              <a:t>年央に</a:t>
            </a:r>
            <a:r>
              <a:rPr lang="ja-JP" altLang="en-US" sz="2000" dirty="0"/>
              <a:t>おいて、その時点の進捗評価を踏まえて、</a:t>
            </a:r>
            <a:r>
              <a:rPr lang="en-US" altLang="ja-JP" sz="2000" dirty="0"/>
              <a:t>80</a:t>
            </a:r>
            <a:r>
              <a:rPr lang="ja-JP" altLang="en-US" sz="2000" dirty="0"/>
              <a:t>％以上の</a:t>
            </a:r>
            <a:r>
              <a:rPr lang="ja-JP" altLang="en-US" sz="2000" u="sng" dirty="0">
                <a:solidFill>
                  <a:srgbClr val="FF0000"/>
                </a:solidFill>
              </a:rPr>
              <a:t>目標の達成</a:t>
            </a:r>
            <a:r>
              <a:rPr lang="ja-JP" altLang="en-US" sz="2000" u="sng" dirty="0" smtClean="0">
                <a:solidFill>
                  <a:srgbClr val="FF0000"/>
                </a:solidFill>
              </a:rPr>
              <a:t>時期を</a:t>
            </a:r>
            <a:r>
              <a:rPr lang="ja-JP" altLang="en-US" sz="2000" u="sng" dirty="0">
                <a:solidFill>
                  <a:srgbClr val="FF0000"/>
                </a:solidFill>
              </a:rPr>
              <a:t>具体的に決定</a:t>
            </a:r>
            <a:r>
              <a:rPr lang="ja-JP" altLang="en-US" sz="2000" dirty="0"/>
              <a:t>する。新たな目標の実現に向け</a:t>
            </a:r>
            <a:r>
              <a:rPr lang="ja-JP" altLang="en-US" sz="2000" dirty="0" smtClean="0"/>
              <a:t>、安定供給、品質等に関する信頼性</a:t>
            </a:r>
            <a:r>
              <a:rPr lang="ja-JP" altLang="en-US" sz="2000" dirty="0"/>
              <a:t>の向上、情報提供</a:t>
            </a:r>
            <a:r>
              <a:rPr lang="ja-JP" altLang="en-US" sz="2000" dirty="0" smtClean="0"/>
              <a:t>の充実</a:t>
            </a:r>
            <a:r>
              <a:rPr lang="ja-JP" altLang="en-US" sz="2000" dirty="0"/>
              <a:t>、診療報酬上の</a:t>
            </a:r>
            <a:r>
              <a:rPr lang="ja-JP" altLang="en-US" sz="2000" dirty="0" smtClean="0"/>
              <a:t>措置など、</a:t>
            </a:r>
            <a:r>
              <a:rPr lang="ja-JP" altLang="en-US" sz="2000" dirty="0"/>
              <a:t>必要な追加的な措置を講じる。</a:t>
            </a:r>
            <a:r>
              <a:rPr lang="ja-JP" altLang="en-US" sz="2000" u="sng" dirty="0"/>
              <a:t>国民負担を軽減する観点</a:t>
            </a:r>
            <a:r>
              <a:rPr lang="ja-JP" altLang="en-US" sz="2000" u="sng" dirty="0" smtClean="0"/>
              <a:t>から、後発医</a:t>
            </a:r>
            <a:r>
              <a:rPr lang="ja-JP" altLang="en-US" sz="2000" u="sng" dirty="0"/>
              <a:t>薬品の価格算定ルールの見直しを検討</a:t>
            </a:r>
            <a:r>
              <a:rPr lang="ja-JP" altLang="en-US" sz="2000" dirty="0"/>
              <a:t>するとともに</a:t>
            </a:r>
            <a:r>
              <a:rPr lang="ja-JP" altLang="en-US" sz="2000" dirty="0" smtClean="0"/>
              <a:t>、後発医薬品の価格等を踏まえた特許</a:t>
            </a:r>
            <a:r>
              <a:rPr lang="ja-JP" altLang="en-US" sz="2000" dirty="0"/>
              <a:t>の切れた先発医</a:t>
            </a:r>
            <a:r>
              <a:rPr lang="ja-JP" altLang="en-US" sz="2000" dirty="0" smtClean="0"/>
              <a:t>薬品の</a:t>
            </a:r>
            <a:r>
              <a:rPr lang="ja-JP" altLang="en-US" sz="2000" dirty="0"/>
              <a:t>保険制度による評価</a:t>
            </a:r>
            <a:r>
              <a:rPr lang="ja-JP" altLang="en-US" sz="2000" dirty="0" smtClean="0"/>
              <a:t>の仕組みや在り方等について検討</a:t>
            </a:r>
            <a:r>
              <a:rPr lang="ja-JP" altLang="en-US" sz="2000" dirty="0"/>
              <a:t>する。あわせて、臨床上の必要性が高く将来にわたり継続的に製造販売される</a:t>
            </a:r>
            <a:r>
              <a:rPr lang="ja-JP" altLang="en-US" sz="2000" dirty="0" smtClean="0"/>
              <a:t>ことが</a:t>
            </a:r>
            <a:r>
              <a:rPr lang="ja-JP" altLang="en-US" sz="2000" dirty="0"/>
              <a:t>求められる</a:t>
            </a:r>
            <a:r>
              <a:rPr lang="ja-JP" altLang="en-US" sz="2000" u="sng" dirty="0"/>
              <a:t>基礎的な医薬品の安定供給</a:t>
            </a:r>
            <a:r>
              <a:rPr lang="ja-JP" altLang="en-US" sz="2000" dirty="0"/>
              <a:t>、成長戦略に資する創薬に係る</a:t>
            </a:r>
            <a:r>
              <a:rPr lang="ja-JP" altLang="en-US" sz="2000" u="sng" dirty="0" smtClean="0"/>
              <a:t>イノベーションの</a:t>
            </a:r>
            <a:r>
              <a:rPr lang="ja-JP" altLang="en-US" sz="2000" u="sng" dirty="0"/>
              <a:t>推進</a:t>
            </a:r>
            <a:r>
              <a:rPr lang="ja-JP" altLang="en-US" sz="2000" dirty="0"/>
              <a:t>、</a:t>
            </a:r>
            <a:r>
              <a:rPr lang="ja-JP" altLang="en-US" sz="2000" u="sng" dirty="0"/>
              <a:t>真に有効な新薬の適正な評価等を通じた医薬品産業の国際競争力強化に</a:t>
            </a:r>
            <a:r>
              <a:rPr lang="ja-JP" altLang="en-US" sz="2000" u="sng" dirty="0" smtClean="0"/>
              <a:t>向けた必要</a:t>
            </a:r>
            <a:r>
              <a:rPr lang="ja-JP" altLang="en-US" sz="2000" u="sng" dirty="0"/>
              <a:t>な措置</a:t>
            </a:r>
            <a:r>
              <a:rPr lang="ja-JP" altLang="en-US" sz="2000" dirty="0"/>
              <a:t>を検討する</a:t>
            </a:r>
            <a:r>
              <a:rPr lang="ja-JP" altLang="en-US" sz="2000" dirty="0" smtClean="0"/>
              <a:t>。</a:t>
            </a:r>
          </a:p>
        </p:txBody>
      </p:sp>
      <p:sp>
        <p:nvSpPr>
          <p:cNvPr id="6" name="正方形/長方形 5"/>
          <p:cNvSpPr/>
          <p:nvPr/>
        </p:nvSpPr>
        <p:spPr>
          <a:xfrm>
            <a:off x="-1" y="159024"/>
            <a:ext cx="9144000" cy="461665"/>
          </a:xfrm>
          <a:prstGeom prst="rect">
            <a:avLst/>
          </a:prstGeom>
        </p:spPr>
        <p:txBody>
          <a:bodyPr wrap="square">
            <a:spAutoFit/>
          </a:bodyPr>
          <a:lstStyle/>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骨太の方針２０１５について</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Rectangle 31"/>
          <p:cNvSpPr>
            <a:spLocks noChangeArrowheads="1"/>
          </p:cNvSpPr>
          <p:nvPr/>
        </p:nvSpPr>
        <p:spPr bwMode="auto">
          <a:xfrm>
            <a:off x="-1" y="548681"/>
            <a:ext cx="9144001" cy="144017"/>
          </a:xfrm>
          <a:prstGeom prst="rect">
            <a:avLst/>
          </a:prstGeom>
          <a:solidFill>
            <a:srgbClr val="FF0000"/>
          </a:solidFill>
          <a:ln w="9525" algn="ctr">
            <a:noFill/>
            <a:miter lim="800000"/>
            <a:headEnd/>
            <a:tailEnd/>
          </a:ln>
        </p:spPr>
        <p:txBody>
          <a:bodyPr wrap="none" tIns="10800" bIns="10800" anchor="ctr">
            <a:noAutofit/>
          </a:bodyPr>
          <a:lstStyle/>
          <a:p>
            <a:endParaRPr lang="ja-JP" altLang="en-US" dirty="0">
              <a:solidFill>
                <a:srgbClr val="FF0000"/>
              </a:solidFill>
              <a:latin typeface="メイリオ" pitchFamily="50" charset="-128"/>
              <a:ea typeface="メイリオ" pitchFamily="50" charset="-128"/>
            </a:endParaRPr>
          </a:p>
        </p:txBody>
      </p:sp>
      <p:sp>
        <p:nvSpPr>
          <p:cNvPr id="5" name="角丸四角形 4"/>
          <p:cNvSpPr/>
          <p:nvPr/>
        </p:nvSpPr>
        <p:spPr>
          <a:xfrm>
            <a:off x="7092281" y="980728"/>
            <a:ext cx="1917188" cy="576064"/>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600" dirty="0" smtClean="0">
                <a:solidFill>
                  <a:schemeClr val="tx1"/>
                </a:solidFill>
              </a:rPr>
              <a:t>H27.06.30 </a:t>
            </a:r>
            <a:r>
              <a:rPr lang="ja-JP" altLang="en-US" sz="1600" dirty="0" smtClean="0">
                <a:solidFill>
                  <a:schemeClr val="tx1"/>
                </a:solidFill>
              </a:rPr>
              <a:t>閣議決定</a:t>
            </a:r>
            <a:endParaRPr lang="en-US" altLang="ja-JP" sz="1600" dirty="0" smtClean="0">
              <a:solidFill>
                <a:schemeClr val="tx1"/>
              </a:solidFill>
            </a:endParaRPr>
          </a:p>
        </p:txBody>
      </p:sp>
      <p:sp>
        <p:nvSpPr>
          <p:cNvPr id="8" name="スライド番号プレースホルダー 7"/>
          <p:cNvSpPr txBox="1">
            <a:spLocks/>
          </p:cNvSpPr>
          <p:nvPr/>
        </p:nvSpPr>
        <p:spPr>
          <a:xfrm>
            <a:off x="7092280" y="649212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3D3C744-9CC9-49E4-9945-1A288F1D8371}" type="slidenum">
              <a:rPr lang="ja-JP" altLang="en-US" sz="1600" smtClean="0">
                <a:solidFill>
                  <a:schemeClr val="tx1"/>
                </a:solidFill>
              </a:rPr>
              <a:pPr/>
              <a:t>1</a:t>
            </a:fld>
            <a:endParaRPr lang="ja-JP" altLang="en-US" sz="1600" dirty="0">
              <a:solidFill>
                <a:schemeClr val="tx1"/>
              </a:solidFill>
            </a:endParaRPr>
          </a:p>
        </p:txBody>
      </p:sp>
    </p:spTree>
    <p:extLst>
      <p:ext uri="{BB962C8B-B14F-4D97-AF65-F5344CB8AC3E}">
        <p14:creationId xmlns:p14="http://schemas.microsoft.com/office/powerpoint/2010/main" val="2822869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7020272" y="1988840"/>
            <a:ext cx="1080120" cy="3384376"/>
          </a:xfrm>
          <a:prstGeom prst="roundRect">
            <a:avLst>
              <a:gd name="adj" fmla="val 8830"/>
            </a:avLst>
          </a:prstGeom>
          <a:pattFill prst="wdUpDiag">
            <a:fgClr>
              <a:schemeClr val="accent2">
                <a:lumMod val="40000"/>
                <a:lumOff val="60000"/>
              </a:schemeClr>
            </a:fgClr>
            <a:bgClr>
              <a:schemeClr val="bg1"/>
            </a:bgClr>
          </a:pattFill>
          <a:ln>
            <a:solidFill>
              <a:schemeClr val="accent2">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グラフ 2"/>
          <p:cNvGraphicFramePr/>
          <p:nvPr>
            <p:extLst>
              <p:ext uri="{D42A27DB-BD31-4B8C-83A1-F6EECF244321}">
                <p14:modId xmlns:p14="http://schemas.microsoft.com/office/powerpoint/2010/main" val="651791857"/>
              </p:ext>
            </p:extLst>
          </p:nvPr>
        </p:nvGraphicFramePr>
        <p:xfrm>
          <a:off x="323527" y="2136829"/>
          <a:ext cx="8656883" cy="4582429"/>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a:spLocks noChangeArrowheads="1"/>
          </p:cNvSpPr>
          <p:nvPr/>
        </p:nvSpPr>
        <p:spPr bwMode="auto">
          <a:xfrm>
            <a:off x="0" y="25460"/>
            <a:ext cx="9144000" cy="523220"/>
          </a:xfrm>
          <a:prstGeom prst="rect">
            <a:avLst/>
          </a:prstGeom>
          <a:solidFill>
            <a:srgbClr val="002060"/>
          </a:solidFill>
          <a:ln w="9525">
            <a:noFill/>
            <a:miter lim="800000"/>
            <a:headEnd/>
            <a:tailEnd/>
          </a:ln>
        </p:spPr>
        <p:txBody>
          <a:bodyPr wrap="square" anchor="b">
            <a:spAutoFit/>
          </a:bodyPr>
          <a:lstStyle/>
          <a:p>
            <a:pPr algn="ctr"/>
            <a:r>
              <a:rPr lang="ja-JP" altLang="en-US" sz="2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後発医薬品の数量シェアの推移と目標</a:t>
            </a:r>
            <a:endParaRPr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 name="直線矢印コネクタ 9"/>
          <p:cNvCxnSpPr/>
          <p:nvPr/>
        </p:nvCxnSpPr>
        <p:spPr>
          <a:xfrm flipV="1">
            <a:off x="6588224" y="3068960"/>
            <a:ext cx="0" cy="1368152"/>
          </a:xfrm>
          <a:prstGeom prst="straightConnector1">
            <a:avLst/>
          </a:prstGeom>
          <a:ln w="635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a:xfrm>
            <a:off x="1482615" y="836712"/>
            <a:ext cx="7409865" cy="882098"/>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a:t>
            </a:r>
            <a:r>
              <a:rPr lang="en-US" altLang="ja-JP"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年（平成</a:t>
            </a:r>
            <a:r>
              <a:rPr lang="en-US" altLang="ja-JP"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 </a:t>
            </a: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年）央</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70</a:t>
            </a:r>
            <a:r>
              <a:rPr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a:t>
            </a:r>
          </a:p>
          <a:p>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 </a:t>
            </a:r>
            <a:r>
              <a:rPr lang="en-US" altLang="ja-JP"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2018</a:t>
            </a: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年度（平成</a:t>
            </a:r>
            <a:r>
              <a:rPr lang="en-US" altLang="ja-JP"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 </a:t>
            </a: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a:t>
            </a:r>
            <a:r>
              <a:rPr lang="en-US" altLang="ja-JP"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年度（平成</a:t>
            </a:r>
            <a:r>
              <a:rPr lang="en-US" altLang="ja-JP"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32 </a:t>
            </a: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年度）末まで</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 　</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間のなるべく</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早い時期</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en-US"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80</a:t>
            </a:r>
            <a:r>
              <a:rPr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a:t>
            </a:r>
          </a:p>
        </p:txBody>
      </p:sp>
      <p:sp>
        <p:nvSpPr>
          <p:cNvPr id="22" name="角丸四角形 21"/>
          <p:cNvSpPr/>
          <p:nvPr/>
        </p:nvSpPr>
        <p:spPr>
          <a:xfrm>
            <a:off x="107504" y="836712"/>
            <a:ext cx="1375111" cy="882098"/>
          </a:xfrm>
          <a:prstGeom prst="roundRect">
            <a:avLst>
              <a:gd name="adj" fmla="val 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数量シェア</a:t>
            </a:r>
            <a:endPar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目標</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7551027" y="6536399"/>
            <a:ext cx="1269445" cy="276977"/>
          </a:xfrm>
          <a:prstGeom prst="rect">
            <a:avLst/>
          </a:prstGeom>
          <a:noFill/>
        </p:spPr>
        <p:txBody>
          <a:bodyPr wrap="square" lIns="91420" tIns="45709" rIns="91420" bIns="45709"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厚生労働省調べ</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直線コネクタ 14"/>
          <p:cNvCxnSpPr/>
          <p:nvPr/>
        </p:nvCxnSpPr>
        <p:spPr>
          <a:xfrm flipV="1">
            <a:off x="6679586" y="2708920"/>
            <a:ext cx="268678" cy="215100"/>
          </a:xfrm>
          <a:prstGeom prst="line">
            <a:avLst/>
          </a:prstGeom>
          <a:ln w="317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5652120" y="2729105"/>
            <a:ext cx="793187" cy="3898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latin typeface="+mj-ea"/>
                <a:ea typeface="+mj-ea"/>
              </a:rPr>
              <a:t>70.0</a:t>
            </a:r>
            <a:r>
              <a:rPr kumimoji="1" lang="en-US" altLang="ja-JP" b="1" dirty="0" smtClean="0"/>
              <a:t>%</a:t>
            </a:r>
            <a:endParaRPr kumimoji="1" lang="ja-JP" altLang="en-US" b="1" dirty="0"/>
          </a:p>
        </p:txBody>
      </p:sp>
      <p:sp>
        <p:nvSpPr>
          <p:cNvPr id="8" name="正方形/長方形 7"/>
          <p:cNvSpPr/>
          <p:nvPr/>
        </p:nvSpPr>
        <p:spPr>
          <a:xfrm>
            <a:off x="6948264" y="2319091"/>
            <a:ext cx="1224135" cy="3898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latin typeface="+mj-ea"/>
                <a:ea typeface="+mj-ea"/>
              </a:rPr>
              <a:t>80.0%</a:t>
            </a:r>
            <a:endParaRPr kumimoji="1" lang="ja-JP" altLang="en-US" sz="2000" b="1" dirty="0">
              <a:latin typeface="+mj-ea"/>
              <a:ea typeface="+mj-ea"/>
            </a:endParaRPr>
          </a:p>
        </p:txBody>
      </p:sp>
    </p:spTree>
    <p:extLst>
      <p:ext uri="{BB962C8B-B14F-4D97-AF65-F5344CB8AC3E}">
        <p14:creationId xmlns:p14="http://schemas.microsoft.com/office/powerpoint/2010/main" val="164091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46082" y="807298"/>
            <a:ext cx="8965371" cy="832517"/>
          </a:xfrm>
          <a:prstGeom prst="roundRect">
            <a:avLst>
              <a:gd name="adj" fmla="val 7065"/>
            </a:avLst>
          </a:prstGeom>
          <a:pattFill prst="pct20">
            <a:fgClr>
              <a:schemeClr val="accent1"/>
            </a:fgClr>
            <a:bgClr>
              <a:schemeClr val="bg1"/>
            </a:bgClr>
          </a:patt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94912" y="1815041"/>
            <a:ext cx="9016541" cy="4954059"/>
          </a:xfrm>
          <a:prstGeom prst="roundRect">
            <a:avLst>
              <a:gd name="adj" fmla="val 1369"/>
            </a:avLst>
          </a:prstGeom>
          <a:pattFill prst="pct20">
            <a:fgClr>
              <a:schemeClr val="accent1"/>
            </a:fgClr>
            <a:bgClr>
              <a:schemeClr val="bg1"/>
            </a:bgClr>
          </a:pattFill>
          <a:ln w="222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535540" y="2562272"/>
            <a:ext cx="4479807" cy="1967589"/>
          </a:xfrm>
          <a:prstGeom prst="rect">
            <a:avLst/>
          </a:prstGeom>
          <a:solidFill>
            <a:srgbClr val="FFF8E5"/>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731" tIns="45366" rIns="90731" bIns="45366" numCol="1" spcCol="0" rtlCol="0" fromWordArt="0" anchor="ctr" anchorCtr="0" forceAA="0" compatLnSpc="1">
            <a:prstTxWarp prst="textNoShape">
              <a:avLst/>
            </a:prstTxWarp>
            <a:noAutofit/>
          </a:bodyPr>
          <a:lstStyle/>
          <a:p>
            <a:pPr algn="ctr"/>
            <a:endParaRPr lang="ja-JP" altLang="en-US" sz="1786">
              <a:solidFill>
                <a:prstClr val="white"/>
              </a:solidFill>
            </a:endParaRPr>
          </a:p>
        </p:txBody>
      </p:sp>
      <p:sp>
        <p:nvSpPr>
          <p:cNvPr id="22" name="正方形/長方形 21"/>
          <p:cNvSpPr/>
          <p:nvPr/>
        </p:nvSpPr>
        <p:spPr>
          <a:xfrm flipH="1">
            <a:off x="169371" y="4611649"/>
            <a:ext cx="8874634" cy="2090867"/>
          </a:xfrm>
          <a:prstGeom prst="rect">
            <a:avLst/>
          </a:prstGeom>
          <a:solidFill>
            <a:srgbClr val="FFEBFF"/>
          </a:solidFill>
          <a:ln w="19050">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731" tIns="45366" rIns="90731" bIns="45366" numCol="1" spcCol="0" rtlCol="0" fromWordArt="0" anchor="ctr" anchorCtr="0" forceAA="0" compatLnSpc="1">
            <a:prstTxWarp prst="textNoShape">
              <a:avLst/>
            </a:prstTxWarp>
            <a:noAutofit/>
          </a:bodyPr>
          <a:lstStyle/>
          <a:p>
            <a:pPr algn="ctr"/>
            <a:endParaRPr lang="ja-JP" altLang="en-US" sz="1786">
              <a:solidFill>
                <a:prstClr val="white"/>
              </a:solidFill>
            </a:endParaRPr>
          </a:p>
        </p:txBody>
      </p:sp>
      <p:sp>
        <p:nvSpPr>
          <p:cNvPr id="3" name="正方形/長方形 2"/>
          <p:cNvSpPr/>
          <p:nvPr/>
        </p:nvSpPr>
        <p:spPr>
          <a:xfrm>
            <a:off x="169376" y="2246397"/>
            <a:ext cx="3617882" cy="2286332"/>
          </a:xfrm>
          <a:prstGeom prst="rect">
            <a:avLst/>
          </a:prstGeom>
          <a:solidFill>
            <a:srgbClr val="E7FFE7"/>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731" tIns="45366" rIns="90731" bIns="45366" numCol="1" spcCol="0" rtlCol="0" fromWordArt="0" anchor="ctr" anchorCtr="0" forceAA="0" compatLnSpc="1">
            <a:prstTxWarp prst="textNoShape">
              <a:avLst/>
            </a:prstTxWarp>
            <a:noAutofit/>
          </a:bodyPr>
          <a:lstStyle/>
          <a:p>
            <a:pPr algn="ctr"/>
            <a:endParaRPr lang="ja-JP" altLang="en-US" sz="1786">
              <a:solidFill>
                <a:prstClr val="white"/>
              </a:solidFill>
            </a:endParaRPr>
          </a:p>
        </p:txBody>
      </p:sp>
      <p:sp>
        <p:nvSpPr>
          <p:cNvPr id="13" name="テキスト ボックス 12"/>
          <p:cNvSpPr txBox="1"/>
          <p:nvPr/>
        </p:nvSpPr>
        <p:spPr>
          <a:xfrm>
            <a:off x="145263" y="2261713"/>
            <a:ext cx="3552106" cy="553998"/>
          </a:xfrm>
          <a:prstGeom prst="rect">
            <a:avLst/>
          </a:prstGeom>
          <a:noFill/>
        </p:spPr>
        <p:txBody>
          <a:bodyPr wrap="square" rtlCol="0">
            <a:spAutoFit/>
          </a:bodyPr>
          <a:lstStyle/>
          <a:p>
            <a:pPr marL="35717">
              <a:lnSpc>
                <a:spcPts val="1800"/>
              </a:lnSpc>
            </a:pPr>
            <a:r>
              <a:rPr lang="ja-JP" altLang="en-US" sz="1300" dirty="0" smtClean="0">
                <a:solidFill>
                  <a:prstClr val="black"/>
                </a:solidFill>
                <a:latin typeface="+mn-ea"/>
              </a:rPr>
              <a:t>医師・患者等の</a:t>
            </a:r>
            <a:r>
              <a:rPr lang="ja-JP" altLang="ja-JP" sz="1300" dirty="0" smtClean="0">
                <a:solidFill>
                  <a:prstClr val="black"/>
                </a:solidFill>
                <a:latin typeface="+mn-ea"/>
              </a:rPr>
              <a:t>不安の要因</a:t>
            </a:r>
            <a:r>
              <a:rPr lang="ja-JP" altLang="en-US" sz="1300" dirty="0" smtClean="0">
                <a:solidFill>
                  <a:prstClr val="black"/>
                </a:solidFill>
                <a:latin typeface="+mn-ea"/>
              </a:rPr>
              <a:t>：</a:t>
            </a:r>
            <a:endParaRPr lang="en-US" altLang="ja-JP" sz="1300" dirty="0" smtClean="0">
              <a:solidFill>
                <a:prstClr val="black"/>
              </a:solidFill>
              <a:latin typeface="+mn-ea"/>
            </a:endParaRPr>
          </a:p>
          <a:p>
            <a:pPr marL="35717">
              <a:lnSpc>
                <a:spcPts val="1800"/>
              </a:lnSpc>
            </a:pPr>
            <a:r>
              <a:rPr lang="ja-JP" altLang="ja-JP" sz="1300" b="1" dirty="0" smtClean="0">
                <a:solidFill>
                  <a:prstClr val="black"/>
                </a:solidFill>
                <a:latin typeface="+mn-ea"/>
              </a:rPr>
              <a:t>後発</a:t>
            </a:r>
            <a:r>
              <a:rPr lang="ja-JP" altLang="ja-JP" sz="1300" b="1" dirty="0">
                <a:solidFill>
                  <a:prstClr val="black"/>
                </a:solidFill>
                <a:latin typeface="+mn-ea"/>
              </a:rPr>
              <a:t>薬</a:t>
            </a:r>
            <a:r>
              <a:rPr lang="ja-JP" altLang="ja-JP" sz="1300" b="1" dirty="0" smtClean="0">
                <a:solidFill>
                  <a:prstClr val="black"/>
                </a:solidFill>
                <a:latin typeface="+mn-ea"/>
              </a:rPr>
              <a:t>の種類の多さに</a:t>
            </a:r>
            <a:r>
              <a:rPr lang="ja-JP" altLang="ja-JP" sz="1300" b="1" dirty="0">
                <a:solidFill>
                  <a:prstClr val="black"/>
                </a:solidFill>
                <a:latin typeface="+mn-ea"/>
              </a:rPr>
              <a:t>伴う情報</a:t>
            </a:r>
            <a:r>
              <a:rPr lang="ja-JP" altLang="ja-JP" sz="1300" b="1" dirty="0" smtClean="0">
                <a:solidFill>
                  <a:prstClr val="black"/>
                </a:solidFill>
                <a:latin typeface="+mn-ea"/>
              </a:rPr>
              <a:t>の不足</a:t>
            </a:r>
            <a:r>
              <a:rPr lang="ja-JP" altLang="en-US" sz="1300" b="1" dirty="0">
                <a:solidFill>
                  <a:prstClr val="black"/>
                </a:solidFill>
                <a:latin typeface="+mn-ea"/>
              </a:rPr>
              <a:t>・</a:t>
            </a:r>
            <a:r>
              <a:rPr lang="ja-JP" altLang="ja-JP" sz="1300" b="1" dirty="0" smtClean="0">
                <a:solidFill>
                  <a:prstClr val="black"/>
                </a:solidFill>
                <a:latin typeface="+mn-ea"/>
              </a:rPr>
              <a:t>混乱</a:t>
            </a:r>
            <a:endParaRPr lang="ja-JP" altLang="en-US" sz="1300" b="1" dirty="0">
              <a:solidFill>
                <a:prstClr val="black"/>
              </a:solidFill>
              <a:latin typeface="+mn-ea"/>
            </a:endParaRPr>
          </a:p>
        </p:txBody>
      </p:sp>
      <p:sp>
        <p:nvSpPr>
          <p:cNvPr id="15" name="テキスト ボックス 14"/>
          <p:cNvSpPr txBox="1"/>
          <p:nvPr/>
        </p:nvSpPr>
        <p:spPr>
          <a:xfrm>
            <a:off x="509948" y="2844557"/>
            <a:ext cx="3665537" cy="1603003"/>
          </a:xfrm>
          <a:prstGeom prst="rect">
            <a:avLst/>
          </a:prstGeom>
          <a:noFill/>
        </p:spPr>
        <p:txBody>
          <a:bodyPr wrap="square" lIns="0" tIns="0" rIns="0" bIns="0" rtlCol="0">
            <a:spAutoFit/>
          </a:bodyPr>
          <a:lstStyle/>
          <a:p>
            <a:pPr>
              <a:lnSpc>
                <a:spcPts val="1800"/>
              </a:lnSpc>
            </a:pPr>
            <a:r>
              <a:rPr lang="ja-JP" altLang="en-US" sz="1300" dirty="0" smtClean="0">
                <a:solidFill>
                  <a:prstClr val="black"/>
                </a:solidFill>
              </a:rPr>
              <a:t>厚生労働省等に以下を要請</a:t>
            </a:r>
            <a:endParaRPr lang="en-US" altLang="ja-JP" sz="1300" dirty="0" smtClean="0">
              <a:solidFill>
                <a:prstClr val="black"/>
              </a:solidFill>
            </a:endParaRPr>
          </a:p>
          <a:p>
            <a:pPr>
              <a:lnSpc>
                <a:spcPts val="1800"/>
              </a:lnSpc>
            </a:pPr>
            <a:r>
              <a:rPr lang="ja-JP" altLang="en-US" sz="1300" b="1" dirty="0">
                <a:solidFill>
                  <a:prstClr val="black"/>
                </a:solidFill>
              </a:rPr>
              <a:t>・</a:t>
            </a:r>
            <a:r>
              <a:rPr lang="ja-JP" altLang="ja-JP" sz="1300" b="1" dirty="0" smtClean="0">
                <a:solidFill>
                  <a:prstClr val="black"/>
                </a:solidFill>
              </a:rPr>
              <a:t>国</a:t>
            </a:r>
            <a:r>
              <a:rPr lang="ja-JP" altLang="ja-JP" sz="1300" b="1" dirty="0">
                <a:solidFill>
                  <a:prstClr val="black"/>
                </a:solidFill>
              </a:rPr>
              <a:t>に</a:t>
            </a:r>
            <a:r>
              <a:rPr lang="ja-JP" altLang="ja-JP" sz="1300" b="1" dirty="0" smtClean="0">
                <a:solidFill>
                  <a:prstClr val="black"/>
                </a:solidFill>
              </a:rPr>
              <a:t>よる品質</a:t>
            </a:r>
            <a:r>
              <a:rPr lang="ja-JP" altLang="en-US" sz="1300" b="1" dirty="0" smtClean="0">
                <a:solidFill>
                  <a:prstClr val="black"/>
                </a:solidFill>
              </a:rPr>
              <a:t>確保の推進・情報提供の</a:t>
            </a:r>
            <a:r>
              <a:rPr lang="ja-JP" altLang="ja-JP" sz="1300" b="1" dirty="0" smtClean="0">
                <a:solidFill>
                  <a:prstClr val="black"/>
                </a:solidFill>
              </a:rPr>
              <a:t>拡充</a:t>
            </a:r>
            <a:endParaRPr lang="en-US" altLang="ja-JP" sz="1300" b="1" dirty="0" smtClean="0">
              <a:solidFill>
                <a:prstClr val="black"/>
              </a:solidFill>
            </a:endParaRPr>
          </a:p>
          <a:p>
            <a:pPr>
              <a:lnSpc>
                <a:spcPts val="2000"/>
              </a:lnSpc>
            </a:pPr>
            <a:r>
              <a:rPr lang="ja-JP" altLang="en-US" sz="1300" b="1" dirty="0">
                <a:solidFill>
                  <a:prstClr val="black"/>
                </a:solidFill>
              </a:rPr>
              <a:t>・</a:t>
            </a:r>
            <a:r>
              <a:rPr lang="ja-JP" altLang="en-US" sz="1300" b="1" dirty="0" smtClean="0">
                <a:solidFill>
                  <a:prstClr val="black"/>
                </a:solidFill>
              </a:rPr>
              <a:t>公務員共済組合による率先使用</a:t>
            </a:r>
            <a:endParaRPr lang="en-US" altLang="ja-JP" sz="1300" b="1" dirty="0">
              <a:solidFill>
                <a:prstClr val="black"/>
              </a:solidFill>
            </a:endParaRPr>
          </a:p>
          <a:p>
            <a:pPr>
              <a:lnSpc>
                <a:spcPts val="1800"/>
              </a:lnSpc>
            </a:pPr>
            <a:r>
              <a:rPr lang="ja-JP" altLang="en-US" sz="1300" b="1" dirty="0" smtClean="0">
                <a:solidFill>
                  <a:prstClr val="black"/>
                </a:solidFill>
              </a:rPr>
              <a:t>・地域協議会（医師・薬剤師等）の設立と</a:t>
            </a:r>
            <a:endParaRPr lang="en-US" altLang="ja-JP" sz="1300" b="1" dirty="0" smtClean="0">
              <a:solidFill>
                <a:prstClr val="black"/>
              </a:solidFill>
            </a:endParaRPr>
          </a:p>
          <a:p>
            <a:pPr>
              <a:lnSpc>
                <a:spcPts val="1600"/>
              </a:lnSpc>
            </a:pPr>
            <a:r>
              <a:rPr lang="ja-JP" altLang="en-US" sz="1300" b="1" dirty="0">
                <a:solidFill>
                  <a:prstClr val="black"/>
                </a:solidFill>
              </a:rPr>
              <a:t>　</a:t>
            </a:r>
            <a:r>
              <a:rPr lang="en-US" altLang="ja-JP" sz="1300" b="1" dirty="0" smtClean="0">
                <a:solidFill>
                  <a:prstClr val="black"/>
                </a:solidFill>
              </a:rPr>
              <a:t>｢</a:t>
            </a:r>
            <a:r>
              <a:rPr lang="ja-JP" altLang="ja-JP" sz="1300" b="1" dirty="0" smtClean="0">
                <a:solidFill>
                  <a:prstClr val="black"/>
                </a:solidFill>
              </a:rPr>
              <a:t>汎用品リスト</a:t>
            </a:r>
            <a:r>
              <a:rPr lang="en-US" altLang="ja-JP" sz="1300" b="1" dirty="0" smtClean="0">
                <a:solidFill>
                  <a:prstClr val="black"/>
                </a:solidFill>
              </a:rPr>
              <a:t>｣</a:t>
            </a:r>
            <a:r>
              <a:rPr lang="ja-JP" altLang="ja-JP" sz="1300" b="1" dirty="0" smtClean="0">
                <a:solidFill>
                  <a:prstClr val="black"/>
                </a:solidFill>
              </a:rPr>
              <a:t>の推進・透明化</a:t>
            </a:r>
            <a:endParaRPr lang="en-US" altLang="ja-JP" sz="1300" b="1" dirty="0" smtClean="0">
              <a:solidFill>
                <a:prstClr val="black"/>
              </a:solidFill>
            </a:endParaRPr>
          </a:p>
          <a:p>
            <a:pPr>
              <a:lnSpc>
                <a:spcPts val="1800"/>
              </a:lnSpc>
              <a:spcBef>
                <a:spcPts val="200"/>
              </a:spcBef>
            </a:pPr>
            <a:r>
              <a:rPr lang="ja-JP" altLang="en-US" sz="1300" b="1" dirty="0" smtClean="0">
                <a:solidFill>
                  <a:prstClr val="black"/>
                </a:solidFill>
              </a:rPr>
              <a:t>・</a:t>
            </a:r>
            <a:r>
              <a:rPr lang="ja-JP" altLang="en-US" sz="1300" b="1" dirty="0">
                <a:solidFill>
                  <a:prstClr val="black"/>
                </a:solidFill>
              </a:rPr>
              <a:t>安定</a:t>
            </a:r>
            <a:r>
              <a:rPr lang="ja-JP" altLang="en-US" sz="1300" b="1" dirty="0" smtClean="0">
                <a:solidFill>
                  <a:prstClr val="black"/>
                </a:solidFill>
              </a:rPr>
              <a:t>供給ルールの徹底、</a:t>
            </a:r>
            <a:endParaRPr lang="en-US" altLang="ja-JP" sz="1300" b="1" dirty="0" smtClean="0">
              <a:solidFill>
                <a:prstClr val="black"/>
              </a:solidFill>
            </a:endParaRPr>
          </a:p>
          <a:p>
            <a:pPr>
              <a:lnSpc>
                <a:spcPts val="1600"/>
              </a:lnSpc>
            </a:pPr>
            <a:r>
              <a:rPr lang="ja-JP" altLang="en-US" sz="1300" b="1" dirty="0">
                <a:solidFill>
                  <a:prstClr val="black"/>
                </a:solidFill>
              </a:rPr>
              <a:t>　使い勝手</a:t>
            </a:r>
            <a:r>
              <a:rPr lang="ja-JP" altLang="en-US" sz="1300" b="1" dirty="0" smtClean="0">
                <a:solidFill>
                  <a:prstClr val="black"/>
                </a:solidFill>
              </a:rPr>
              <a:t>の良い名称ルールの</a:t>
            </a:r>
            <a:r>
              <a:rPr lang="ja-JP" altLang="en-US" sz="1300" b="1" dirty="0">
                <a:solidFill>
                  <a:prstClr val="black"/>
                </a:solidFill>
              </a:rPr>
              <a:t>在</a:t>
            </a:r>
            <a:r>
              <a:rPr lang="ja-JP" altLang="en-US" sz="1300" b="1" dirty="0" smtClean="0">
                <a:solidFill>
                  <a:prstClr val="black"/>
                </a:solidFill>
              </a:rPr>
              <a:t>り方の検討</a:t>
            </a:r>
            <a:endParaRPr lang="ja-JP" altLang="ja-JP" sz="1300" b="1" dirty="0" smtClean="0">
              <a:solidFill>
                <a:prstClr val="black"/>
              </a:solidFill>
            </a:endParaRPr>
          </a:p>
        </p:txBody>
      </p:sp>
      <p:sp>
        <p:nvSpPr>
          <p:cNvPr id="16" name="テキスト ボックス 15"/>
          <p:cNvSpPr txBox="1"/>
          <p:nvPr/>
        </p:nvSpPr>
        <p:spPr>
          <a:xfrm>
            <a:off x="137602" y="4628386"/>
            <a:ext cx="2139289" cy="297517"/>
          </a:xfrm>
          <a:prstGeom prst="rect">
            <a:avLst/>
          </a:prstGeom>
          <a:noFill/>
        </p:spPr>
        <p:txBody>
          <a:bodyPr wrap="square" rtlCol="0">
            <a:spAutoFit/>
          </a:bodyPr>
          <a:lstStyle/>
          <a:p>
            <a:pPr>
              <a:lnSpc>
                <a:spcPts val="1600"/>
              </a:lnSpc>
            </a:pPr>
            <a:r>
              <a:rPr lang="ja-JP" altLang="ja-JP" sz="1400" dirty="0">
                <a:solidFill>
                  <a:prstClr val="black"/>
                </a:solidFill>
                <a:latin typeface="+mn-ea"/>
              </a:rPr>
              <a:t>日本の</a:t>
            </a:r>
            <a:r>
              <a:rPr lang="ja-JP" altLang="ja-JP" sz="1400" dirty="0" smtClean="0">
                <a:solidFill>
                  <a:prstClr val="black"/>
                </a:solidFill>
                <a:latin typeface="+mn-ea"/>
              </a:rPr>
              <a:t>医薬品</a:t>
            </a:r>
            <a:r>
              <a:rPr lang="ja-JP" altLang="en-US" sz="1400" dirty="0" smtClean="0">
                <a:solidFill>
                  <a:prstClr val="black"/>
                </a:solidFill>
                <a:latin typeface="+mn-ea"/>
              </a:rPr>
              <a:t>市場</a:t>
            </a:r>
            <a:r>
              <a:rPr lang="ja-JP" altLang="ja-JP" sz="1400" dirty="0" smtClean="0">
                <a:solidFill>
                  <a:prstClr val="black"/>
                </a:solidFill>
                <a:latin typeface="+mn-ea"/>
              </a:rPr>
              <a:t>は、</a:t>
            </a:r>
            <a:endParaRPr lang="en-US" altLang="ja-JP" sz="1400" dirty="0" smtClean="0">
              <a:solidFill>
                <a:prstClr val="black"/>
              </a:solidFill>
              <a:latin typeface="+mn-ea"/>
            </a:endParaRPr>
          </a:p>
        </p:txBody>
      </p:sp>
      <p:sp>
        <p:nvSpPr>
          <p:cNvPr id="18" name="テキスト ボックス 17"/>
          <p:cNvSpPr txBox="1"/>
          <p:nvPr/>
        </p:nvSpPr>
        <p:spPr>
          <a:xfrm>
            <a:off x="502809" y="5137875"/>
            <a:ext cx="8702909" cy="1538883"/>
          </a:xfrm>
          <a:prstGeom prst="rect">
            <a:avLst/>
          </a:prstGeom>
          <a:noFill/>
        </p:spPr>
        <p:txBody>
          <a:bodyPr wrap="square" lIns="0" tIns="0" rIns="0" bIns="0" rtlCol="0">
            <a:spAutoFit/>
          </a:bodyPr>
          <a:lstStyle/>
          <a:p>
            <a:pPr>
              <a:lnSpc>
                <a:spcPts val="1600"/>
              </a:lnSpc>
            </a:pPr>
            <a:r>
              <a:rPr lang="ja-JP" altLang="en-US" sz="1600" dirty="0">
                <a:solidFill>
                  <a:prstClr val="black"/>
                </a:solidFill>
              </a:rPr>
              <a:t>①</a:t>
            </a:r>
            <a:r>
              <a:rPr lang="ja-JP" altLang="ja-JP" sz="1600" u="sng" dirty="0">
                <a:solidFill>
                  <a:srgbClr val="FF0066"/>
                </a:solidFill>
                <a:latin typeface="HGSｺﾞｼｯｸE" panose="020B0900000000000000" pitchFamily="50" charset="-128"/>
                <a:ea typeface="HGSｺﾞｼｯｸE" panose="020B0900000000000000" pitchFamily="50" charset="-128"/>
              </a:rPr>
              <a:t>後発</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薬</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の</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使用目標</a:t>
            </a:r>
            <a:r>
              <a:rPr lang="ja-JP" altLang="en-US" sz="1600" u="sng" dirty="0">
                <a:solidFill>
                  <a:srgbClr val="FF0066"/>
                </a:solidFill>
                <a:latin typeface="HGSｺﾞｼｯｸE" panose="020B0900000000000000" pitchFamily="50" charset="-128"/>
                <a:ea typeface="HGSｺﾞｼｯｸE" panose="020B0900000000000000" pitchFamily="50" charset="-128"/>
              </a:rPr>
              <a:t>を</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大幅</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に</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引</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き</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上げ</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長期</a:t>
            </a:r>
            <a:r>
              <a:rPr lang="ja-JP" altLang="ja-JP" sz="1600" u="sng" dirty="0">
                <a:solidFill>
                  <a:srgbClr val="FF0066"/>
                </a:solidFill>
                <a:latin typeface="HGSｺﾞｼｯｸE" panose="020B0900000000000000" pitchFamily="50" charset="-128"/>
                <a:ea typeface="HGSｺﾞｼｯｸE" panose="020B0900000000000000" pitchFamily="50" charset="-128"/>
              </a:rPr>
              <a:t>収載品の市場</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シェア</a:t>
            </a:r>
            <a:r>
              <a:rPr lang="ja-JP" altLang="en-US" sz="1600" u="sng" dirty="0">
                <a:solidFill>
                  <a:srgbClr val="FF0066"/>
                </a:solidFill>
                <a:latin typeface="HGSｺﾞｼｯｸE" panose="020B0900000000000000" pitchFamily="50" charset="-128"/>
                <a:ea typeface="HGSｺﾞｼｯｸE" panose="020B0900000000000000" pitchFamily="50" charset="-128"/>
              </a:rPr>
              <a:t>を</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引</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き</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下げ</a:t>
            </a:r>
            <a:endParaRPr lang="en-US" altLang="ja-JP" sz="1600" u="sng" dirty="0" smtClean="0">
              <a:solidFill>
                <a:srgbClr val="FF0066"/>
              </a:solidFill>
              <a:latin typeface="HGSｺﾞｼｯｸE" panose="020B0900000000000000" pitchFamily="50" charset="-128"/>
              <a:ea typeface="HGSｺﾞｼｯｸE" panose="020B0900000000000000" pitchFamily="50" charset="-128"/>
            </a:endParaRPr>
          </a:p>
          <a:p>
            <a:pPr>
              <a:lnSpc>
                <a:spcPts val="1800"/>
              </a:lnSpc>
            </a:pPr>
            <a:r>
              <a:rPr lang="en-US" altLang="ja-JP" sz="1400" dirty="0">
                <a:solidFill>
                  <a:prstClr val="black"/>
                </a:solidFill>
              </a:rPr>
              <a:t> </a:t>
            </a:r>
            <a:r>
              <a:rPr lang="ja-JP" altLang="en-US" sz="1400" dirty="0" smtClean="0">
                <a:solidFill>
                  <a:prstClr val="black"/>
                </a:solidFill>
              </a:rPr>
              <a:t>　</a:t>
            </a:r>
            <a:r>
              <a:rPr lang="ja-JP" altLang="en-US" sz="1300" dirty="0">
                <a:solidFill>
                  <a:prstClr val="black"/>
                </a:solidFill>
              </a:rPr>
              <a:t>　</a:t>
            </a:r>
            <a:r>
              <a:rPr lang="ja-JP" altLang="en-US" sz="1250" dirty="0" smtClean="0">
                <a:solidFill>
                  <a:prstClr val="black"/>
                </a:solidFill>
              </a:rPr>
              <a:t>更に、後発</a:t>
            </a:r>
            <a:r>
              <a:rPr lang="ja-JP" altLang="en-US" sz="1250" dirty="0">
                <a:solidFill>
                  <a:prstClr val="black"/>
                </a:solidFill>
              </a:rPr>
              <a:t>薬への置換えが</a:t>
            </a:r>
            <a:r>
              <a:rPr lang="ja-JP" altLang="en-US" sz="1250" dirty="0" smtClean="0">
                <a:solidFill>
                  <a:prstClr val="black"/>
                </a:solidFill>
              </a:rPr>
              <a:t>進まない長期収載品は薬価</a:t>
            </a:r>
            <a:r>
              <a:rPr lang="ja-JP" altLang="en-US" sz="1250" dirty="0">
                <a:solidFill>
                  <a:prstClr val="black"/>
                </a:solidFill>
              </a:rPr>
              <a:t>の</a:t>
            </a:r>
            <a:r>
              <a:rPr lang="ja-JP" altLang="en-US" sz="1250" dirty="0" smtClean="0">
                <a:solidFill>
                  <a:prstClr val="black"/>
                </a:solidFill>
              </a:rPr>
              <a:t>引き下げも検討。</a:t>
            </a:r>
            <a:endParaRPr lang="en-US" altLang="ja-JP" sz="1250" dirty="0">
              <a:solidFill>
                <a:srgbClr val="FF0066"/>
              </a:solidFill>
            </a:endParaRPr>
          </a:p>
          <a:p>
            <a:pPr>
              <a:lnSpc>
                <a:spcPts val="1800"/>
              </a:lnSpc>
            </a:pPr>
            <a:r>
              <a:rPr lang="ja-JP" altLang="en-US" sz="1600" dirty="0" smtClean="0">
                <a:solidFill>
                  <a:prstClr val="black"/>
                </a:solidFill>
              </a:rPr>
              <a:t>②</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先発薬メーカーの創薬力を強化するため、革新的新薬のイノベーションを適切に評価</a:t>
            </a:r>
            <a:endParaRPr lang="en-US" altLang="ja-JP" sz="1600" u="sng" dirty="0" smtClean="0">
              <a:solidFill>
                <a:srgbClr val="FF0066"/>
              </a:solidFill>
              <a:latin typeface="HGSｺﾞｼｯｸE" panose="020B0900000000000000" pitchFamily="50" charset="-128"/>
              <a:ea typeface="HGSｺﾞｼｯｸE" panose="020B0900000000000000" pitchFamily="50" charset="-128"/>
            </a:endParaRPr>
          </a:p>
          <a:p>
            <a:pPr lvl="0">
              <a:lnSpc>
                <a:spcPts val="1800"/>
              </a:lnSpc>
            </a:pPr>
            <a:r>
              <a:rPr lang="ja-JP" altLang="en-US" sz="1400" dirty="0" smtClean="0">
                <a:solidFill>
                  <a:prstClr val="black"/>
                </a:solidFill>
              </a:rPr>
              <a:t>　</a:t>
            </a:r>
            <a:r>
              <a:rPr lang="ja-JP" altLang="en-US" sz="1300" dirty="0">
                <a:solidFill>
                  <a:prstClr val="black"/>
                </a:solidFill>
              </a:rPr>
              <a:t>　</a:t>
            </a:r>
            <a:r>
              <a:rPr lang="ja-JP" altLang="en-US" sz="1250" dirty="0" smtClean="0">
                <a:solidFill>
                  <a:prstClr val="black"/>
                </a:solidFill>
              </a:rPr>
              <a:t> 研究開発費を継続的・安定的に投じ得る基盤の確保は重要。ただし、新薬創出加算が創薬力強化に有効かは検証が必要。</a:t>
            </a:r>
            <a:endParaRPr lang="en-US" altLang="ja-JP" sz="1250" u="sng" dirty="0" smtClean="0">
              <a:solidFill>
                <a:srgbClr val="FF0066"/>
              </a:solidFill>
              <a:latin typeface="HGSｺﾞｼｯｸE" panose="020B0900000000000000" pitchFamily="50" charset="-128"/>
              <a:ea typeface="HGSｺﾞｼｯｸE" panose="020B0900000000000000" pitchFamily="50" charset="-128"/>
            </a:endParaRPr>
          </a:p>
          <a:p>
            <a:pPr>
              <a:lnSpc>
                <a:spcPts val="1800"/>
              </a:lnSpc>
            </a:pPr>
            <a:r>
              <a:rPr lang="ja-JP" altLang="en-US" sz="1600" dirty="0" smtClean="0">
                <a:solidFill>
                  <a:prstClr val="black"/>
                </a:solidFill>
              </a:rPr>
              <a:t>③</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後発</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薬</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の薬</a:t>
            </a:r>
            <a:r>
              <a:rPr lang="ja-JP" altLang="ja-JP" sz="1600" u="sng" dirty="0" smtClean="0">
                <a:solidFill>
                  <a:srgbClr val="FF0066"/>
                </a:solidFill>
                <a:latin typeface="HGSｺﾞｼｯｸE" panose="020B0900000000000000" pitchFamily="50" charset="-128"/>
                <a:ea typeface="HGSｺﾞｼｯｸE" panose="020B0900000000000000" pitchFamily="50" charset="-128"/>
              </a:rPr>
              <a:t>価引下げ</a:t>
            </a:r>
            <a:r>
              <a:rPr lang="ja-JP" altLang="en-US" sz="1600" u="sng" dirty="0" smtClean="0">
                <a:solidFill>
                  <a:srgbClr val="FF0066"/>
                </a:solidFill>
                <a:latin typeface="HGSｺﾞｼｯｸE" panose="020B0900000000000000" pitchFamily="50" charset="-128"/>
                <a:ea typeface="HGSｺﾞｼｯｸE" panose="020B0900000000000000" pitchFamily="50" charset="-128"/>
              </a:rPr>
              <a:t>等により、後発薬メーカーの体質を強化</a:t>
            </a:r>
            <a:endParaRPr lang="en-US" altLang="ja-JP" sz="1600" u="sng" dirty="0" smtClean="0">
              <a:solidFill>
                <a:srgbClr val="FF0066"/>
              </a:solidFill>
              <a:latin typeface="HGSｺﾞｼｯｸE" panose="020B0900000000000000" pitchFamily="50" charset="-128"/>
              <a:ea typeface="HGSｺﾞｼｯｸE" panose="020B0900000000000000" pitchFamily="50" charset="-128"/>
            </a:endParaRPr>
          </a:p>
          <a:p>
            <a:pPr>
              <a:lnSpc>
                <a:spcPts val="1600"/>
              </a:lnSpc>
              <a:spcBef>
                <a:spcPts val="100"/>
              </a:spcBef>
            </a:pPr>
            <a:r>
              <a:rPr lang="ja-JP" altLang="en-US" sz="1400" dirty="0" smtClean="0">
                <a:solidFill>
                  <a:prstClr val="black"/>
                </a:solidFill>
              </a:rPr>
              <a:t>　　</a:t>
            </a:r>
            <a:r>
              <a:rPr lang="en-US" altLang="ja-JP" sz="1400" dirty="0" smtClean="0">
                <a:solidFill>
                  <a:prstClr val="black"/>
                </a:solidFill>
              </a:rPr>
              <a:t> </a:t>
            </a:r>
            <a:r>
              <a:rPr lang="ja-JP" altLang="en-US" sz="1250" dirty="0" smtClean="0">
                <a:solidFill>
                  <a:prstClr val="black"/>
                </a:solidFill>
              </a:rPr>
              <a:t>後発薬の新規収載時の薬価引下げ、</a:t>
            </a:r>
            <a:r>
              <a:rPr lang="ja-JP" altLang="ja-JP" sz="1250" dirty="0" smtClean="0">
                <a:solidFill>
                  <a:prstClr val="black"/>
                </a:solidFill>
              </a:rPr>
              <a:t>安定</a:t>
            </a:r>
            <a:r>
              <a:rPr lang="ja-JP" altLang="en-US" sz="1250" dirty="0">
                <a:solidFill>
                  <a:prstClr val="black"/>
                </a:solidFill>
              </a:rPr>
              <a:t>供給・</a:t>
            </a:r>
            <a:r>
              <a:rPr lang="ja-JP" altLang="en-US" sz="1250" dirty="0" smtClean="0">
                <a:solidFill>
                  <a:prstClr val="black"/>
                </a:solidFill>
              </a:rPr>
              <a:t>説明</a:t>
            </a:r>
            <a:r>
              <a:rPr lang="ja-JP" altLang="en-US" sz="1250" dirty="0">
                <a:solidFill>
                  <a:prstClr val="black"/>
                </a:solidFill>
              </a:rPr>
              <a:t>責任</a:t>
            </a:r>
            <a:r>
              <a:rPr lang="ja-JP" altLang="ja-JP" sz="1250" dirty="0" smtClean="0">
                <a:solidFill>
                  <a:prstClr val="black"/>
                </a:solidFill>
              </a:rPr>
              <a:t>の強化を図ること</a:t>
            </a:r>
            <a:r>
              <a:rPr lang="ja-JP" altLang="en-US" sz="1250" dirty="0">
                <a:solidFill>
                  <a:prstClr val="black"/>
                </a:solidFill>
              </a:rPr>
              <a:t>で</a:t>
            </a:r>
            <a:r>
              <a:rPr lang="ja-JP" altLang="ja-JP" sz="1250" dirty="0" smtClean="0">
                <a:solidFill>
                  <a:prstClr val="black"/>
                </a:solidFill>
              </a:rPr>
              <a:t>、</a:t>
            </a:r>
            <a:r>
              <a:rPr lang="ja-JP" altLang="en-US" sz="1250" dirty="0">
                <a:solidFill>
                  <a:prstClr val="black"/>
                </a:solidFill>
              </a:rPr>
              <a:t>体質</a:t>
            </a:r>
            <a:r>
              <a:rPr lang="ja-JP" altLang="en-US" sz="1250" dirty="0" smtClean="0">
                <a:solidFill>
                  <a:prstClr val="black"/>
                </a:solidFill>
              </a:rPr>
              <a:t>を強化。後発薬の薬価引下げは</a:t>
            </a:r>
            <a:endParaRPr lang="en-US" altLang="ja-JP" sz="1250" dirty="0" smtClean="0">
              <a:solidFill>
                <a:prstClr val="black"/>
              </a:solidFill>
            </a:endParaRPr>
          </a:p>
          <a:p>
            <a:pPr>
              <a:lnSpc>
                <a:spcPts val="1600"/>
              </a:lnSpc>
            </a:pPr>
            <a:r>
              <a:rPr lang="ja-JP" altLang="en-US" sz="1250" dirty="0" smtClean="0">
                <a:solidFill>
                  <a:prstClr val="black"/>
                </a:solidFill>
              </a:rPr>
              <a:t> 　　国民負担軽減のためにも必要。</a:t>
            </a:r>
            <a:endParaRPr lang="ja-JP" altLang="ja-JP" sz="1250" dirty="0">
              <a:solidFill>
                <a:prstClr val="black"/>
              </a:solidFill>
            </a:endParaRPr>
          </a:p>
        </p:txBody>
      </p:sp>
      <p:sp>
        <p:nvSpPr>
          <p:cNvPr id="19" name="テキスト ボックス 18"/>
          <p:cNvSpPr txBox="1"/>
          <p:nvPr/>
        </p:nvSpPr>
        <p:spPr>
          <a:xfrm>
            <a:off x="4486420" y="2538696"/>
            <a:ext cx="4609993" cy="861774"/>
          </a:xfrm>
          <a:prstGeom prst="rect">
            <a:avLst/>
          </a:prstGeom>
          <a:noFill/>
        </p:spPr>
        <p:txBody>
          <a:bodyPr wrap="square" rtlCol="0">
            <a:spAutoFit/>
          </a:bodyPr>
          <a:lstStyle/>
          <a:p>
            <a:pPr>
              <a:lnSpc>
                <a:spcPts val="1450"/>
              </a:lnSpc>
            </a:pPr>
            <a:r>
              <a:rPr lang="ja-JP" altLang="en-US" sz="1300" b="1" u="sng" dirty="0" smtClean="0">
                <a:solidFill>
                  <a:prstClr val="black"/>
                </a:solidFill>
                <a:latin typeface="+mn-ea"/>
              </a:rPr>
              <a:t>①後発薬使用割合</a:t>
            </a:r>
            <a:r>
              <a:rPr lang="ja-JP" altLang="en-US" sz="1300" b="1" u="sng" dirty="0">
                <a:solidFill>
                  <a:prstClr val="black"/>
                </a:solidFill>
                <a:latin typeface="+mn-ea"/>
              </a:rPr>
              <a:t>を</a:t>
            </a:r>
            <a:r>
              <a:rPr lang="en-US" altLang="ja-JP" sz="1400" b="1" u="sng" dirty="0" smtClean="0">
                <a:solidFill>
                  <a:prstClr val="black"/>
                </a:solidFill>
                <a:latin typeface="+mn-ea"/>
              </a:rPr>
              <a:t>80</a:t>
            </a:r>
            <a:r>
              <a:rPr lang="ja-JP" altLang="en-US" sz="1300" b="1" u="sng" dirty="0" smtClean="0">
                <a:solidFill>
                  <a:prstClr val="black"/>
                </a:solidFill>
                <a:latin typeface="+mn-ea"/>
              </a:rPr>
              <a:t>％以上に引き上げ</a:t>
            </a:r>
            <a:r>
              <a:rPr lang="ja-JP" altLang="en-US" sz="1300" dirty="0" smtClean="0">
                <a:solidFill>
                  <a:prstClr val="black"/>
                </a:solidFill>
                <a:latin typeface="+mn-ea"/>
              </a:rPr>
              <a:t> ： </a:t>
            </a:r>
            <a:r>
              <a:rPr lang="ja-JP" altLang="ja-JP" sz="1300" dirty="0" smtClean="0">
                <a:solidFill>
                  <a:prstClr val="black"/>
                </a:solidFill>
                <a:latin typeface="+mn-ea"/>
              </a:rPr>
              <a:t>後発</a:t>
            </a:r>
            <a:r>
              <a:rPr lang="ja-JP" altLang="ja-JP" sz="1300" dirty="0">
                <a:solidFill>
                  <a:prstClr val="black"/>
                </a:solidFill>
                <a:latin typeface="+mn-ea"/>
              </a:rPr>
              <a:t>薬メーカー</a:t>
            </a:r>
            <a:r>
              <a:rPr lang="ja-JP" altLang="en-US" sz="1300" dirty="0" smtClean="0">
                <a:solidFill>
                  <a:prstClr val="black"/>
                </a:solidFill>
                <a:latin typeface="+mn-ea"/>
              </a:rPr>
              <a:t>が</a:t>
            </a:r>
            <a:endParaRPr lang="en-US" altLang="ja-JP" sz="1300" dirty="0" smtClean="0">
              <a:solidFill>
                <a:prstClr val="black"/>
              </a:solidFill>
              <a:latin typeface="+mn-ea"/>
            </a:endParaRPr>
          </a:p>
          <a:p>
            <a:pPr>
              <a:lnSpc>
                <a:spcPts val="1450"/>
              </a:lnSpc>
            </a:pPr>
            <a:r>
              <a:rPr lang="ja-JP" altLang="en-US" sz="1300" dirty="0">
                <a:solidFill>
                  <a:prstClr val="black"/>
                </a:solidFill>
                <a:latin typeface="+mn-ea"/>
              </a:rPr>
              <a:t>　</a:t>
            </a:r>
            <a:r>
              <a:rPr lang="ja-JP" altLang="ja-JP" sz="1300" dirty="0" smtClean="0">
                <a:solidFill>
                  <a:prstClr val="black"/>
                </a:solidFill>
                <a:latin typeface="+mn-ea"/>
              </a:rPr>
              <a:t>先発薬メーカーから</a:t>
            </a:r>
            <a:r>
              <a:rPr lang="ja-JP" altLang="en-US" sz="1300" dirty="0" smtClean="0">
                <a:solidFill>
                  <a:prstClr val="black"/>
                </a:solidFill>
                <a:latin typeface="+mn-ea"/>
              </a:rPr>
              <a:t>受託</a:t>
            </a:r>
            <a:r>
              <a:rPr lang="ja-JP" altLang="ja-JP" sz="1300" dirty="0" smtClean="0">
                <a:solidFill>
                  <a:prstClr val="black"/>
                </a:solidFill>
                <a:latin typeface="+mn-ea"/>
              </a:rPr>
              <a:t>生産</a:t>
            </a:r>
            <a:r>
              <a:rPr lang="ja-JP" altLang="en-US" sz="1300" dirty="0" smtClean="0">
                <a:solidFill>
                  <a:prstClr val="black"/>
                </a:solidFill>
                <a:latin typeface="+mn-ea"/>
              </a:rPr>
              <a:t>している先発薬</a:t>
            </a:r>
            <a:r>
              <a:rPr lang="ja-JP" altLang="ja-JP" sz="1300" dirty="0" smtClean="0">
                <a:solidFill>
                  <a:prstClr val="black"/>
                </a:solidFill>
                <a:latin typeface="+mn-ea"/>
              </a:rPr>
              <a:t>製造ライン</a:t>
            </a:r>
            <a:r>
              <a:rPr lang="ja-JP" altLang="en-US" sz="1300" dirty="0" smtClean="0">
                <a:solidFill>
                  <a:prstClr val="black"/>
                </a:solidFill>
                <a:latin typeface="+mn-ea"/>
              </a:rPr>
              <a:t>の</a:t>
            </a:r>
            <a:endParaRPr lang="en-US" altLang="ja-JP" sz="1300" dirty="0" smtClean="0">
              <a:solidFill>
                <a:prstClr val="black"/>
              </a:solidFill>
              <a:latin typeface="+mn-ea"/>
            </a:endParaRPr>
          </a:p>
          <a:p>
            <a:pPr>
              <a:lnSpc>
                <a:spcPts val="1450"/>
              </a:lnSpc>
            </a:pPr>
            <a:r>
              <a:rPr lang="ja-JP" altLang="en-US" sz="1300" dirty="0">
                <a:solidFill>
                  <a:prstClr val="black"/>
                </a:solidFill>
                <a:latin typeface="+mn-ea"/>
              </a:rPr>
              <a:t>　</a:t>
            </a:r>
            <a:r>
              <a:rPr lang="ja-JP" altLang="ja-JP" sz="1300" dirty="0" smtClean="0">
                <a:solidFill>
                  <a:prstClr val="black"/>
                </a:solidFill>
                <a:latin typeface="+mn-ea"/>
              </a:rPr>
              <a:t>切替</a:t>
            </a:r>
            <a:r>
              <a:rPr lang="ja-JP" altLang="en-US" sz="1300" dirty="0" smtClean="0">
                <a:solidFill>
                  <a:prstClr val="black"/>
                </a:solidFill>
                <a:latin typeface="+mn-ea"/>
              </a:rPr>
              <a:t>により</a:t>
            </a:r>
            <a:r>
              <a:rPr lang="ja-JP" altLang="ja-JP" sz="1300" dirty="0" smtClean="0">
                <a:solidFill>
                  <a:prstClr val="black"/>
                </a:solidFill>
                <a:latin typeface="+mn-ea"/>
              </a:rPr>
              <a:t>、</a:t>
            </a:r>
            <a:r>
              <a:rPr lang="ja-JP" altLang="en-US" sz="1300" dirty="0" smtClean="0">
                <a:solidFill>
                  <a:prstClr val="black"/>
                </a:solidFill>
                <a:latin typeface="+mn-ea"/>
              </a:rPr>
              <a:t>前倒し可能。</a:t>
            </a:r>
            <a:r>
              <a:rPr lang="en-US" altLang="ja-JP" sz="1300" dirty="0" smtClean="0">
                <a:solidFill>
                  <a:prstClr val="black"/>
                </a:solidFill>
                <a:latin typeface="+mn-ea"/>
              </a:rPr>
              <a:t> </a:t>
            </a:r>
            <a:r>
              <a:rPr lang="ja-JP" altLang="ja-JP" sz="1300" dirty="0" smtClean="0">
                <a:solidFill>
                  <a:prstClr val="black"/>
                </a:solidFill>
                <a:latin typeface="+mn-ea"/>
              </a:rPr>
              <a:t>新目標の達成時期は、</a:t>
            </a:r>
            <a:r>
              <a:rPr lang="en-US" altLang="ja-JP" sz="1300" dirty="0" smtClean="0">
                <a:solidFill>
                  <a:prstClr val="black"/>
                </a:solidFill>
                <a:latin typeface="+mn-ea"/>
              </a:rPr>
              <a:t>2020</a:t>
            </a:r>
            <a:r>
              <a:rPr lang="ja-JP" altLang="en-US" sz="1300" dirty="0" smtClean="0">
                <a:solidFill>
                  <a:prstClr val="black"/>
                </a:solidFill>
                <a:latin typeface="+mn-ea"/>
              </a:rPr>
              <a:t>年度末</a:t>
            </a:r>
            <a:endParaRPr lang="en-US" altLang="ja-JP" sz="1300" dirty="0" smtClean="0">
              <a:solidFill>
                <a:prstClr val="black"/>
              </a:solidFill>
              <a:latin typeface="+mn-ea"/>
            </a:endParaRPr>
          </a:p>
          <a:p>
            <a:pPr>
              <a:lnSpc>
                <a:spcPts val="1450"/>
              </a:lnSpc>
            </a:pPr>
            <a:r>
              <a:rPr lang="ja-JP" altLang="en-US" sz="1300" dirty="0">
                <a:solidFill>
                  <a:prstClr val="black"/>
                </a:solidFill>
                <a:latin typeface="+mn-ea"/>
              </a:rPr>
              <a:t>　</a:t>
            </a:r>
            <a:r>
              <a:rPr lang="ja-JP" altLang="en-US" sz="1300" dirty="0" smtClean="0">
                <a:solidFill>
                  <a:prstClr val="black"/>
                </a:solidFill>
                <a:latin typeface="+mn-ea"/>
              </a:rPr>
              <a:t>より前の、できるだけ早期に設定すべき</a:t>
            </a:r>
            <a:r>
              <a:rPr lang="ja-JP" altLang="ja-JP" sz="1300" dirty="0" smtClean="0">
                <a:solidFill>
                  <a:prstClr val="black"/>
                </a:solidFill>
                <a:latin typeface="+mn-ea"/>
              </a:rPr>
              <a:t>。</a:t>
            </a:r>
            <a:endParaRPr lang="ja-JP" altLang="en-US" sz="1300" b="1" dirty="0">
              <a:solidFill>
                <a:prstClr val="black"/>
              </a:solidFill>
              <a:latin typeface="+mn-ea"/>
            </a:endParaRPr>
          </a:p>
        </p:txBody>
      </p:sp>
      <p:sp>
        <p:nvSpPr>
          <p:cNvPr id="21" name="テキスト ボックス 20"/>
          <p:cNvSpPr txBox="1"/>
          <p:nvPr/>
        </p:nvSpPr>
        <p:spPr>
          <a:xfrm>
            <a:off x="4475856" y="3505455"/>
            <a:ext cx="4671423" cy="1066959"/>
          </a:xfrm>
          <a:prstGeom prst="rect">
            <a:avLst/>
          </a:prstGeom>
          <a:noFill/>
        </p:spPr>
        <p:txBody>
          <a:bodyPr wrap="square" rtlCol="0">
            <a:spAutoFit/>
          </a:bodyPr>
          <a:lstStyle/>
          <a:p>
            <a:pPr>
              <a:lnSpc>
                <a:spcPts val="1450"/>
              </a:lnSpc>
            </a:pPr>
            <a:r>
              <a:rPr lang="ja-JP" altLang="en-US" sz="1300" b="1" u="sng" dirty="0" smtClean="0">
                <a:solidFill>
                  <a:prstClr val="black"/>
                </a:solidFill>
                <a:latin typeface="+mn-ea"/>
              </a:rPr>
              <a:t>②</a:t>
            </a:r>
            <a:r>
              <a:rPr lang="en-US" altLang="ja-JP" sz="1300" b="1" u="sng" dirty="0" smtClean="0">
                <a:solidFill>
                  <a:prstClr val="black"/>
                </a:solidFill>
                <a:latin typeface="+mn-ea"/>
              </a:rPr>
              <a:t> </a:t>
            </a:r>
            <a:r>
              <a:rPr lang="ja-JP" altLang="en-US" sz="1300" b="1" u="sng" dirty="0" smtClean="0">
                <a:solidFill>
                  <a:prstClr val="black"/>
                </a:solidFill>
                <a:latin typeface="+mn-ea"/>
              </a:rPr>
              <a:t>特許の切れた先発薬（長期収載品）の保険給付額の見直し</a:t>
            </a:r>
            <a:r>
              <a:rPr lang="ja-JP" altLang="en-US" sz="1300" dirty="0" smtClean="0">
                <a:solidFill>
                  <a:prstClr val="black"/>
                </a:solidFill>
                <a:latin typeface="+mn-ea"/>
              </a:rPr>
              <a:t>： </a:t>
            </a:r>
            <a:endParaRPr lang="en-US" altLang="ja-JP" sz="1300" dirty="0">
              <a:solidFill>
                <a:prstClr val="black"/>
              </a:solidFill>
              <a:latin typeface="+mn-ea"/>
            </a:endParaRPr>
          </a:p>
          <a:p>
            <a:pPr>
              <a:lnSpc>
                <a:spcPts val="1450"/>
              </a:lnSpc>
              <a:spcBef>
                <a:spcPts val="100"/>
              </a:spcBef>
            </a:pPr>
            <a:r>
              <a:rPr lang="ja-JP" altLang="en-US" sz="1300" dirty="0" smtClean="0">
                <a:solidFill>
                  <a:prstClr val="black"/>
                </a:solidFill>
                <a:latin typeface="+mn-ea"/>
              </a:rPr>
              <a:t>　長期収載品の保険給付額を後発薬の価格に抑える仕組み</a:t>
            </a:r>
            <a:endParaRPr lang="en-US" altLang="ja-JP" sz="1300" dirty="0" smtClean="0">
              <a:solidFill>
                <a:prstClr val="black"/>
              </a:solidFill>
              <a:latin typeface="+mn-ea"/>
            </a:endParaRPr>
          </a:p>
          <a:p>
            <a:pPr>
              <a:lnSpc>
                <a:spcPts val="1450"/>
              </a:lnSpc>
            </a:pPr>
            <a:r>
              <a:rPr lang="ja-JP" altLang="en-US" sz="1300" dirty="0">
                <a:solidFill>
                  <a:prstClr val="black"/>
                </a:solidFill>
                <a:latin typeface="+mn-ea"/>
              </a:rPr>
              <a:t>　</a:t>
            </a:r>
            <a:r>
              <a:rPr lang="ja-JP" altLang="en-US" sz="1300" dirty="0" smtClean="0">
                <a:solidFill>
                  <a:prstClr val="black"/>
                </a:solidFill>
                <a:latin typeface="+mn-ea"/>
              </a:rPr>
              <a:t>（いわゆる「差額の自己負担化」を含む。）は、</a:t>
            </a:r>
            <a:r>
              <a:rPr lang="ja-JP" altLang="ja-JP" sz="1300" dirty="0" smtClean="0">
                <a:solidFill>
                  <a:prstClr val="black"/>
                </a:solidFill>
                <a:latin typeface="+mn-ea"/>
              </a:rPr>
              <a:t>患者に</a:t>
            </a:r>
            <a:r>
              <a:rPr lang="ja-JP" altLang="en-US" sz="1300" dirty="0" smtClean="0">
                <a:solidFill>
                  <a:prstClr val="black"/>
                </a:solidFill>
                <a:latin typeface="+mn-ea"/>
              </a:rPr>
              <a:t>後発薬</a:t>
            </a:r>
            <a:endParaRPr lang="en-US" altLang="ja-JP" sz="1300" dirty="0" smtClean="0">
              <a:solidFill>
                <a:prstClr val="black"/>
              </a:solidFill>
              <a:latin typeface="+mn-ea"/>
            </a:endParaRPr>
          </a:p>
          <a:p>
            <a:pPr>
              <a:lnSpc>
                <a:spcPts val="1450"/>
              </a:lnSpc>
            </a:pPr>
            <a:r>
              <a:rPr lang="ja-JP" altLang="en-US" sz="1300" dirty="0">
                <a:solidFill>
                  <a:prstClr val="black"/>
                </a:solidFill>
                <a:latin typeface="+mn-ea"/>
              </a:rPr>
              <a:t>　</a:t>
            </a:r>
            <a:r>
              <a:rPr lang="ja-JP" altLang="en-US" sz="1300" dirty="0" smtClean="0">
                <a:solidFill>
                  <a:prstClr val="black"/>
                </a:solidFill>
                <a:latin typeface="+mn-ea"/>
              </a:rPr>
              <a:t>への切替の</a:t>
            </a:r>
            <a:r>
              <a:rPr lang="ja-JP" altLang="ja-JP" sz="1300" dirty="0" smtClean="0">
                <a:solidFill>
                  <a:prstClr val="black"/>
                </a:solidFill>
                <a:latin typeface="+mn-ea"/>
              </a:rPr>
              <a:t>インセンティブを付与する</a:t>
            </a:r>
            <a:r>
              <a:rPr lang="ja-JP" altLang="en-US" sz="1300" dirty="0" smtClean="0">
                <a:solidFill>
                  <a:prstClr val="black"/>
                </a:solidFill>
                <a:latin typeface="+mn-ea"/>
              </a:rPr>
              <a:t>ために</a:t>
            </a:r>
            <a:r>
              <a:rPr lang="ja-JP" altLang="ja-JP" sz="1300" dirty="0" smtClean="0">
                <a:solidFill>
                  <a:prstClr val="black"/>
                </a:solidFill>
                <a:latin typeface="+mn-ea"/>
              </a:rPr>
              <a:t>有効</a:t>
            </a:r>
            <a:r>
              <a:rPr lang="ja-JP" altLang="ja-JP" sz="1300" dirty="0">
                <a:solidFill>
                  <a:prstClr val="black"/>
                </a:solidFill>
                <a:latin typeface="+mn-ea"/>
              </a:rPr>
              <a:t>な</a:t>
            </a:r>
            <a:r>
              <a:rPr lang="ja-JP" altLang="ja-JP" sz="1300" dirty="0" smtClean="0">
                <a:solidFill>
                  <a:prstClr val="black"/>
                </a:solidFill>
                <a:latin typeface="+mn-ea"/>
              </a:rPr>
              <a:t>手段</a:t>
            </a:r>
            <a:r>
              <a:rPr lang="ja-JP" altLang="en-US" sz="1300" dirty="0" smtClean="0">
                <a:solidFill>
                  <a:prstClr val="black"/>
                </a:solidFill>
                <a:latin typeface="+mn-ea"/>
              </a:rPr>
              <a:t>。</a:t>
            </a:r>
            <a:endParaRPr lang="en-US" altLang="ja-JP" sz="1300" dirty="0" smtClean="0">
              <a:solidFill>
                <a:prstClr val="black"/>
              </a:solidFill>
              <a:latin typeface="+mn-ea"/>
            </a:endParaRPr>
          </a:p>
          <a:p>
            <a:pPr>
              <a:lnSpc>
                <a:spcPts val="1450"/>
              </a:lnSpc>
            </a:pPr>
            <a:r>
              <a:rPr lang="ja-JP" altLang="en-US" sz="1300" dirty="0">
                <a:solidFill>
                  <a:prstClr val="black"/>
                </a:solidFill>
                <a:latin typeface="+mn-ea"/>
              </a:rPr>
              <a:t>　</a:t>
            </a:r>
            <a:r>
              <a:rPr lang="ja-JP" altLang="en-US" sz="1300" dirty="0" smtClean="0">
                <a:solidFill>
                  <a:prstClr val="black"/>
                </a:solidFill>
                <a:latin typeface="+mn-ea"/>
              </a:rPr>
              <a:t>医薬品によるアレルギーの扱い等をセットで検討する必要。</a:t>
            </a:r>
            <a:endParaRPr lang="ja-JP" altLang="en-US" sz="1400" b="1" dirty="0">
              <a:solidFill>
                <a:prstClr val="black"/>
              </a:solidFill>
              <a:latin typeface="+mn-ea"/>
            </a:endParaRPr>
          </a:p>
        </p:txBody>
      </p:sp>
      <p:sp>
        <p:nvSpPr>
          <p:cNvPr id="25" name="テキスト ボックス 24"/>
          <p:cNvSpPr txBox="1"/>
          <p:nvPr/>
        </p:nvSpPr>
        <p:spPr>
          <a:xfrm>
            <a:off x="38337" y="-14427"/>
            <a:ext cx="9073116" cy="651905"/>
          </a:xfrm>
          <a:prstGeom prst="rect">
            <a:avLst/>
          </a:prstGeom>
          <a:solidFill>
            <a:srgbClr val="00206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36000">
            <a:spAutoFit/>
          </a:bodyPr>
          <a:lstStyle/>
          <a:p>
            <a:pPr algn="ctr">
              <a:defRPr/>
            </a:pPr>
            <a:r>
              <a:rPr lang="ja-JP" altLang="en-US" sz="2200" b="1" dirty="0">
                <a:solidFill>
                  <a:prstClr val="white"/>
                </a:solidFill>
                <a:latin typeface="HGｺﾞｼｯｸE" panose="020B0909000000000000" pitchFamily="49" charset="-128"/>
                <a:ea typeface="HGｺﾞｼｯｸE" panose="020B0909000000000000" pitchFamily="49" charset="-128"/>
              </a:rPr>
              <a:t>重要課題検証「中間取りまとめ</a:t>
            </a:r>
            <a:r>
              <a:rPr lang="ja-JP" altLang="en-US" sz="2200" b="1" dirty="0" smtClean="0">
                <a:solidFill>
                  <a:prstClr val="white"/>
                </a:solidFill>
                <a:latin typeface="HGｺﾞｼｯｸE" panose="020B0909000000000000" pitchFamily="49" charset="-128"/>
                <a:ea typeface="HGｺﾞｼｯｸE" panose="020B0909000000000000" pitchFamily="49" charset="-128"/>
              </a:rPr>
              <a:t>」（概要）</a:t>
            </a:r>
            <a:endParaRPr lang="en-US" altLang="ja-JP" sz="2200" b="1" dirty="0" smtClean="0">
              <a:solidFill>
                <a:prstClr val="white"/>
              </a:solidFill>
              <a:latin typeface="HGｺﾞｼｯｸE" panose="020B0909000000000000" pitchFamily="49" charset="-128"/>
              <a:ea typeface="HGｺﾞｼｯｸE" panose="020B0909000000000000" pitchFamily="49" charset="-128"/>
            </a:endParaRPr>
          </a:p>
          <a:p>
            <a:pPr algn="ctr">
              <a:defRPr/>
            </a:pPr>
            <a:r>
              <a:rPr lang="ja-JP" altLang="en-US" b="1" dirty="0" smtClean="0">
                <a:solidFill>
                  <a:prstClr val="white"/>
                </a:solidFill>
                <a:latin typeface="HGｺﾞｼｯｸE" panose="020B0909000000000000" pitchFamily="49" charset="-128"/>
                <a:ea typeface="HGｺﾞｼｯｸE" panose="020B0909000000000000" pitchFamily="49" charset="-128"/>
              </a:rPr>
              <a:t>～医薬品に</a:t>
            </a:r>
            <a:r>
              <a:rPr lang="ja-JP" altLang="en-US" b="1" dirty="0">
                <a:solidFill>
                  <a:prstClr val="white"/>
                </a:solidFill>
                <a:latin typeface="HGｺﾞｼｯｸE" panose="020B0909000000000000" pitchFamily="49" charset="-128"/>
                <a:ea typeface="HGｺﾞｼｯｸE" panose="020B0909000000000000" pitchFamily="49" charset="-128"/>
              </a:rPr>
              <a:t>係</a:t>
            </a:r>
            <a:r>
              <a:rPr lang="ja-JP" altLang="en-US" b="1" dirty="0" smtClean="0">
                <a:solidFill>
                  <a:prstClr val="white"/>
                </a:solidFill>
                <a:latin typeface="HGｺﾞｼｯｸE" panose="020B0909000000000000" pitchFamily="49" charset="-128"/>
                <a:ea typeface="HGｺﾞｼｯｸE" panose="020B0909000000000000" pitchFamily="49" charset="-128"/>
              </a:rPr>
              <a:t>る国民負担の軽減（後発医薬品の使用促進等）～</a:t>
            </a:r>
            <a:endParaRPr lang="ja-JP" altLang="en-US" b="1" dirty="0">
              <a:solidFill>
                <a:prstClr val="white"/>
              </a:solidFill>
              <a:latin typeface="HGｺﾞｼｯｸE" panose="020B0909000000000000" pitchFamily="49" charset="-128"/>
              <a:ea typeface="HGｺﾞｼｯｸE" panose="020B0909000000000000" pitchFamily="49" charset="-128"/>
            </a:endParaRPr>
          </a:p>
        </p:txBody>
      </p:sp>
      <p:sp>
        <p:nvSpPr>
          <p:cNvPr id="35" name="下矢印 34"/>
          <p:cNvSpPr/>
          <p:nvPr/>
        </p:nvSpPr>
        <p:spPr>
          <a:xfrm>
            <a:off x="1534156" y="1476967"/>
            <a:ext cx="696685" cy="764253"/>
          </a:xfrm>
          <a:prstGeom prst="downArrow">
            <a:avLst>
              <a:gd name="adj1" fmla="val 50000"/>
              <a:gd name="adj2" fmla="val 38908"/>
            </a:avLst>
          </a:prstGeom>
          <a:gradFill flip="none" rotWithShape="1">
            <a:gsLst>
              <a:gs pos="0">
                <a:schemeClr val="accent6">
                  <a:lumMod val="5000"/>
                  <a:lumOff val="95000"/>
                </a:schemeClr>
              </a:gs>
              <a:gs pos="67000">
                <a:srgbClr val="A3FFA3"/>
              </a:gs>
              <a:gs pos="85000">
                <a:srgbClr val="85FF85"/>
              </a:gs>
              <a:gs pos="100000">
                <a:srgbClr val="5DFF5D"/>
              </a:gs>
            </a:gsLst>
            <a:lin ang="5400000" scaled="1"/>
            <a:tileRect/>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86">
              <a:solidFill>
                <a:prstClr val="white"/>
              </a:solidFill>
            </a:endParaRPr>
          </a:p>
        </p:txBody>
      </p:sp>
      <p:sp>
        <p:nvSpPr>
          <p:cNvPr id="41" name="下矢印 40"/>
          <p:cNvSpPr/>
          <p:nvPr/>
        </p:nvSpPr>
        <p:spPr>
          <a:xfrm>
            <a:off x="3869895" y="1489921"/>
            <a:ext cx="629794" cy="3086950"/>
          </a:xfrm>
          <a:prstGeom prst="downArrow">
            <a:avLst>
              <a:gd name="adj1" fmla="val 49955"/>
              <a:gd name="adj2" fmla="val 46411"/>
            </a:avLst>
          </a:prstGeom>
          <a:gradFill flip="none" rotWithShape="1">
            <a:gsLst>
              <a:gs pos="0">
                <a:schemeClr val="bg1"/>
              </a:gs>
              <a:gs pos="45000">
                <a:srgbClr val="FFCCFF"/>
              </a:gs>
              <a:gs pos="83000">
                <a:srgbClr val="FFA7FF"/>
              </a:gs>
              <a:gs pos="100000">
                <a:srgbClr val="FF89FF"/>
              </a:gs>
            </a:gsLst>
            <a:lin ang="5400000" scaled="1"/>
            <a:tileRect/>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86">
              <a:solidFill>
                <a:prstClr val="white"/>
              </a:solidFill>
            </a:endParaRPr>
          </a:p>
        </p:txBody>
      </p:sp>
      <p:sp>
        <p:nvSpPr>
          <p:cNvPr id="43" name="正方形/長方形 42"/>
          <p:cNvSpPr/>
          <p:nvPr/>
        </p:nvSpPr>
        <p:spPr>
          <a:xfrm>
            <a:off x="92279" y="1685526"/>
            <a:ext cx="1190522" cy="384013"/>
          </a:xfrm>
          <a:prstGeom prst="rect">
            <a:avLst/>
          </a:prstGeom>
          <a:solidFill>
            <a:srgbClr val="CCECFF"/>
          </a:solidFill>
          <a:ln w="254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提言内容</a:t>
            </a:r>
            <a:endParaRPr kumimoji="1" lang="ja-JP" altLang="en-US" b="1" dirty="0">
              <a:solidFill>
                <a:schemeClr val="tx1"/>
              </a:solidFill>
            </a:endParaRPr>
          </a:p>
        </p:txBody>
      </p:sp>
      <p:sp>
        <p:nvSpPr>
          <p:cNvPr id="8" name="左中かっこ 7"/>
          <p:cNvSpPr/>
          <p:nvPr/>
        </p:nvSpPr>
        <p:spPr>
          <a:xfrm>
            <a:off x="325193" y="2853261"/>
            <a:ext cx="151858" cy="1575487"/>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下矢印 13"/>
          <p:cNvSpPr/>
          <p:nvPr/>
        </p:nvSpPr>
        <p:spPr>
          <a:xfrm rot="16044747">
            <a:off x="198443" y="3576631"/>
            <a:ext cx="262700" cy="152996"/>
          </a:xfrm>
          <a:prstGeom prst="down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86">
              <a:solidFill>
                <a:prstClr val="white"/>
              </a:solidFill>
            </a:endParaRPr>
          </a:p>
        </p:txBody>
      </p:sp>
      <p:sp>
        <p:nvSpPr>
          <p:cNvPr id="46" name="左中かっこ 45"/>
          <p:cNvSpPr/>
          <p:nvPr/>
        </p:nvSpPr>
        <p:spPr>
          <a:xfrm>
            <a:off x="350951" y="5119566"/>
            <a:ext cx="176123" cy="151848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4" name="下矢印 43"/>
          <p:cNvSpPr/>
          <p:nvPr/>
        </p:nvSpPr>
        <p:spPr>
          <a:xfrm rot="16200000">
            <a:off x="15666" y="5742818"/>
            <a:ext cx="610568" cy="209169"/>
          </a:xfrm>
          <a:prstGeom prst="downArrow">
            <a:avLst>
              <a:gd name="adj1" fmla="val 54160"/>
              <a:gd name="adj2" fmla="val 5000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86">
              <a:solidFill>
                <a:prstClr val="white"/>
              </a:solidFill>
            </a:endParaRPr>
          </a:p>
        </p:txBody>
      </p:sp>
      <p:sp>
        <p:nvSpPr>
          <p:cNvPr id="31" name="テキスト ボックス 30"/>
          <p:cNvSpPr txBox="1"/>
          <p:nvPr/>
        </p:nvSpPr>
        <p:spPr>
          <a:xfrm>
            <a:off x="1803460" y="4630022"/>
            <a:ext cx="7253425" cy="528350"/>
          </a:xfrm>
          <a:prstGeom prst="rect">
            <a:avLst/>
          </a:prstGeom>
          <a:noFill/>
        </p:spPr>
        <p:txBody>
          <a:bodyPr wrap="square" rtlCol="0">
            <a:spAutoFit/>
          </a:bodyPr>
          <a:lstStyle/>
          <a:p>
            <a:pPr marL="214302" indent="-178585">
              <a:lnSpc>
                <a:spcPts val="1700"/>
              </a:lnSpc>
              <a:buFont typeface="Wingdings" panose="05000000000000000000" pitchFamily="2" charset="2"/>
              <a:buChar char="Ø"/>
            </a:pPr>
            <a:r>
              <a:rPr lang="ja-JP" altLang="ja-JP" sz="1400" dirty="0" smtClean="0">
                <a:solidFill>
                  <a:prstClr val="black"/>
                </a:solidFill>
                <a:latin typeface="+mn-ea"/>
              </a:rPr>
              <a:t>諸外国</a:t>
            </a:r>
            <a:r>
              <a:rPr lang="ja-JP" altLang="en-US" sz="1400" dirty="0">
                <a:solidFill>
                  <a:prstClr val="black"/>
                </a:solidFill>
                <a:latin typeface="+mn-ea"/>
              </a:rPr>
              <a:t>に</a:t>
            </a:r>
            <a:r>
              <a:rPr lang="ja-JP" altLang="ja-JP" sz="1400" dirty="0" smtClean="0">
                <a:solidFill>
                  <a:prstClr val="black"/>
                </a:solidFill>
                <a:latin typeface="+mn-ea"/>
              </a:rPr>
              <a:t>比べ</a:t>
            </a:r>
            <a:r>
              <a:rPr lang="ja-JP" altLang="en-US" sz="1400" dirty="0" smtClean="0">
                <a:solidFill>
                  <a:prstClr val="black"/>
                </a:solidFill>
                <a:latin typeface="+mn-ea"/>
              </a:rPr>
              <a:t>長期収載品</a:t>
            </a:r>
            <a:r>
              <a:rPr lang="ja-JP" altLang="ja-JP" sz="1400" dirty="0" smtClean="0">
                <a:solidFill>
                  <a:prstClr val="black"/>
                </a:solidFill>
                <a:latin typeface="+mn-ea"/>
              </a:rPr>
              <a:t>の</a:t>
            </a:r>
            <a:r>
              <a:rPr lang="ja-JP" altLang="en-US" sz="1400" dirty="0" smtClean="0">
                <a:solidFill>
                  <a:prstClr val="black"/>
                </a:solidFill>
                <a:latin typeface="+mn-ea"/>
              </a:rPr>
              <a:t>売上高比率</a:t>
            </a:r>
            <a:r>
              <a:rPr lang="ja-JP" altLang="ja-JP" sz="1400" dirty="0" smtClean="0">
                <a:solidFill>
                  <a:prstClr val="black"/>
                </a:solidFill>
                <a:latin typeface="+mn-ea"/>
              </a:rPr>
              <a:t>が高</a:t>
            </a:r>
            <a:r>
              <a:rPr lang="ja-JP" altLang="en-US" sz="1400" dirty="0" smtClean="0">
                <a:solidFill>
                  <a:prstClr val="black"/>
                </a:solidFill>
                <a:latin typeface="+mn-ea"/>
              </a:rPr>
              <a:t>い</a:t>
            </a:r>
            <a:endParaRPr lang="en-US" altLang="ja-JP" sz="1400" dirty="0" smtClean="0">
              <a:solidFill>
                <a:prstClr val="black"/>
              </a:solidFill>
              <a:latin typeface="+mn-ea"/>
            </a:endParaRPr>
          </a:p>
          <a:p>
            <a:pPr marL="214302" indent="-178585">
              <a:lnSpc>
                <a:spcPts val="1700"/>
              </a:lnSpc>
              <a:buFont typeface="Wingdings" panose="05000000000000000000" pitchFamily="2" charset="2"/>
              <a:buChar char="Ø"/>
            </a:pPr>
            <a:r>
              <a:rPr lang="ja-JP" altLang="ja-JP" sz="1400" dirty="0" smtClean="0">
                <a:solidFill>
                  <a:prstClr val="black"/>
                </a:solidFill>
                <a:latin typeface="+mn-ea"/>
              </a:rPr>
              <a:t>この</a:t>
            </a:r>
            <a:r>
              <a:rPr lang="ja-JP" altLang="ja-JP" sz="1400" dirty="0">
                <a:solidFill>
                  <a:prstClr val="black"/>
                </a:solidFill>
                <a:latin typeface="+mn-ea"/>
              </a:rPr>
              <a:t>構造を温存していては後発薬の利用拡大にとっても新薬開発の促進にとっても</a:t>
            </a:r>
            <a:r>
              <a:rPr lang="ja-JP" altLang="ja-JP" sz="1400" dirty="0" smtClean="0">
                <a:solidFill>
                  <a:prstClr val="black"/>
                </a:solidFill>
                <a:latin typeface="+mn-ea"/>
              </a:rPr>
              <a:t>マイナス</a:t>
            </a:r>
            <a:endParaRPr lang="ja-JP" altLang="en-US" sz="1400" dirty="0">
              <a:solidFill>
                <a:prstClr val="black"/>
              </a:solidFill>
              <a:latin typeface="+mn-ea"/>
            </a:endParaRPr>
          </a:p>
        </p:txBody>
      </p:sp>
      <p:sp>
        <p:nvSpPr>
          <p:cNvPr id="30" name="円/楕円 29"/>
          <p:cNvSpPr/>
          <p:nvPr/>
        </p:nvSpPr>
        <p:spPr>
          <a:xfrm>
            <a:off x="3096119" y="918505"/>
            <a:ext cx="2343475" cy="666431"/>
          </a:xfrm>
          <a:prstGeom prst="ellipse">
            <a:avLst/>
          </a:prstGeom>
          <a:gradFill flip="none" rotWithShape="1">
            <a:gsLst>
              <a:gs pos="0">
                <a:schemeClr val="accent2">
                  <a:lumMod val="5000"/>
                  <a:lumOff val="95000"/>
                </a:schemeClr>
              </a:gs>
              <a:gs pos="74000">
                <a:srgbClr val="FFCCFF"/>
              </a:gs>
              <a:gs pos="83000">
                <a:srgbClr val="FFCCFF"/>
              </a:gs>
              <a:gs pos="100000">
                <a:srgbClr val="FFCCFF"/>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3236604" y="956661"/>
            <a:ext cx="2011301" cy="584775"/>
          </a:xfrm>
          <a:prstGeom prst="rect">
            <a:avLst/>
          </a:prstGeom>
          <a:noFill/>
        </p:spPr>
        <p:txBody>
          <a:bodyPr wrap="square" rtlCol="0">
            <a:spAutoFit/>
          </a:bodyPr>
          <a:lstStyle/>
          <a:p>
            <a:pPr algn="ctr"/>
            <a:r>
              <a:rPr kumimoji="1" lang="ja-JP" altLang="en-US" sz="1600" b="1" dirty="0" smtClean="0">
                <a:latin typeface="+mn-ea"/>
              </a:rPr>
              <a:t>医薬品産業の</a:t>
            </a:r>
            <a:endParaRPr kumimoji="1" lang="en-US" altLang="ja-JP" sz="1600" b="1" dirty="0" smtClean="0">
              <a:latin typeface="+mn-ea"/>
            </a:endParaRPr>
          </a:p>
          <a:p>
            <a:pPr algn="ctr"/>
            <a:r>
              <a:rPr kumimoji="1" lang="ja-JP" altLang="en-US" sz="1600" b="1" dirty="0" smtClean="0">
                <a:latin typeface="+mn-ea"/>
              </a:rPr>
              <a:t>創薬力・競争力強化</a:t>
            </a:r>
            <a:endParaRPr kumimoji="1" lang="ja-JP" altLang="en-US" sz="1600" b="1" dirty="0">
              <a:latin typeface="+mn-ea"/>
            </a:endParaRPr>
          </a:p>
        </p:txBody>
      </p:sp>
      <p:sp>
        <p:nvSpPr>
          <p:cNvPr id="33" name="円/楕円 32"/>
          <p:cNvSpPr/>
          <p:nvPr/>
        </p:nvSpPr>
        <p:spPr>
          <a:xfrm>
            <a:off x="892119" y="894382"/>
            <a:ext cx="1966300" cy="685277"/>
          </a:xfrm>
          <a:prstGeom prst="ellipse">
            <a:avLst/>
          </a:prstGeom>
          <a:gradFill flip="none" rotWithShape="1">
            <a:gsLst>
              <a:gs pos="0">
                <a:schemeClr val="accent6">
                  <a:lumMod val="5000"/>
                  <a:lumOff val="95000"/>
                </a:schemeClr>
              </a:gs>
              <a:gs pos="74000">
                <a:srgbClr val="CCFFCC"/>
              </a:gs>
              <a:gs pos="83000">
                <a:srgbClr val="CCFFCC"/>
              </a:gs>
              <a:gs pos="100000">
                <a:srgbClr val="99FFCC"/>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919081" y="959562"/>
            <a:ext cx="2016612" cy="584775"/>
          </a:xfrm>
          <a:prstGeom prst="rect">
            <a:avLst/>
          </a:prstGeom>
          <a:noFill/>
        </p:spPr>
        <p:txBody>
          <a:bodyPr wrap="square" rtlCol="0">
            <a:spAutoFit/>
          </a:bodyPr>
          <a:lstStyle/>
          <a:p>
            <a:pPr algn="ctr"/>
            <a:r>
              <a:rPr kumimoji="1" lang="ja-JP" altLang="en-US" sz="1600" b="1" dirty="0" smtClean="0"/>
              <a:t>後発医薬品に対する安心・信頼の向上</a:t>
            </a:r>
            <a:endParaRPr kumimoji="1" lang="ja-JP" altLang="en-US" sz="1600" b="1" dirty="0"/>
          </a:p>
        </p:txBody>
      </p:sp>
      <p:sp>
        <p:nvSpPr>
          <p:cNvPr id="26" name="正方形/長方形 25"/>
          <p:cNvSpPr/>
          <p:nvPr/>
        </p:nvSpPr>
        <p:spPr>
          <a:xfrm>
            <a:off x="146428" y="656294"/>
            <a:ext cx="885725" cy="384013"/>
          </a:xfrm>
          <a:prstGeom prst="rect">
            <a:avLst/>
          </a:prstGeom>
          <a:solidFill>
            <a:srgbClr val="CCECFF"/>
          </a:solidFill>
          <a:ln w="254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課　題</a:t>
            </a:r>
            <a:endParaRPr kumimoji="1" lang="ja-JP" altLang="en-US" b="1" dirty="0">
              <a:solidFill>
                <a:schemeClr val="tx1"/>
              </a:solidFill>
            </a:endParaRPr>
          </a:p>
        </p:txBody>
      </p:sp>
      <p:sp>
        <p:nvSpPr>
          <p:cNvPr id="9" name="角丸四角形 8"/>
          <p:cNvSpPr/>
          <p:nvPr/>
        </p:nvSpPr>
        <p:spPr>
          <a:xfrm>
            <a:off x="4610598" y="1881174"/>
            <a:ext cx="4306973" cy="591356"/>
          </a:xfrm>
          <a:prstGeom prst="roundRect">
            <a:avLst/>
          </a:prstGeom>
          <a:solidFill>
            <a:srgbClr val="FFC000">
              <a:alpha val="40000"/>
            </a:srgb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下矢印 39"/>
          <p:cNvSpPr/>
          <p:nvPr/>
        </p:nvSpPr>
        <p:spPr>
          <a:xfrm>
            <a:off x="6529407" y="1451283"/>
            <a:ext cx="621744" cy="1110787"/>
          </a:xfrm>
          <a:prstGeom prst="downArrow">
            <a:avLst/>
          </a:prstGeom>
          <a:gradFill>
            <a:gsLst>
              <a:gs pos="0">
                <a:schemeClr val="accent2">
                  <a:lumMod val="5000"/>
                  <a:lumOff val="95000"/>
                </a:schemeClr>
              </a:gs>
              <a:gs pos="74000">
                <a:srgbClr val="FFC000"/>
              </a:gs>
              <a:gs pos="83000">
                <a:srgbClr val="FFC000"/>
              </a:gs>
              <a:gs pos="100000">
                <a:srgbClr val="FFC000"/>
              </a:gs>
            </a:gsLst>
            <a:lin ang="5400000" scaled="1"/>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86">
              <a:solidFill>
                <a:prstClr val="white"/>
              </a:solidFill>
            </a:endParaRPr>
          </a:p>
        </p:txBody>
      </p:sp>
      <p:sp>
        <p:nvSpPr>
          <p:cNvPr id="6" name="テキスト ボックス 5"/>
          <p:cNvSpPr txBox="1"/>
          <p:nvPr/>
        </p:nvSpPr>
        <p:spPr>
          <a:xfrm>
            <a:off x="4685712" y="1853678"/>
            <a:ext cx="4309134" cy="669414"/>
          </a:xfrm>
          <a:prstGeom prst="rect">
            <a:avLst/>
          </a:prstGeom>
          <a:noFill/>
        </p:spPr>
        <p:txBody>
          <a:bodyPr wrap="square" rtlCol="0">
            <a:spAutoFit/>
          </a:bodyPr>
          <a:lstStyle/>
          <a:p>
            <a:pPr>
              <a:lnSpc>
                <a:spcPts val="1500"/>
              </a:lnSpc>
            </a:pPr>
            <a:r>
              <a:rPr kumimoji="1" lang="ja-JP" altLang="en-US" sz="1300" dirty="0" smtClean="0">
                <a:latin typeface="+mj-ea"/>
                <a:ea typeface="+mj-ea"/>
              </a:rPr>
              <a:t>Ｈ</a:t>
            </a:r>
            <a:r>
              <a:rPr kumimoji="1" lang="en-US" altLang="ja-JP" sz="1300" dirty="0" smtClean="0">
                <a:latin typeface="+mj-ea"/>
                <a:ea typeface="+mj-ea"/>
              </a:rPr>
              <a:t>26</a:t>
            </a:r>
            <a:r>
              <a:rPr kumimoji="1" lang="ja-JP" altLang="en-US" sz="1300" dirty="0" smtClean="0">
                <a:latin typeface="+mj-ea"/>
                <a:ea typeface="+mj-ea"/>
              </a:rPr>
              <a:t>年「</a:t>
            </a:r>
            <a:r>
              <a:rPr lang="ja-JP" altLang="en-US" sz="1300" dirty="0" smtClean="0">
                <a:latin typeface="+mj-ea"/>
                <a:ea typeface="+mj-ea"/>
              </a:rPr>
              <a:t>秋のレビュー」</a:t>
            </a:r>
            <a:r>
              <a:rPr lang="ja-JP" altLang="en-US" sz="1300" dirty="0">
                <a:latin typeface="+mj-ea"/>
                <a:ea typeface="+mj-ea"/>
              </a:rPr>
              <a:t>の</a:t>
            </a:r>
            <a:r>
              <a:rPr lang="ja-JP" altLang="en-US" sz="1300" dirty="0" smtClean="0">
                <a:latin typeface="+mj-ea"/>
                <a:ea typeface="+mj-ea"/>
              </a:rPr>
              <a:t>指摘のうち、後発薬の使用割合によって各保険者が支払う後期高齢者支援金を加減算する</a:t>
            </a:r>
            <a:endParaRPr lang="en-US" altLang="ja-JP" sz="1300" dirty="0" smtClean="0">
              <a:latin typeface="+mj-ea"/>
              <a:ea typeface="+mj-ea"/>
            </a:endParaRPr>
          </a:p>
          <a:p>
            <a:pPr>
              <a:lnSpc>
                <a:spcPts val="1500"/>
              </a:lnSpc>
            </a:pPr>
            <a:r>
              <a:rPr lang="ja-JP" altLang="en-US" sz="1300" dirty="0" smtClean="0">
                <a:latin typeface="+mj-ea"/>
                <a:ea typeface="+mj-ea"/>
              </a:rPr>
              <a:t>との提案は、今年の医療制度改革で措置</a:t>
            </a:r>
            <a:endParaRPr lang="en-US" altLang="ja-JP" sz="1300" dirty="0" smtClean="0">
              <a:latin typeface="+mj-ea"/>
              <a:ea typeface="+mj-ea"/>
            </a:endParaRPr>
          </a:p>
        </p:txBody>
      </p:sp>
      <p:sp>
        <p:nvSpPr>
          <p:cNvPr id="5" name="円/楕円 4"/>
          <p:cNvSpPr/>
          <p:nvPr/>
        </p:nvSpPr>
        <p:spPr>
          <a:xfrm>
            <a:off x="5743594" y="900042"/>
            <a:ext cx="2121238" cy="678293"/>
          </a:xfrm>
          <a:prstGeom prst="ellipse">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5872767" y="957585"/>
            <a:ext cx="1931831" cy="584775"/>
          </a:xfrm>
          <a:prstGeom prst="rect">
            <a:avLst/>
          </a:prstGeom>
          <a:noFill/>
        </p:spPr>
        <p:txBody>
          <a:bodyPr wrap="square" rtlCol="0">
            <a:spAutoFit/>
          </a:bodyPr>
          <a:lstStyle/>
          <a:p>
            <a:pPr algn="ctr"/>
            <a:r>
              <a:rPr lang="ja-JP" altLang="en-US" sz="1600" b="1" dirty="0" smtClean="0">
                <a:latin typeface="+mj-ea"/>
                <a:ea typeface="+mj-ea"/>
              </a:rPr>
              <a:t>国民</a:t>
            </a:r>
            <a:r>
              <a:rPr lang="ja-JP" altLang="en-US" sz="1600" b="1" dirty="0">
                <a:latin typeface="+mj-ea"/>
                <a:ea typeface="+mj-ea"/>
              </a:rPr>
              <a:t>負担</a:t>
            </a:r>
            <a:r>
              <a:rPr lang="ja-JP" altLang="en-US" sz="1600" b="1" dirty="0" smtClean="0">
                <a:latin typeface="+mj-ea"/>
                <a:ea typeface="+mj-ea"/>
              </a:rPr>
              <a:t>の効果的</a:t>
            </a:r>
            <a:endParaRPr lang="en-US" altLang="ja-JP" sz="1600" b="1" dirty="0" smtClean="0">
              <a:latin typeface="+mj-ea"/>
              <a:ea typeface="+mj-ea"/>
            </a:endParaRPr>
          </a:p>
          <a:p>
            <a:pPr algn="ctr"/>
            <a:r>
              <a:rPr lang="ja-JP" altLang="en-US" sz="1600" b="1" dirty="0" smtClean="0">
                <a:latin typeface="+mj-ea"/>
                <a:ea typeface="+mj-ea"/>
              </a:rPr>
              <a:t>・効率的軽減</a:t>
            </a:r>
            <a:endParaRPr lang="en-US" altLang="ja-JP" sz="1600" b="1" dirty="0" smtClean="0">
              <a:latin typeface="+mj-ea"/>
              <a:ea typeface="+mj-ea"/>
            </a:endParaRPr>
          </a:p>
        </p:txBody>
      </p:sp>
      <p:sp>
        <p:nvSpPr>
          <p:cNvPr id="34" name="テキスト ボックス 33"/>
          <p:cNvSpPr txBox="1"/>
          <p:nvPr/>
        </p:nvSpPr>
        <p:spPr>
          <a:xfrm>
            <a:off x="4652230" y="3334350"/>
            <a:ext cx="4394828" cy="387286"/>
          </a:xfrm>
          <a:prstGeom prst="rect">
            <a:avLst/>
          </a:prstGeom>
          <a:noFill/>
        </p:spPr>
        <p:txBody>
          <a:bodyPr wrap="square" rtlCol="0">
            <a:spAutoFit/>
          </a:bodyPr>
          <a:lstStyle/>
          <a:p>
            <a:pPr>
              <a:lnSpc>
                <a:spcPts val="1100"/>
              </a:lnSpc>
            </a:pPr>
            <a:r>
              <a:rPr lang="en-US" altLang="ja-JP" sz="1100" dirty="0" smtClean="0">
                <a:solidFill>
                  <a:prstClr val="black"/>
                </a:solidFill>
                <a:latin typeface="+mn-ea"/>
              </a:rPr>
              <a:t>※</a:t>
            </a:r>
            <a:r>
              <a:rPr lang="ja-JP" altLang="en-US" sz="1100" dirty="0">
                <a:solidFill>
                  <a:prstClr val="black"/>
                </a:solidFill>
                <a:latin typeface="+mn-ea"/>
              </a:rPr>
              <a:t> 促進策</a:t>
            </a:r>
            <a:r>
              <a:rPr lang="ja-JP" altLang="en-US" sz="1100" dirty="0" smtClean="0">
                <a:solidFill>
                  <a:prstClr val="black"/>
                </a:solidFill>
                <a:latin typeface="+mn-ea"/>
              </a:rPr>
              <a:t>として、診療報酬上の対応に加え、処方箋様式も変更。</a:t>
            </a:r>
            <a:endParaRPr lang="en-US" altLang="ja-JP" sz="1100" dirty="0" smtClean="0">
              <a:solidFill>
                <a:prstClr val="black"/>
              </a:solidFill>
              <a:latin typeface="+mn-ea"/>
            </a:endParaRPr>
          </a:p>
          <a:p>
            <a:pPr>
              <a:lnSpc>
                <a:spcPts val="1200"/>
              </a:lnSpc>
            </a:pPr>
            <a:endParaRPr lang="ja-JP" altLang="en-US" sz="1150" dirty="0">
              <a:solidFill>
                <a:prstClr val="black"/>
              </a:solidFill>
              <a:latin typeface="+mn-ea"/>
            </a:endParaRPr>
          </a:p>
        </p:txBody>
      </p:sp>
      <p:sp>
        <p:nvSpPr>
          <p:cNvPr id="37" name="正方形/長方形 36"/>
          <p:cNvSpPr/>
          <p:nvPr/>
        </p:nvSpPr>
        <p:spPr>
          <a:xfrm>
            <a:off x="7912587" y="129177"/>
            <a:ext cx="1102760" cy="3646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n-ea"/>
              </a:rPr>
              <a:t>資料</a:t>
            </a:r>
            <a:r>
              <a:rPr lang="ja-JP" altLang="en-US" sz="1600" dirty="0" smtClean="0">
                <a:solidFill>
                  <a:schemeClr val="tx1"/>
                </a:solidFill>
                <a:latin typeface="+mn-ea"/>
              </a:rPr>
              <a:t>１－</a:t>
            </a:r>
            <a:r>
              <a:rPr lang="ja-JP" altLang="en-US" sz="1600" dirty="0">
                <a:solidFill>
                  <a:schemeClr val="tx1"/>
                </a:solidFill>
                <a:latin typeface="+mn-ea"/>
              </a:rPr>
              <a:t>１</a:t>
            </a:r>
            <a:endParaRPr kumimoji="1" lang="ja-JP" altLang="en-US" sz="1600" dirty="0">
              <a:solidFill>
                <a:schemeClr val="tx1"/>
              </a:solidFill>
              <a:latin typeface="+mn-ea"/>
            </a:endParaRPr>
          </a:p>
        </p:txBody>
      </p:sp>
      <p:sp>
        <p:nvSpPr>
          <p:cNvPr id="38" name="角丸四角形 37"/>
          <p:cNvSpPr/>
          <p:nvPr/>
        </p:nvSpPr>
        <p:spPr>
          <a:xfrm>
            <a:off x="7804597" y="548680"/>
            <a:ext cx="1274129" cy="67487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400" dirty="0" smtClean="0">
                <a:solidFill>
                  <a:schemeClr val="tx1"/>
                </a:solidFill>
              </a:rPr>
              <a:t>H27.06.18</a:t>
            </a:r>
          </a:p>
          <a:p>
            <a:pPr algn="ctr"/>
            <a:r>
              <a:rPr lang="ja-JP" altLang="en-US" sz="1400" dirty="0" smtClean="0">
                <a:solidFill>
                  <a:schemeClr val="tx1"/>
                </a:solidFill>
              </a:rPr>
              <a:t>行政改革</a:t>
            </a:r>
            <a:endParaRPr lang="en-US" altLang="ja-JP" sz="1400" dirty="0" smtClean="0">
              <a:solidFill>
                <a:schemeClr val="tx1"/>
              </a:solidFill>
            </a:endParaRPr>
          </a:p>
          <a:p>
            <a:pPr algn="ctr"/>
            <a:r>
              <a:rPr lang="ja-JP" altLang="en-US" sz="1400" dirty="0" smtClean="0">
                <a:solidFill>
                  <a:schemeClr val="tx1"/>
                </a:solidFill>
              </a:rPr>
              <a:t>推進会議</a:t>
            </a:r>
            <a:endParaRPr lang="en-US" altLang="ja-JP" sz="1400" dirty="0" smtClean="0">
              <a:solidFill>
                <a:schemeClr val="tx1"/>
              </a:solidFill>
            </a:endParaRPr>
          </a:p>
        </p:txBody>
      </p:sp>
      <p:sp>
        <p:nvSpPr>
          <p:cNvPr id="39" name="スライド番号プレースホルダー 7"/>
          <p:cNvSpPr txBox="1">
            <a:spLocks/>
          </p:cNvSpPr>
          <p:nvPr/>
        </p:nvSpPr>
        <p:spPr>
          <a:xfrm>
            <a:off x="7092280" y="649212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3D3C744-9CC9-49E4-9945-1A288F1D8371}" type="slidenum">
              <a:rPr lang="ja-JP" altLang="en-US" sz="1600" smtClean="0">
                <a:solidFill>
                  <a:schemeClr val="tx1"/>
                </a:solidFill>
              </a:rPr>
              <a:pPr/>
              <a:t>3</a:t>
            </a:fld>
            <a:endParaRPr lang="ja-JP" altLang="en-US" sz="1600" dirty="0">
              <a:solidFill>
                <a:schemeClr val="tx1"/>
              </a:solidFill>
            </a:endParaRPr>
          </a:p>
        </p:txBody>
      </p:sp>
    </p:spTree>
    <p:extLst>
      <p:ext uri="{BB962C8B-B14F-4D97-AF65-F5344CB8AC3E}">
        <p14:creationId xmlns:p14="http://schemas.microsoft.com/office/powerpoint/2010/main" val="1501289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extLst>
              <p:ext uri="{D42A27DB-BD31-4B8C-83A1-F6EECF244321}">
                <p14:modId xmlns:p14="http://schemas.microsoft.com/office/powerpoint/2010/main" val="1250948078"/>
              </p:ext>
            </p:extLst>
          </p:nvPr>
        </p:nvGraphicFramePr>
        <p:xfrm>
          <a:off x="539551" y="513039"/>
          <a:ext cx="2520281" cy="5411481"/>
        </p:xfrm>
        <a:graphic>
          <a:graphicData uri="http://schemas.openxmlformats.org/drawingml/2006/table">
            <a:tbl>
              <a:tblPr firstRow="1" bandRow="1">
                <a:tableStyleId>{21E4AEA4-8DFA-4A89-87EB-49C32662AFE0}</a:tableStyleId>
              </a:tblPr>
              <a:tblGrid>
                <a:gridCol w="792089"/>
                <a:gridCol w="1017787"/>
                <a:gridCol w="710405"/>
              </a:tblGrid>
              <a:tr h="288032">
                <a:tc>
                  <a:txBody>
                    <a:bodyPr/>
                    <a:lstStyle/>
                    <a:p>
                      <a:pPr algn="ctr"/>
                      <a:endParaRPr kumimoji="1" lang="ja-JP" altLang="en-US" sz="1200" dirty="0"/>
                    </a:p>
                  </a:txBody>
                  <a:tcPr/>
                </a:tc>
                <a:tc>
                  <a:txBody>
                    <a:bodyPr/>
                    <a:lstStyle/>
                    <a:p>
                      <a:pPr algn="ctr"/>
                      <a:r>
                        <a:rPr kumimoji="1" lang="en-US" altLang="ja-JP" sz="1600" dirty="0" smtClean="0"/>
                        <a:t>27</a:t>
                      </a:r>
                      <a:r>
                        <a:rPr kumimoji="1" lang="ja-JP" altLang="en-US" sz="1600" dirty="0" smtClean="0"/>
                        <a:t>年</a:t>
                      </a:r>
                      <a:r>
                        <a:rPr kumimoji="1" lang="en-US" altLang="ja-JP" sz="1600" dirty="0" smtClean="0"/>
                        <a:t>2</a:t>
                      </a:r>
                      <a:r>
                        <a:rPr kumimoji="1" lang="ja-JP" altLang="en-US" sz="1600" dirty="0" smtClean="0"/>
                        <a:t>月</a:t>
                      </a:r>
                      <a:endParaRPr kumimoji="1" lang="ja-JP" altLang="en-US" sz="1600" dirty="0"/>
                    </a:p>
                  </a:txBody>
                  <a:tcPr/>
                </a:tc>
                <a:tc>
                  <a:txBody>
                    <a:bodyPr/>
                    <a:lstStyle/>
                    <a:p>
                      <a:pPr marL="0" marR="0" indent="0" algn="ctr" defTabSz="914196" rtl="0" eaLnBrk="1" fontAlgn="auto" latinLnBrk="0" hangingPunct="1">
                        <a:lnSpc>
                          <a:spcPct val="100000"/>
                        </a:lnSpc>
                        <a:spcBef>
                          <a:spcPts val="0"/>
                        </a:spcBef>
                        <a:spcAft>
                          <a:spcPts val="0"/>
                        </a:spcAft>
                        <a:buClrTx/>
                        <a:buSzTx/>
                        <a:buFontTx/>
                        <a:buNone/>
                        <a:tabLst/>
                        <a:defRPr/>
                      </a:pPr>
                      <a:r>
                        <a:rPr kumimoji="1" lang="ja-JP" altLang="en-US" sz="1400" dirty="0" smtClean="0"/>
                        <a:t>順位</a:t>
                      </a:r>
                      <a:endParaRPr kumimoji="1" lang="ja-JP" altLang="en-US" sz="1400" dirty="0"/>
                    </a:p>
                  </a:txBody>
                  <a:tcPr/>
                </a:tc>
              </a:tr>
              <a:tr h="332443">
                <a:tc>
                  <a:txBody>
                    <a:bodyPr/>
                    <a:lstStyle/>
                    <a:p>
                      <a:pPr algn="ctr"/>
                      <a:r>
                        <a:rPr kumimoji="1" lang="ja-JP" altLang="en-US" sz="1400" dirty="0" smtClean="0"/>
                        <a:t>北海道</a:t>
                      </a:r>
                      <a:endParaRPr kumimoji="1" lang="ja-JP" altLang="en-US" sz="1400" dirty="0"/>
                    </a:p>
                  </a:txBody>
                  <a:tcPr/>
                </a:tc>
                <a:tc>
                  <a:txBody>
                    <a:bodyPr/>
                    <a:lstStyle/>
                    <a:p>
                      <a:pPr algn="ctr"/>
                      <a:r>
                        <a:rPr kumimoji="1" lang="ja-JP" altLang="en-US" sz="1400" dirty="0" smtClean="0"/>
                        <a:t>５９．３</a:t>
                      </a:r>
                      <a:endParaRPr kumimoji="1" lang="ja-JP" altLang="en-US" sz="1400" dirty="0"/>
                    </a:p>
                  </a:txBody>
                  <a:tcPr/>
                </a:tc>
                <a:tc>
                  <a:txBody>
                    <a:bodyPr/>
                    <a:lstStyle/>
                    <a:p>
                      <a:pPr algn="ctr"/>
                      <a:r>
                        <a:rPr kumimoji="1" lang="ja-JP" altLang="en-US" sz="1400" dirty="0" smtClean="0"/>
                        <a:t>２０</a:t>
                      </a:r>
                      <a:endParaRPr kumimoji="1" lang="ja-JP" altLang="en-US" sz="1400" dirty="0"/>
                    </a:p>
                  </a:txBody>
                  <a:tcPr/>
                </a:tc>
              </a:tr>
              <a:tr h="288032">
                <a:tc>
                  <a:txBody>
                    <a:bodyPr/>
                    <a:lstStyle/>
                    <a:p>
                      <a:pPr algn="ctr"/>
                      <a:r>
                        <a:rPr kumimoji="1" lang="ja-JP" altLang="en-US" sz="1400" dirty="0" smtClean="0"/>
                        <a:t>青森</a:t>
                      </a:r>
                      <a:endParaRPr kumimoji="1" lang="ja-JP" altLang="en-US" sz="1400" dirty="0"/>
                    </a:p>
                  </a:txBody>
                  <a:tcPr/>
                </a:tc>
                <a:tc>
                  <a:txBody>
                    <a:bodyPr/>
                    <a:lstStyle/>
                    <a:p>
                      <a:pPr algn="ctr"/>
                      <a:r>
                        <a:rPr kumimoji="1" lang="ja-JP" altLang="en-US" sz="1400" dirty="0" smtClean="0"/>
                        <a:t>６１．２</a:t>
                      </a:r>
                      <a:endParaRPr kumimoji="1" lang="en-US" altLang="ja-JP" sz="1400" dirty="0" smtClean="0"/>
                    </a:p>
                  </a:txBody>
                  <a:tcPr/>
                </a:tc>
                <a:tc>
                  <a:txBody>
                    <a:bodyPr/>
                    <a:lstStyle/>
                    <a:p>
                      <a:pPr algn="ctr"/>
                      <a:r>
                        <a:rPr kumimoji="1" lang="ja-JP" altLang="en-US" sz="1400" dirty="0" smtClean="0"/>
                        <a:t>１１</a:t>
                      </a:r>
                      <a:endParaRPr kumimoji="1" lang="ja-JP" altLang="en-US" sz="1400" dirty="0"/>
                    </a:p>
                  </a:txBody>
                  <a:tcPr/>
                </a:tc>
              </a:tr>
              <a:tr h="317682">
                <a:tc>
                  <a:txBody>
                    <a:bodyPr/>
                    <a:lstStyle/>
                    <a:p>
                      <a:pPr algn="ctr"/>
                      <a:r>
                        <a:rPr kumimoji="1" lang="ja-JP" altLang="en-US" sz="1400" b="0" u="none" dirty="0" smtClean="0"/>
                        <a:t>岩手</a:t>
                      </a:r>
                      <a:endParaRPr kumimoji="1" lang="ja-JP" altLang="en-US" sz="1400" b="0" u="none" dirty="0"/>
                    </a:p>
                  </a:txBody>
                  <a:tcPr/>
                </a:tc>
                <a:tc>
                  <a:txBody>
                    <a:bodyPr/>
                    <a:lstStyle/>
                    <a:p>
                      <a:pPr algn="ctr"/>
                      <a:r>
                        <a:rPr kumimoji="1" lang="ja-JP" altLang="en-US" sz="1400" b="0" u="none" dirty="0" smtClean="0"/>
                        <a:t>６４．６</a:t>
                      </a:r>
                      <a:endParaRPr kumimoji="1" lang="ja-JP" altLang="en-US" sz="1400" b="0" u="none" dirty="0"/>
                    </a:p>
                  </a:txBody>
                  <a:tcPr/>
                </a:tc>
                <a:tc>
                  <a:txBody>
                    <a:bodyPr/>
                    <a:lstStyle/>
                    <a:p>
                      <a:pPr algn="ctr"/>
                      <a:r>
                        <a:rPr kumimoji="1" lang="ja-JP" altLang="en-US" sz="1400" b="0" u="none" dirty="0" smtClean="0"/>
                        <a:t>４</a:t>
                      </a:r>
                      <a:endParaRPr kumimoji="1" lang="ja-JP" altLang="en-US" sz="1400" b="0" u="none" dirty="0"/>
                    </a:p>
                  </a:txBody>
                  <a:tcPr/>
                </a:tc>
              </a:tr>
              <a:tr h="317682">
                <a:tc>
                  <a:txBody>
                    <a:bodyPr/>
                    <a:lstStyle/>
                    <a:p>
                      <a:pPr algn="ctr"/>
                      <a:r>
                        <a:rPr kumimoji="1" lang="ja-JP" altLang="en-US" sz="1400" b="0" dirty="0" smtClean="0"/>
                        <a:t>宮城</a:t>
                      </a:r>
                      <a:endParaRPr kumimoji="1" lang="ja-JP" altLang="en-US" sz="1400" b="0" dirty="0"/>
                    </a:p>
                  </a:txBody>
                  <a:tcPr/>
                </a:tc>
                <a:tc>
                  <a:txBody>
                    <a:bodyPr/>
                    <a:lstStyle/>
                    <a:p>
                      <a:pPr algn="ctr"/>
                      <a:r>
                        <a:rPr kumimoji="1" lang="ja-JP" altLang="en-US" sz="1400" b="0" dirty="0" smtClean="0"/>
                        <a:t>６０．５</a:t>
                      </a:r>
                      <a:endParaRPr kumimoji="1" lang="ja-JP" altLang="en-US" sz="1400" b="0" dirty="0"/>
                    </a:p>
                  </a:txBody>
                  <a:tcPr/>
                </a:tc>
                <a:tc>
                  <a:txBody>
                    <a:bodyPr/>
                    <a:lstStyle/>
                    <a:p>
                      <a:pPr algn="ctr"/>
                      <a:r>
                        <a:rPr kumimoji="1" lang="ja-JP" altLang="en-US" sz="1400" b="0" dirty="0" smtClean="0"/>
                        <a:t>１５</a:t>
                      </a:r>
                      <a:endParaRPr kumimoji="1" lang="ja-JP" altLang="en-US" sz="1400" b="0" dirty="0"/>
                    </a:p>
                  </a:txBody>
                  <a:tcPr/>
                </a:tc>
              </a:tr>
              <a:tr h="317682">
                <a:tc>
                  <a:txBody>
                    <a:bodyPr/>
                    <a:lstStyle/>
                    <a:p>
                      <a:pPr algn="ctr"/>
                      <a:r>
                        <a:rPr kumimoji="1" lang="ja-JP" altLang="en-US" sz="1400" b="0" dirty="0" smtClean="0"/>
                        <a:t>秋田</a:t>
                      </a:r>
                      <a:endParaRPr kumimoji="1" lang="ja-JP" altLang="en-US" sz="1400" b="0" dirty="0"/>
                    </a:p>
                  </a:txBody>
                  <a:tcPr/>
                </a:tc>
                <a:tc>
                  <a:txBody>
                    <a:bodyPr/>
                    <a:lstStyle/>
                    <a:p>
                      <a:pPr algn="ctr"/>
                      <a:r>
                        <a:rPr kumimoji="1" lang="ja-JP" altLang="en-US" sz="1400" b="0" dirty="0" smtClean="0"/>
                        <a:t>５５．９</a:t>
                      </a:r>
                      <a:endParaRPr kumimoji="1" lang="ja-JP" altLang="en-US" sz="1400" b="0" dirty="0"/>
                    </a:p>
                  </a:txBody>
                  <a:tcPr/>
                </a:tc>
                <a:tc>
                  <a:txBody>
                    <a:bodyPr/>
                    <a:lstStyle/>
                    <a:p>
                      <a:pPr algn="ctr"/>
                      <a:r>
                        <a:rPr kumimoji="1" lang="ja-JP" altLang="en-US" sz="1400" b="0" dirty="0" smtClean="0"/>
                        <a:t>３８</a:t>
                      </a:r>
                      <a:endParaRPr kumimoji="1" lang="ja-JP" altLang="en-US" sz="1400" b="0" dirty="0"/>
                    </a:p>
                  </a:txBody>
                  <a:tcPr/>
                </a:tc>
              </a:tr>
              <a:tr h="317682">
                <a:tc>
                  <a:txBody>
                    <a:bodyPr/>
                    <a:lstStyle/>
                    <a:p>
                      <a:pPr algn="ctr"/>
                      <a:r>
                        <a:rPr kumimoji="1" lang="ja-JP" altLang="en-US" sz="1400" b="0" dirty="0" smtClean="0"/>
                        <a:t>山形</a:t>
                      </a:r>
                      <a:endParaRPr kumimoji="1" lang="ja-JP" altLang="en-US" sz="1400" b="0" dirty="0"/>
                    </a:p>
                  </a:txBody>
                  <a:tcPr/>
                </a:tc>
                <a:tc>
                  <a:txBody>
                    <a:bodyPr/>
                    <a:lstStyle/>
                    <a:p>
                      <a:pPr algn="ctr"/>
                      <a:r>
                        <a:rPr kumimoji="1" lang="ja-JP" altLang="en-US" sz="1400" b="0" dirty="0" smtClean="0"/>
                        <a:t>６４．７</a:t>
                      </a:r>
                      <a:endParaRPr kumimoji="1" lang="ja-JP" altLang="en-US" sz="1400" b="0" dirty="0"/>
                    </a:p>
                  </a:txBody>
                  <a:tcPr/>
                </a:tc>
                <a:tc>
                  <a:txBody>
                    <a:bodyPr/>
                    <a:lstStyle/>
                    <a:p>
                      <a:pPr algn="ctr"/>
                      <a:r>
                        <a:rPr kumimoji="1" lang="ja-JP" altLang="en-US" sz="1400" b="0" dirty="0" smtClean="0"/>
                        <a:t>３</a:t>
                      </a:r>
                      <a:endParaRPr kumimoji="1" lang="ja-JP" altLang="en-US" sz="1400" b="0" dirty="0"/>
                    </a:p>
                  </a:txBody>
                  <a:tcPr/>
                </a:tc>
              </a:tr>
              <a:tr h="317682">
                <a:tc>
                  <a:txBody>
                    <a:bodyPr/>
                    <a:lstStyle/>
                    <a:p>
                      <a:pPr algn="ctr"/>
                      <a:r>
                        <a:rPr kumimoji="1" lang="ja-JP" altLang="en-US" sz="1400" b="0" dirty="0" smtClean="0"/>
                        <a:t>福島</a:t>
                      </a:r>
                      <a:endParaRPr kumimoji="1" lang="ja-JP" altLang="en-US" sz="1400" b="0" dirty="0"/>
                    </a:p>
                  </a:txBody>
                  <a:tcPr/>
                </a:tc>
                <a:tc>
                  <a:txBody>
                    <a:bodyPr/>
                    <a:lstStyle/>
                    <a:p>
                      <a:pPr algn="ctr"/>
                      <a:r>
                        <a:rPr kumimoji="1" lang="ja-JP" altLang="en-US" sz="1400" b="0" dirty="0" smtClean="0"/>
                        <a:t>５５．５</a:t>
                      </a:r>
                      <a:endParaRPr kumimoji="1" lang="ja-JP" altLang="en-US" sz="1400" b="0" dirty="0"/>
                    </a:p>
                  </a:txBody>
                  <a:tcPr/>
                </a:tc>
                <a:tc>
                  <a:txBody>
                    <a:bodyPr/>
                    <a:lstStyle/>
                    <a:p>
                      <a:pPr algn="ctr"/>
                      <a:r>
                        <a:rPr kumimoji="1" lang="ja-JP" altLang="en-US" sz="1400" b="0" dirty="0" smtClean="0"/>
                        <a:t>３９</a:t>
                      </a:r>
                      <a:endParaRPr kumimoji="1" lang="ja-JP" altLang="en-US" sz="1400" b="0" dirty="0"/>
                    </a:p>
                  </a:txBody>
                  <a:tcPr/>
                </a:tc>
              </a:tr>
              <a:tr h="317682">
                <a:tc>
                  <a:txBody>
                    <a:bodyPr/>
                    <a:lstStyle/>
                    <a:p>
                      <a:pPr algn="ctr"/>
                      <a:r>
                        <a:rPr kumimoji="1" lang="ja-JP" altLang="en-US" sz="1400" b="0" dirty="0" smtClean="0"/>
                        <a:t>茨城</a:t>
                      </a:r>
                      <a:endParaRPr kumimoji="1" lang="ja-JP" altLang="en-US" sz="1400" b="0" dirty="0"/>
                    </a:p>
                  </a:txBody>
                  <a:tcPr/>
                </a:tc>
                <a:tc>
                  <a:txBody>
                    <a:bodyPr/>
                    <a:lstStyle/>
                    <a:p>
                      <a:pPr algn="ctr"/>
                      <a:r>
                        <a:rPr kumimoji="1" lang="ja-JP" altLang="en-US" sz="1400" b="0" dirty="0" smtClean="0"/>
                        <a:t>５６．５</a:t>
                      </a:r>
                      <a:endParaRPr kumimoji="1" lang="ja-JP" altLang="en-US" sz="1400" b="0" dirty="0"/>
                    </a:p>
                  </a:txBody>
                  <a:tcPr/>
                </a:tc>
                <a:tc>
                  <a:txBody>
                    <a:bodyPr/>
                    <a:lstStyle/>
                    <a:p>
                      <a:pPr algn="ctr"/>
                      <a:r>
                        <a:rPr kumimoji="1" lang="ja-JP" altLang="en-US" sz="1400" b="0" dirty="0" smtClean="0"/>
                        <a:t>３５</a:t>
                      </a:r>
                      <a:endParaRPr kumimoji="1" lang="ja-JP" altLang="en-US" sz="1400" b="0" dirty="0"/>
                    </a:p>
                  </a:txBody>
                  <a:tcPr/>
                </a:tc>
              </a:tr>
              <a:tr h="317682">
                <a:tc>
                  <a:txBody>
                    <a:bodyPr/>
                    <a:lstStyle/>
                    <a:p>
                      <a:pPr algn="ctr"/>
                      <a:r>
                        <a:rPr kumimoji="1" lang="ja-JP" altLang="en-US" sz="1400" b="0" dirty="0" smtClean="0"/>
                        <a:t>栃木</a:t>
                      </a:r>
                      <a:endParaRPr kumimoji="1" lang="ja-JP" altLang="en-US" sz="1400" b="0" dirty="0"/>
                    </a:p>
                  </a:txBody>
                  <a:tcPr/>
                </a:tc>
                <a:tc>
                  <a:txBody>
                    <a:bodyPr/>
                    <a:lstStyle/>
                    <a:p>
                      <a:pPr algn="ctr"/>
                      <a:r>
                        <a:rPr kumimoji="1" lang="ja-JP" altLang="en-US" sz="1400" b="0" dirty="0" smtClean="0"/>
                        <a:t>５６．６</a:t>
                      </a:r>
                      <a:endParaRPr kumimoji="1" lang="ja-JP" altLang="en-US" sz="1400" b="0" dirty="0"/>
                    </a:p>
                  </a:txBody>
                  <a:tcPr/>
                </a:tc>
                <a:tc>
                  <a:txBody>
                    <a:bodyPr/>
                    <a:lstStyle/>
                    <a:p>
                      <a:pPr algn="ctr"/>
                      <a:r>
                        <a:rPr kumimoji="1" lang="ja-JP" altLang="en-US" sz="1400" b="0" dirty="0" smtClean="0"/>
                        <a:t>３４</a:t>
                      </a:r>
                      <a:endParaRPr kumimoji="1" lang="ja-JP" altLang="en-US" sz="1400" b="0" dirty="0"/>
                    </a:p>
                  </a:txBody>
                  <a:tcPr/>
                </a:tc>
              </a:tr>
              <a:tr h="317682">
                <a:tc>
                  <a:txBody>
                    <a:bodyPr/>
                    <a:lstStyle/>
                    <a:p>
                      <a:pPr algn="ctr"/>
                      <a:r>
                        <a:rPr kumimoji="1" lang="ja-JP" altLang="en-US" sz="1400" b="0" dirty="0" smtClean="0"/>
                        <a:t>群馬</a:t>
                      </a:r>
                      <a:endParaRPr kumimoji="1" lang="ja-JP" altLang="en-US" sz="1400" b="0" dirty="0"/>
                    </a:p>
                  </a:txBody>
                  <a:tcPr/>
                </a:tc>
                <a:tc>
                  <a:txBody>
                    <a:bodyPr/>
                    <a:lstStyle/>
                    <a:p>
                      <a:pPr algn="ctr"/>
                      <a:r>
                        <a:rPr kumimoji="1" lang="ja-JP" altLang="en-US" sz="1400" b="0" dirty="0" smtClean="0"/>
                        <a:t>６２．１</a:t>
                      </a:r>
                      <a:endParaRPr kumimoji="1" lang="ja-JP" altLang="en-US" sz="1400" b="0" dirty="0"/>
                    </a:p>
                  </a:txBody>
                  <a:tcPr/>
                </a:tc>
                <a:tc>
                  <a:txBody>
                    <a:bodyPr/>
                    <a:lstStyle/>
                    <a:p>
                      <a:pPr algn="ctr"/>
                      <a:r>
                        <a:rPr kumimoji="1" lang="ja-JP" altLang="en-US" sz="1400" b="0" dirty="0" smtClean="0"/>
                        <a:t>７</a:t>
                      </a:r>
                      <a:endParaRPr kumimoji="1" lang="ja-JP" altLang="en-US" sz="1400" b="0" dirty="0"/>
                    </a:p>
                  </a:txBody>
                  <a:tcPr/>
                </a:tc>
              </a:tr>
              <a:tr h="317682">
                <a:tc>
                  <a:txBody>
                    <a:bodyPr/>
                    <a:lstStyle/>
                    <a:p>
                      <a:pPr algn="ctr"/>
                      <a:r>
                        <a:rPr kumimoji="1" lang="ja-JP" altLang="en-US" sz="1400" b="0" dirty="0" smtClean="0"/>
                        <a:t>埼玉</a:t>
                      </a:r>
                      <a:endParaRPr kumimoji="1" lang="ja-JP" altLang="en-US" sz="1400" b="0" dirty="0"/>
                    </a:p>
                  </a:txBody>
                  <a:tcPr/>
                </a:tc>
                <a:tc>
                  <a:txBody>
                    <a:bodyPr/>
                    <a:lstStyle/>
                    <a:p>
                      <a:pPr algn="ctr"/>
                      <a:r>
                        <a:rPr kumimoji="1" lang="ja-JP" altLang="en-US" sz="1400" b="0" dirty="0" smtClean="0"/>
                        <a:t>５９．７</a:t>
                      </a:r>
                      <a:endParaRPr kumimoji="1" lang="ja-JP" altLang="en-US" sz="1400" b="0" dirty="0"/>
                    </a:p>
                  </a:txBody>
                  <a:tcPr/>
                </a:tc>
                <a:tc>
                  <a:txBody>
                    <a:bodyPr/>
                    <a:lstStyle/>
                    <a:p>
                      <a:pPr algn="ctr"/>
                      <a:r>
                        <a:rPr kumimoji="1" lang="ja-JP" altLang="en-US" sz="1400" b="0" dirty="0" smtClean="0"/>
                        <a:t>１９</a:t>
                      </a:r>
                      <a:endParaRPr kumimoji="1" lang="ja-JP" altLang="en-US" sz="1400" b="0" dirty="0"/>
                    </a:p>
                  </a:txBody>
                  <a:tcPr/>
                </a:tc>
              </a:tr>
              <a:tr h="317682">
                <a:tc>
                  <a:txBody>
                    <a:bodyPr/>
                    <a:lstStyle/>
                    <a:p>
                      <a:pPr algn="ctr"/>
                      <a:r>
                        <a:rPr kumimoji="1" lang="ja-JP" altLang="en-US" sz="1400" b="0" dirty="0" smtClean="0"/>
                        <a:t>千葉</a:t>
                      </a:r>
                      <a:endParaRPr kumimoji="1" lang="ja-JP" altLang="en-US" sz="1400" b="0" dirty="0"/>
                    </a:p>
                  </a:txBody>
                  <a:tcPr/>
                </a:tc>
                <a:tc>
                  <a:txBody>
                    <a:bodyPr/>
                    <a:lstStyle/>
                    <a:p>
                      <a:pPr algn="ctr"/>
                      <a:r>
                        <a:rPr kumimoji="1" lang="ja-JP" altLang="en-US" sz="1400" b="0" dirty="0" smtClean="0"/>
                        <a:t>５９．２</a:t>
                      </a:r>
                      <a:endParaRPr kumimoji="1" lang="ja-JP" altLang="en-US" sz="1400" b="0" dirty="0"/>
                    </a:p>
                  </a:txBody>
                  <a:tcPr/>
                </a:tc>
                <a:tc>
                  <a:txBody>
                    <a:bodyPr/>
                    <a:lstStyle/>
                    <a:p>
                      <a:pPr algn="ctr"/>
                      <a:r>
                        <a:rPr kumimoji="1" lang="ja-JP" altLang="en-US" sz="1400" b="0" dirty="0" smtClean="0"/>
                        <a:t>２２</a:t>
                      </a:r>
                      <a:endParaRPr kumimoji="1" lang="ja-JP" altLang="en-US" sz="1400" b="0" dirty="0"/>
                    </a:p>
                  </a:txBody>
                  <a:tcPr/>
                </a:tc>
              </a:tr>
              <a:tr h="317682">
                <a:tc>
                  <a:txBody>
                    <a:bodyPr/>
                    <a:lstStyle/>
                    <a:p>
                      <a:pPr algn="ctr"/>
                      <a:r>
                        <a:rPr kumimoji="1" lang="ja-JP" altLang="en-US" sz="1400" b="0" dirty="0" smtClean="0"/>
                        <a:t>東京</a:t>
                      </a:r>
                      <a:endParaRPr kumimoji="1" lang="ja-JP" altLang="en-US" sz="1400" b="0" dirty="0"/>
                    </a:p>
                  </a:txBody>
                  <a:tcPr/>
                </a:tc>
                <a:tc>
                  <a:txBody>
                    <a:bodyPr/>
                    <a:lstStyle/>
                    <a:p>
                      <a:pPr algn="ctr"/>
                      <a:r>
                        <a:rPr kumimoji="1" lang="ja-JP" altLang="en-US" sz="1400" b="0" dirty="0" smtClean="0"/>
                        <a:t>５４．８</a:t>
                      </a:r>
                      <a:endParaRPr kumimoji="1" lang="ja-JP" altLang="en-US" sz="1400" b="0" dirty="0"/>
                    </a:p>
                  </a:txBody>
                  <a:tcPr/>
                </a:tc>
                <a:tc>
                  <a:txBody>
                    <a:bodyPr/>
                    <a:lstStyle/>
                    <a:p>
                      <a:pPr algn="ctr"/>
                      <a:r>
                        <a:rPr kumimoji="1" lang="ja-JP" altLang="en-US" sz="1400" b="0" dirty="0" smtClean="0"/>
                        <a:t>４３</a:t>
                      </a:r>
                      <a:endParaRPr kumimoji="1" lang="ja-JP" altLang="en-US" sz="1400" b="0" dirty="0"/>
                    </a:p>
                  </a:txBody>
                  <a:tcPr/>
                </a:tc>
              </a:tr>
              <a:tr h="309092">
                <a:tc>
                  <a:txBody>
                    <a:bodyPr/>
                    <a:lstStyle/>
                    <a:p>
                      <a:pPr algn="ctr"/>
                      <a:r>
                        <a:rPr kumimoji="1" lang="ja-JP" altLang="en-US" sz="1400" b="0" dirty="0" smtClean="0"/>
                        <a:t>神奈川</a:t>
                      </a:r>
                      <a:endParaRPr kumimoji="1" lang="ja-JP" altLang="en-US" sz="1400" b="0" dirty="0"/>
                    </a:p>
                  </a:txBody>
                  <a:tcPr/>
                </a:tc>
                <a:tc>
                  <a:txBody>
                    <a:bodyPr/>
                    <a:lstStyle/>
                    <a:p>
                      <a:pPr algn="ctr"/>
                      <a:r>
                        <a:rPr kumimoji="1" lang="ja-JP" altLang="en-US" sz="1400" b="0" dirty="0" smtClean="0"/>
                        <a:t>５７．９</a:t>
                      </a:r>
                      <a:endParaRPr kumimoji="1" lang="ja-JP" altLang="en-US" sz="1400" b="0" dirty="0"/>
                    </a:p>
                  </a:txBody>
                  <a:tcPr/>
                </a:tc>
                <a:tc>
                  <a:txBody>
                    <a:bodyPr/>
                    <a:lstStyle/>
                    <a:p>
                      <a:pPr algn="ctr"/>
                      <a:r>
                        <a:rPr kumimoji="1" lang="ja-JP" altLang="en-US" sz="1400" b="0" dirty="0" smtClean="0"/>
                        <a:t>２８</a:t>
                      </a:r>
                      <a:endParaRPr kumimoji="1" lang="ja-JP" altLang="en-US" sz="1400" b="0" dirty="0"/>
                    </a:p>
                  </a:txBody>
                  <a:tcPr/>
                </a:tc>
              </a:tr>
              <a:tr h="317682">
                <a:tc>
                  <a:txBody>
                    <a:bodyPr/>
                    <a:lstStyle/>
                    <a:p>
                      <a:pPr algn="ctr"/>
                      <a:r>
                        <a:rPr kumimoji="1" lang="ja-JP" altLang="en-US" sz="1400" b="0" dirty="0" smtClean="0"/>
                        <a:t>新潟</a:t>
                      </a:r>
                      <a:endParaRPr kumimoji="1" lang="ja-JP" altLang="en-US" sz="1400" b="0" dirty="0"/>
                    </a:p>
                  </a:txBody>
                  <a:tcPr/>
                </a:tc>
                <a:tc>
                  <a:txBody>
                    <a:bodyPr/>
                    <a:lstStyle/>
                    <a:p>
                      <a:pPr algn="ctr"/>
                      <a:r>
                        <a:rPr kumimoji="1" lang="ja-JP" altLang="en-US" sz="1400" b="0" dirty="0" smtClean="0"/>
                        <a:t>５８．７</a:t>
                      </a:r>
                      <a:endParaRPr kumimoji="1" lang="ja-JP" altLang="en-US" sz="1400" b="0" dirty="0"/>
                    </a:p>
                  </a:txBody>
                  <a:tcPr/>
                </a:tc>
                <a:tc>
                  <a:txBody>
                    <a:bodyPr/>
                    <a:lstStyle/>
                    <a:p>
                      <a:pPr algn="ctr"/>
                      <a:r>
                        <a:rPr kumimoji="1" lang="ja-JP" altLang="en-US" sz="1400" b="0" dirty="0" smtClean="0"/>
                        <a:t>２７</a:t>
                      </a:r>
                      <a:endParaRPr kumimoji="1" lang="ja-JP" altLang="en-US" sz="1400" b="0" dirty="0"/>
                    </a:p>
                  </a:txBody>
                  <a:tcPr/>
                </a:tc>
              </a:tr>
              <a:tr h="317682">
                <a:tc>
                  <a:txBody>
                    <a:bodyPr/>
                    <a:lstStyle/>
                    <a:p>
                      <a:pPr algn="ctr"/>
                      <a:r>
                        <a:rPr kumimoji="1" lang="ja-JP" altLang="en-US" sz="1400" b="0" dirty="0" smtClean="0"/>
                        <a:t>富山</a:t>
                      </a:r>
                      <a:endParaRPr kumimoji="1" lang="ja-JP" altLang="en-US" sz="1400" b="0" dirty="0"/>
                    </a:p>
                  </a:txBody>
                  <a:tcPr/>
                </a:tc>
                <a:tc>
                  <a:txBody>
                    <a:bodyPr/>
                    <a:lstStyle/>
                    <a:p>
                      <a:pPr algn="ctr"/>
                      <a:r>
                        <a:rPr kumimoji="1" lang="ja-JP" altLang="en-US" sz="1400" b="0" dirty="0" smtClean="0"/>
                        <a:t>６２．０</a:t>
                      </a:r>
                      <a:endParaRPr kumimoji="1" lang="ja-JP" altLang="en-US" sz="1400" b="0" dirty="0"/>
                    </a:p>
                  </a:txBody>
                  <a:tcPr/>
                </a:tc>
                <a:tc>
                  <a:txBody>
                    <a:bodyPr/>
                    <a:lstStyle/>
                    <a:p>
                      <a:pPr algn="ctr"/>
                      <a:r>
                        <a:rPr kumimoji="1" lang="ja-JP" altLang="en-US" sz="1400" b="0" dirty="0" smtClean="0"/>
                        <a:t>９</a:t>
                      </a:r>
                      <a:endParaRPr kumimoji="1" lang="ja-JP" altLang="en-US" sz="1400" b="0" dirty="0"/>
                    </a:p>
                  </a:txBody>
                  <a:tcPr/>
                </a:tc>
              </a:tr>
            </a:tbl>
          </a:graphicData>
        </a:graphic>
      </p:graphicFrame>
      <p:graphicFrame>
        <p:nvGraphicFramePr>
          <p:cNvPr id="5" name="コンテンツ プレースホルダ 3"/>
          <p:cNvGraphicFramePr>
            <a:graphicFrameLocks/>
          </p:cNvGraphicFramePr>
          <p:nvPr>
            <p:extLst>
              <p:ext uri="{D42A27DB-BD31-4B8C-83A1-F6EECF244321}">
                <p14:modId xmlns:p14="http://schemas.microsoft.com/office/powerpoint/2010/main" val="3584177538"/>
              </p:ext>
            </p:extLst>
          </p:nvPr>
        </p:nvGraphicFramePr>
        <p:xfrm>
          <a:off x="3275855" y="517981"/>
          <a:ext cx="2473154" cy="5420251"/>
        </p:xfrm>
        <a:graphic>
          <a:graphicData uri="http://schemas.openxmlformats.org/drawingml/2006/table">
            <a:tbl>
              <a:tblPr firstRow="1" bandRow="1">
                <a:tableStyleId>{21E4AEA4-8DFA-4A89-87EB-49C32662AFE0}</a:tableStyleId>
              </a:tblPr>
              <a:tblGrid>
                <a:gridCol w="720081"/>
                <a:gridCol w="1055953"/>
                <a:gridCol w="697120"/>
              </a:tblGrid>
              <a:tr h="216024">
                <a:tc>
                  <a:txBody>
                    <a:bodyPr/>
                    <a:lstStyle/>
                    <a:p>
                      <a:pPr algn="ctr"/>
                      <a:endParaRPr kumimoji="1" lang="ja-JP" altLang="en-US" sz="1400" dirty="0"/>
                    </a:p>
                  </a:txBody>
                  <a:tcPr/>
                </a:tc>
                <a:tc>
                  <a:txBody>
                    <a:bodyPr/>
                    <a:lstStyle/>
                    <a:p>
                      <a:pPr algn="ctr"/>
                      <a:r>
                        <a:rPr kumimoji="1" lang="en-US" altLang="ja-JP" sz="1600" dirty="0" smtClean="0"/>
                        <a:t>27</a:t>
                      </a:r>
                      <a:r>
                        <a:rPr kumimoji="1" lang="ja-JP" altLang="en-US" sz="1600" dirty="0" smtClean="0"/>
                        <a:t>年</a:t>
                      </a:r>
                      <a:r>
                        <a:rPr kumimoji="1" lang="en-US" altLang="ja-JP" sz="1600" dirty="0" smtClean="0"/>
                        <a:t>2</a:t>
                      </a:r>
                      <a:r>
                        <a:rPr kumimoji="1" lang="ja-JP" altLang="en-US" sz="1600" dirty="0" smtClean="0"/>
                        <a:t>月</a:t>
                      </a:r>
                      <a:endParaRPr kumimoji="1" lang="ja-JP" altLang="en-US" sz="1600" dirty="0"/>
                    </a:p>
                  </a:txBody>
                  <a:tcPr/>
                </a:tc>
                <a:tc>
                  <a:txBody>
                    <a:bodyPr/>
                    <a:lstStyle/>
                    <a:p>
                      <a:pPr algn="ctr"/>
                      <a:r>
                        <a:rPr kumimoji="1" lang="ja-JP" altLang="en-US" sz="1400" dirty="0" smtClean="0"/>
                        <a:t>順位</a:t>
                      </a:r>
                      <a:endParaRPr kumimoji="1" lang="ja-JP" altLang="en-US" sz="1400" dirty="0"/>
                    </a:p>
                  </a:txBody>
                  <a:tcPr/>
                </a:tc>
              </a:tr>
              <a:tr h="317682">
                <a:tc>
                  <a:txBody>
                    <a:bodyPr/>
                    <a:lstStyle/>
                    <a:p>
                      <a:pPr algn="ctr"/>
                      <a:r>
                        <a:rPr kumimoji="1" lang="ja-JP" altLang="en-US" sz="1400" dirty="0" smtClean="0"/>
                        <a:t>石川</a:t>
                      </a:r>
                      <a:endParaRPr kumimoji="1" lang="ja-JP" altLang="en-US" sz="1400" dirty="0"/>
                    </a:p>
                  </a:txBody>
                  <a:tcPr/>
                </a:tc>
                <a:tc>
                  <a:txBody>
                    <a:bodyPr/>
                    <a:lstStyle/>
                    <a:p>
                      <a:pPr algn="ctr"/>
                      <a:r>
                        <a:rPr kumimoji="1" lang="ja-JP" altLang="en-US" sz="1400" dirty="0" smtClean="0"/>
                        <a:t>６０．５</a:t>
                      </a:r>
                      <a:endParaRPr kumimoji="1" lang="ja-JP" altLang="en-US" sz="1400" dirty="0"/>
                    </a:p>
                  </a:txBody>
                  <a:tcPr/>
                </a:tc>
                <a:tc>
                  <a:txBody>
                    <a:bodyPr/>
                    <a:lstStyle/>
                    <a:p>
                      <a:pPr algn="ctr"/>
                      <a:r>
                        <a:rPr kumimoji="1" lang="ja-JP" altLang="en-US" sz="1400" dirty="0" smtClean="0"/>
                        <a:t>１５</a:t>
                      </a:r>
                      <a:endParaRPr kumimoji="1" lang="ja-JP" altLang="en-US" sz="1400" dirty="0"/>
                    </a:p>
                  </a:txBody>
                  <a:tcPr/>
                </a:tc>
              </a:tr>
              <a:tr h="317682">
                <a:tc>
                  <a:txBody>
                    <a:bodyPr/>
                    <a:lstStyle/>
                    <a:p>
                      <a:pPr algn="ctr"/>
                      <a:r>
                        <a:rPr kumimoji="1" lang="ja-JP" altLang="en-US" sz="1400" b="0" dirty="0" smtClean="0"/>
                        <a:t>福井</a:t>
                      </a:r>
                      <a:endParaRPr kumimoji="1" lang="ja-JP" altLang="en-US" sz="1400" b="0" dirty="0"/>
                    </a:p>
                  </a:txBody>
                  <a:tcPr/>
                </a:tc>
                <a:tc>
                  <a:txBody>
                    <a:bodyPr/>
                    <a:lstStyle/>
                    <a:p>
                      <a:pPr algn="ctr"/>
                      <a:r>
                        <a:rPr kumimoji="1" lang="ja-JP" altLang="en-US" sz="1400" b="0" dirty="0" smtClean="0"/>
                        <a:t>６１．９</a:t>
                      </a:r>
                      <a:endParaRPr kumimoji="1" lang="ja-JP" altLang="en-US" sz="1400" b="0" dirty="0"/>
                    </a:p>
                  </a:txBody>
                  <a:tcPr/>
                </a:tc>
                <a:tc>
                  <a:txBody>
                    <a:bodyPr/>
                    <a:lstStyle/>
                    <a:p>
                      <a:pPr algn="ctr"/>
                      <a:r>
                        <a:rPr kumimoji="1" lang="ja-JP" altLang="en-US" sz="1400" b="0" dirty="0" smtClean="0"/>
                        <a:t>１０</a:t>
                      </a:r>
                      <a:endParaRPr kumimoji="1" lang="ja-JP" altLang="en-US" sz="1400" b="0" dirty="0"/>
                    </a:p>
                  </a:txBody>
                  <a:tcPr/>
                </a:tc>
              </a:tr>
              <a:tr h="317682">
                <a:tc>
                  <a:txBody>
                    <a:bodyPr/>
                    <a:lstStyle/>
                    <a:p>
                      <a:pPr algn="ctr"/>
                      <a:r>
                        <a:rPr kumimoji="1" lang="ja-JP" altLang="en-US" sz="1400" b="0" dirty="0" smtClean="0"/>
                        <a:t>山梨</a:t>
                      </a:r>
                      <a:endParaRPr kumimoji="1" lang="ja-JP" altLang="en-US" sz="1400" b="0" dirty="0"/>
                    </a:p>
                  </a:txBody>
                  <a:tcPr/>
                </a:tc>
                <a:tc>
                  <a:txBody>
                    <a:bodyPr/>
                    <a:lstStyle/>
                    <a:p>
                      <a:pPr algn="ctr"/>
                      <a:r>
                        <a:rPr kumimoji="1" lang="ja-JP" altLang="en-US" sz="1400" b="0" dirty="0" smtClean="0"/>
                        <a:t>５０．６</a:t>
                      </a:r>
                      <a:endParaRPr kumimoji="1" lang="ja-JP" altLang="en-US" sz="1400" b="0" dirty="0"/>
                    </a:p>
                  </a:txBody>
                  <a:tcPr/>
                </a:tc>
                <a:tc>
                  <a:txBody>
                    <a:bodyPr/>
                    <a:lstStyle/>
                    <a:p>
                      <a:pPr algn="ctr"/>
                      <a:r>
                        <a:rPr kumimoji="1" lang="ja-JP" altLang="en-US" sz="1400" b="0" dirty="0" smtClean="0"/>
                        <a:t>４６</a:t>
                      </a:r>
                      <a:endParaRPr kumimoji="1" lang="ja-JP" altLang="en-US" sz="1400" b="0" dirty="0"/>
                    </a:p>
                  </a:txBody>
                  <a:tcPr/>
                </a:tc>
              </a:tr>
              <a:tr h="317682">
                <a:tc>
                  <a:txBody>
                    <a:bodyPr/>
                    <a:lstStyle/>
                    <a:p>
                      <a:pPr algn="ctr"/>
                      <a:r>
                        <a:rPr kumimoji="1" lang="ja-JP" altLang="en-US" sz="1400" b="0" dirty="0" smtClean="0"/>
                        <a:t>長野</a:t>
                      </a:r>
                      <a:endParaRPr kumimoji="1" lang="ja-JP" altLang="en-US" sz="1400" b="0" dirty="0"/>
                    </a:p>
                  </a:txBody>
                  <a:tcPr/>
                </a:tc>
                <a:tc>
                  <a:txBody>
                    <a:bodyPr/>
                    <a:lstStyle/>
                    <a:p>
                      <a:pPr algn="ctr"/>
                      <a:r>
                        <a:rPr kumimoji="1" lang="ja-JP" altLang="en-US" sz="1400" b="0" dirty="0" smtClean="0"/>
                        <a:t>６３．３</a:t>
                      </a:r>
                      <a:endParaRPr kumimoji="1" lang="ja-JP" altLang="en-US" sz="1400" b="0" dirty="0"/>
                    </a:p>
                  </a:txBody>
                  <a:tcPr/>
                </a:tc>
                <a:tc>
                  <a:txBody>
                    <a:bodyPr/>
                    <a:lstStyle/>
                    <a:p>
                      <a:pPr algn="ctr"/>
                      <a:r>
                        <a:rPr kumimoji="1" lang="ja-JP" altLang="en-US" sz="1400" b="0" dirty="0" smtClean="0"/>
                        <a:t>５</a:t>
                      </a:r>
                      <a:endParaRPr kumimoji="1" lang="ja-JP" altLang="en-US" sz="1400" b="0" dirty="0"/>
                    </a:p>
                  </a:txBody>
                  <a:tcPr/>
                </a:tc>
              </a:tr>
              <a:tr h="317682">
                <a:tc>
                  <a:txBody>
                    <a:bodyPr/>
                    <a:lstStyle/>
                    <a:p>
                      <a:pPr algn="ctr"/>
                      <a:r>
                        <a:rPr kumimoji="1" lang="ja-JP" altLang="en-US" sz="1400" b="0" dirty="0" smtClean="0"/>
                        <a:t>岐阜</a:t>
                      </a:r>
                      <a:endParaRPr kumimoji="1" lang="ja-JP" altLang="en-US" sz="1400" b="0" dirty="0"/>
                    </a:p>
                  </a:txBody>
                  <a:tcPr/>
                </a:tc>
                <a:tc>
                  <a:txBody>
                    <a:bodyPr/>
                    <a:lstStyle/>
                    <a:p>
                      <a:pPr algn="ctr"/>
                      <a:r>
                        <a:rPr kumimoji="1" lang="ja-JP" altLang="en-US" sz="1400" b="0" dirty="0" smtClean="0"/>
                        <a:t>５７．１</a:t>
                      </a:r>
                      <a:endParaRPr kumimoji="1" lang="ja-JP" altLang="en-US" sz="1400" b="0" dirty="0"/>
                    </a:p>
                  </a:txBody>
                  <a:tcPr/>
                </a:tc>
                <a:tc>
                  <a:txBody>
                    <a:bodyPr/>
                    <a:lstStyle/>
                    <a:p>
                      <a:pPr algn="ctr"/>
                      <a:r>
                        <a:rPr kumimoji="1" lang="ja-JP" altLang="en-US" sz="1400" b="0" dirty="0" smtClean="0"/>
                        <a:t>３２</a:t>
                      </a:r>
                      <a:endParaRPr kumimoji="1" lang="ja-JP" altLang="en-US" sz="1400" b="0" dirty="0"/>
                    </a:p>
                  </a:txBody>
                  <a:tcPr/>
                </a:tc>
              </a:tr>
              <a:tr h="317682">
                <a:tc>
                  <a:txBody>
                    <a:bodyPr/>
                    <a:lstStyle/>
                    <a:p>
                      <a:pPr algn="ctr"/>
                      <a:r>
                        <a:rPr kumimoji="1" lang="ja-JP" altLang="en-US" sz="1400" b="0" dirty="0" smtClean="0"/>
                        <a:t>静岡</a:t>
                      </a:r>
                      <a:endParaRPr kumimoji="1" lang="ja-JP" altLang="en-US" sz="1400" b="0" dirty="0"/>
                    </a:p>
                  </a:txBody>
                  <a:tcPr/>
                </a:tc>
                <a:tc>
                  <a:txBody>
                    <a:bodyPr/>
                    <a:lstStyle/>
                    <a:p>
                      <a:pPr algn="ctr"/>
                      <a:r>
                        <a:rPr kumimoji="1" lang="ja-JP" altLang="en-US" sz="1400" b="0" dirty="0" smtClean="0"/>
                        <a:t>５９．０</a:t>
                      </a:r>
                      <a:endParaRPr kumimoji="1" lang="ja-JP" altLang="en-US" sz="1400" b="0" dirty="0"/>
                    </a:p>
                  </a:txBody>
                  <a:tcPr/>
                </a:tc>
                <a:tc>
                  <a:txBody>
                    <a:bodyPr/>
                    <a:lstStyle/>
                    <a:p>
                      <a:pPr algn="ctr"/>
                      <a:r>
                        <a:rPr kumimoji="1" lang="ja-JP" altLang="en-US" sz="1400" b="0" dirty="0" smtClean="0"/>
                        <a:t>２４</a:t>
                      </a:r>
                      <a:endParaRPr kumimoji="1" lang="ja-JP" altLang="en-US" sz="1400" b="0" dirty="0"/>
                    </a:p>
                  </a:txBody>
                  <a:tcPr/>
                </a:tc>
              </a:tr>
              <a:tr h="317682">
                <a:tc>
                  <a:txBody>
                    <a:bodyPr/>
                    <a:lstStyle/>
                    <a:p>
                      <a:pPr algn="ctr"/>
                      <a:r>
                        <a:rPr kumimoji="1" lang="ja-JP" altLang="en-US" sz="1400" b="0" dirty="0" smtClean="0"/>
                        <a:t>愛知</a:t>
                      </a:r>
                      <a:endParaRPr kumimoji="1" lang="ja-JP" altLang="en-US" sz="1400" b="0" dirty="0"/>
                    </a:p>
                  </a:txBody>
                  <a:tcPr/>
                </a:tc>
                <a:tc>
                  <a:txBody>
                    <a:bodyPr/>
                    <a:lstStyle/>
                    <a:p>
                      <a:pPr algn="ctr"/>
                      <a:r>
                        <a:rPr kumimoji="1" lang="ja-JP" altLang="en-US" sz="1400" b="0" dirty="0" smtClean="0"/>
                        <a:t>５７．９</a:t>
                      </a:r>
                      <a:endParaRPr kumimoji="1" lang="ja-JP" altLang="en-US" sz="1400" b="0" dirty="0"/>
                    </a:p>
                  </a:txBody>
                  <a:tcPr/>
                </a:tc>
                <a:tc>
                  <a:txBody>
                    <a:bodyPr/>
                    <a:lstStyle/>
                    <a:p>
                      <a:pPr algn="ctr"/>
                      <a:r>
                        <a:rPr kumimoji="1" lang="ja-JP" altLang="en-US" sz="1400" b="0" dirty="0" smtClean="0"/>
                        <a:t>２８</a:t>
                      </a:r>
                      <a:endParaRPr kumimoji="1" lang="ja-JP" altLang="en-US" sz="1400" b="0" dirty="0"/>
                    </a:p>
                  </a:txBody>
                  <a:tcPr/>
                </a:tc>
              </a:tr>
              <a:tr h="317682">
                <a:tc>
                  <a:txBody>
                    <a:bodyPr/>
                    <a:lstStyle/>
                    <a:p>
                      <a:pPr algn="ctr"/>
                      <a:r>
                        <a:rPr kumimoji="1" lang="ja-JP" altLang="en-US" sz="1400" dirty="0" smtClean="0"/>
                        <a:t>三重</a:t>
                      </a:r>
                      <a:endParaRPr kumimoji="1" lang="ja-JP" altLang="en-US" sz="1400" dirty="0"/>
                    </a:p>
                  </a:txBody>
                  <a:tcPr/>
                </a:tc>
                <a:tc>
                  <a:txBody>
                    <a:bodyPr/>
                    <a:lstStyle/>
                    <a:p>
                      <a:pPr algn="ctr"/>
                      <a:r>
                        <a:rPr kumimoji="1" lang="ja-JP" altLang="en-US" sz="1400" dirty="0" smtClean="0"/>
                        <a:t>５９．０</a:t>
                      </a:r>
                      <a:endParaRPr kumimoji="1" lang="ja-JP" altLang="en-US" sz="1400" dirty="0"/>
                    </a:p>
                  </a:txBody>
                  <a:tcPr/>
                </a:tc>
                <a:tc>
                  <a:txBody>
                    <a:bodyPr/>
                    <a:lstStyle/>
                    <a:p>
                      <a:pPr algn="ctr"/>
                      <a:r>
                        <a:rPr kumimoji="1" lang="ja-JP" altLang="en-US" sz="1400" dirty="0" smtClean="0"/>
                        <a:t>２４</a:t>
                      </a:r>
                      <a:endParaRPr kumimoji="1" lang="ja-JP" altLang="en-US" sz="1400" dirty="0"/>
                    </a:p>
                  </a:txBody>
                  <a:tcPr/>
                </a:tc>
              </a:tr>
              <a:tr h="317682">
                <a:tc>
                  <a:txBody>
                    <a:bodyPr/>
                    <a:lstStyle/>
                    <a:p>
                      <a:pPr algn="ctr"/>
                      <a:r>
                        <a:rPr kumimoji="1" lang="ja-JP" altLang="en-US" sz="1400" dirty="0" smtClean="0"/>
                        <a:t>滋賀</a:t>
                      </a:r>
                      <a:endParaRPr kumimoji="1" lang="ja-JP" altLang="en-US" sz="1400" dirty="0"/>
                    </a:p>
                  </a:txBody>
                  <a:tcPr/>
                </a:tc>
                <a:tc>
                  <a:txBody>
                    <a:bodyPr/>
                    <a:lstStyle/>
                    <a:p>
                      <a:pPr algn="ctr"/>
                      <a:r>
                        <a:rPr kumimoji="1" lang="ja-JP" altLang="en-US" sz="1400" dirty="0" smtClean="0"/>
                        <a:t>５６．７</a:t>
                      </a:r>
                      <a:endParaRPr kumimoji="1" lang="ja-JP" altLang="en-US" sz="1400" dirty="0"/>
                    </a:p>
                  </a:txBody>
                  <a:tcPr/>
                </a:tc>
                <a:tc>
                  <a:txBody>
                    <a:bodyPr/>
                    <a:lstStyle/>
                    <a:p>
                      <a:pPr algn="ctr"/>
                      <a:r>
                        <a:rPr kumimoji="1" lang="ja-JP" altLang="en-US" sz="1400" dirty="0" smtClean="0"/>
                        <a:t>３３</a:t>
                      </a:r>
                      <a:endParaRPr kumimoji="1" lang="ja-JP" altLang="en-US" sz="1400" dirty="0"/>
                    </a:p>
                  </a:txBody>
                  <a:tcPr/>
                </a:tc>
              </a:tr>
              <a:tr h="317682">
                <a:tc>
                  <a:txBody>
                    <a:bodyPr/>
                    <a:lstStyle/>
                    <a:p>
                      <a:pPr algn="ctr"/>
                      <a:r>
                        <a:rPr kumimoji="1" lang="ja-JP" altLang="en-US" sz="1400" dirty="0" smtClean="0"/>
                        <a:t>京都</a:t>
                      </a:r>
                      <a:endParaRPr kumimoji="1" lang="ja-JP" altLang="en-US" sz="1400" dirty="0"/>
                    </a:p>
                  </a:txBody>
                  <a:tcPr/>
                </a:tc>
                <a:tc>
                  <a:txBody>
                    <a:bodyPr/>
                    <a:lstStyle/>
                    <a:p>
                      <a:pPr algn="ctr"/>
                      <a:r>
                        <a:rPr kumimoji="1" lang="ja-JP" altLang="en-US" sz="1400" dirty="0" smtClean="0"/>
                        <a:t>５５．１</a:t>
                      </a:r>
                      <a:endParaRPr kumimoji="1" lang="ja-JP" altLang="en-US" sz="1400" dirty="0"/>
                    </a:p>
                  </a:txBody>
                  <a:tcPr/>
                </a:tc>
                <a:tc>
                  <a:txBody>
                    <a:bodyPr/>
                    <a:lstStyle/>
                    <a:p>
                      <a:pPr algn="ctr"/>
                      <a:r>
                        <a:rPr kumimoji="1" lang="ja-JP" altLang="en-US" sz="1400" dirty="0" smtClean="0"/>
                        <a:t>４１</a:t>
                      </a:r>
                      <a:endParaRPr kumimoji="1" lang="ja-JP" altLang="en-US" sz="1400" dirty="0"/>
                    </a:p>
                  </a:txBody>
                  <a:tcPr/>
                </a:tc>
              </a:tr>
              <a:tr h="317682">
                <a:tc>
                  <a:txBody>
                    <a:bodyPr/>
                    <a:lstStyle/>
                    <a:p>
                      <a:pPr algn="ctr"/>
                      <a:r>
                        <a:rPr kumimoji="1" lang="ja-JP" altLang="en-US" sz="1400" dirty="0" smtClean="0"/>
                        <a:t>大阪</a:t>
                      </a:r>
                      <a:endParaRPr kumimoji="1" lang="ja-JP" altLang="en-US" sz="1400" dirty="0"/>
                    </a:p>
                  </a:txBody>
                  <a:tcPr/>
                </a:tc>
                <a:tc>
                  <a:txBody>
                    <a:bodyPr/>
                    <a:lstStyle/>
                    <a:p>
                      <a:pPr algn="ctr"/>
                      <a:r>
                        <a:rPr kumimoji="1" lang="ja-JP" altLang="en-US" sz="1400" dirty="0" smtClean="0"/>
                        <a:t>５５．０</a:t>
                      </a:r>
                      <a:endParaRPr kumimoji="1" lang="ja-JP" altLang="en-US" sz="1400" dirty="0"/>
                    </a:p>
                  </a:txBody>
                  <a:tcPr/>
                </a:tc>
                <a:tc>
                  <a:txBody>
                    <a:bodyPr/>
                    <a:lstStyle/>
                    <a:p>
                      <a:pPr algn="ctr"/>
                      <a:r>
                        <a:rPr kumimoji="1" lang="ja-JP" altLang="en-US" sz="1400" dirty="0" smtClean="0"/>
                        <a:t>４２</a:t>
                      </a:r>
                      <a:endParaRPr kumimoji="1" lang="ja-JP" altLang="en-US" sz="1400" dirty="0"/>
                    </a:p>
                  </a:txBody>
                  <a:tcPr/>
                </a:tc>
              </a:tr>
              <a:tr h="317682">
                <a:tc>
                  <a:txBody>
                    <a:bodyPr/>
                    <a:lstStyle/>
                    <a:p>
                      <a:pPr algn="ctr"/>
                      <a:r>
                        <a:rPr kumimoji="1" lang="ja-JP" altLang="en-US" sz="1400" dirty="0" smtClean="0"/>
                        <a:t>兵庫</a:t>
                      </a:r>
                      <a:endParaRPr kumimoji="1" lang="ja-JP" altLang="en-US" sz="1400" dirty="0"/>
                    </a:p>
                  </a:txBody>
                  <a:tcPr/>
                </a:tc>
                <a:tc>
                  <a:txBody>
                    <a:bodyPr/>
                    <a:lstStyle/>
                    <a:p>
                      <a:pPr algn="ctr"/>
                      <a:r>
                        <a:rPr kumimoji="1" lang="ja-JP" altLang="en-US" sz="1400" dirty="0" smtClean="0"/>
                        <a:t>５７．９</a:t>
                      </a:r>
                      <a:endParaRPr kumimoji="1" lang="ja-JP" altLang="en-US" sz="1400" dirty="0"/>
                    </a:p>
                  </a:txBody>
                  <a:tcPr/>
                </a:tc>
                <a:tc>
                  <a:txBody>
                    <a:bodyPr/>
                    <a:lstStyle/>
                    <a:p>
                      <a:pPr algn="ctr"/>
                      <a:r>
                        <a:rPr kumimoji="1" lang="ja-JP" altLang="en-US" sz="1400" dirty="0" smtClean="0"/>
                        <a:t>２８</a:t>
                      </a:r>
                      <a:endParaRPr kumimoji="1" lang="ja-JP" altLang="en-US" sz="1400" dirty="0"/>
                    </a:p>
                  </a:txBody>
                  <a:tcPr/>
                </a:tc>
              </a:tr>
              <a:tr h="317682">
                <a:tc>
                  <a:txBody>
                    <a:bodyPr/>
                    <a:lstStyle/>
                    <a:p>
                      <a:pPr algn="ctr"/>
                      <a:r>
                        <a:rPr kumimoji="1" lang="ja-JP" altLang="en-US" sz="1400" dirty="0" smtClean="0"/>
                        <a:t>奈良</a:t>
                      </a:r>
                      <a:endParaRPr kumimoji="1" lang="ja-JP" altLang="en-US" sz="1400" dirty="0"/>
                    </a:p>
                  </a:txBody>
                  <a:tcPr/>
                </a:tc>
                <a:tc>
                  <a:txBody>
                    <a:bodyPr/>
                    <a:lstStyle/>
                    <a:p>
                      <a:pPr algn="ctr"/>
                      <a:r>
                        <a:rPr kumimoji="1" lang="ja-JP" altLang="en-US" sz="1400" dirty="0" smtClean="0"/>
                        <a:t>５９．１</a:t>
                      </a:r>
                      <a:endParaRPr kumimoji="1" lang="ja-JP" altLang="en-US" sz="1400" dirty="0"/>
                    </a:p>
                  </a:txBody>
                  <a:tcPr/>
                </a:tc>
                <a:tc>
                  <a:txBody>
                    <a:bodyPr/>
                    <a:lstStyle/>
                    <a:p>
                      <a:pPr algn="ctr"/>
                      <a:r>
                        <a:rPr kumimoji="1" lang="ja-JP" altLang="en-US" sz="1400" dirty="0" smtClean="0"/>
                        <a:t>２３</a:t>
                      </a:r>
                      <a:endParaRPr kumimoji="1" lang="ja-JP" altLang="en-US" sz="1400" dirty="0"/>
                    </a:p>
                  </a:txBody>
                  <a:tcPr/>
                </a:tc>
              </a:tr>
              <a:tr h="307033">
                <a:tc>
                  <a:txBody>
                    <a:bodyPr/>
                    <a:lstStyle/>
                    <a:p>
                      <a:pPr algn="ctr"/>
                      <a:r>
                        <a:rPr kumimoji="1" lang="ja-JP" altLang="en-US" sz="1400" dirty="0" smtClean="0"/>
                        <a:t>和歌山</a:t>
                      </a:r>
                      <a:endParaRPr kumimoji="1" lang="ja-JP" altLang="en-US" sz="1400" dirty="0"/>
                    </a:p>
                  </a:txBody>
                  <a:tcPr/>
                </a:tc>
                <a:tc>
                  <a:txBody>
                    <a:bodyPr/>
                    <a:lstStyle/>
                    <a:p>
                      <a:pPr algn="ctr"/>
                      <a:r>
                        <a:rPr kumimoji="1" lang="ja-JP" altLang="en-US" sz="1400" dirty="0" smtClean="0"/>
                        <a:t>５３．４</a:t>
                      </a:r>
                      <a:endParaRPr kumimoji="1" lang="ja-JP" altLang="en-US" sz="1400" dirty="0"/>
                    </a:p>
                  </a:txBody>
                  <a:tcPr/>
                </a:tc>
                <a:tc>
                  <a:txBody>
                    <a:bodyPr/>
                    <a:lstStyle/>
                    <a:p>
                      <a:pPr algn="ctr"/>
                      <a:r>
                        <a:rPr kumimoji="1" lang="ja-JP" altLang="en-US" sz="1400" dirty="0" smtClean="0"/>
                        <a:t>４４</a:t>
                      </a:r>
                      <a:endParaRPr kumimoji="1" lang="ja-JP" altLang="en-US" sz="1400" dirty="0"/>
                    </a:p>
                  </a:txBody>
                  <a:tcPr/>
                </a:tc>
              </a:tr>
              <a:tr h="317682">
                <a:tc>
                  <a:txBody>
                    <a:bodyPr/>
                    <a:lstStyle/>
                    <a:p>
                      <a:pPr algn="ctr"/>
                      <a:r>
                        <a:rPr kumimoji="1" lang="ja-JP" altLang="en-US" sz="1400" dirty="0" smtClean="0"/>
                        <a:t>鳥取</a:t>
                      </a:r>
                      <a:endParaRPr kumimoji="1" lang="ja-JP" altLang="en-US" sz="1400" dirty="0"/>
                    </a:p>
                  </a:txBody>
                  <a:tcPr/>
                </a:tc>
                <a:tc>
                  <a:txBody>
                    <a:bodyPr/>
                    <a:lstStyle/>
                    <a:p>
                      <a:pPr algn="ctr"/>
                      <a:r>
                        <a:rPr kumimoji="1" lang="ja-JP" altLang="en-US" sz="1400" dirty="0" smtClean="0"/>
                        <a:t>６０．１</a:t>
                      </a:r>
                      <a:endParaRPr kumimoji="1" lang="ja-JP" altLang="en-US" sz="1400" dirty="0"/>
                    </a:p>
                  </a:txBody>
                  <a:tcPr/>
                </a:tc>
                <a:tc>
                  <a:txBody>
                    <a:bodyPr/>
                    <a:lstStyle/>
                    <a:p>
                      <a:pPr algn="ctr"/>
                      <a:r>
                        <a:rPr kumimoji="1" lang="ja-JP" altLang="en-US" sz="1400" dirty="0" smtClean="0"/>
                        <a:t>１７</a:t>
                      </a:r>
                      <a:endParaRPr kumimoji="1" lang="ja-JP" altLang="en-US" sz="1400" dirty="0"/>
                    </a:p>
                  </a:txBody>
                  <a:tcPr/>
                </a:tc>
              </a:tr>
              <a:tr h="330390">
                <a:tc>
                  <a:txBody>
                    <a:bodyPr/>
                    <a:lstStyle/>
                    <a:p>
                      <a:pPr algn="ctr"/>
                      <a:r>
                        <a:rPr kumimoji="1" lang="ja-JP" altLang="en-US" sz="1400" dirty="0" smtClean="0"/>
                        <a:t>島根</a:t>
                      </a:r>
                      <a:endParaRPr kumimoji="1" lang="ja-JP" altLang="en-US" sz="1400" dirty="0"/>
                    </a:p>
                  </a:txBody>
                  <a:tcPr/>
                </a:tc>
                <a:tc>
                  <a:txBody>
                    <a:bodyPr/>
                    <a:lstStyle/>
                    <a:p>
                      <a:pPr algn="ctr"/>
                      <a:r>
                        <a:rPr kumimoji="1" lang="ja-JP" altLang="en-US" sz="1400" dirty="0" smtClean="0"/>
                        <a:t>６３．０</a:t>
                      </a:r>
                      <a:endParaRPr kumimoji="1" lang="ja-JP" altLang="en-US" sz="1400" dirty="0"/>
                    </a:p>
                  </a:txBody>
                  <a:tcPr/>
                </a:tc>
                <a:tc>
                  <a:txBody>
                    <a:bodyPr/>
                    <a:lstStyle/>
                    <a:p>
                      <a:pPr algn="ctr"/>
                      <a:r>
                        <a:rPr kumimoji="1" lang="ja-JP" altLang="en-US" sz="1400" dirty="0" smtClean="0"/>
                        <a:t>６</a:t>
                      </a:r>
                      <a:endParaRPr kumimoji="1" lang="ja-JP" altLang="en-US" sz="1400" dirty="0"/>
                    </a:p>
                  </a:txBody>
                  <a:tcPr/>
                </a:tc>
              </a:tr>
            </a:tbl>
          </a:graphicData>
        </a:graphic>
      </p:graphicFrame>
      <p:graphicFrame>
        <p:nvGraphicFramePr>
          <p:cNvPr id="6" name="コンテンツ プレースホルダ 3"/>
          <p:cNvGraphicFramePr>
            <a:graphicFrameLocks/>
          </p:cNvGraphicFramePr>
          <p:nvPr>
            <p:extLst>
              <p:ext uri="{D42A27DB-BD31-4B8C-83A1-F6EECF244321}">
                <p14:modId xmlns:p14="http://schemas.microsoft.com/office/powerpoint/2010/main" val="763978388"/>
              </p:ext>
            </p:extLst>
          </p:nvPr>
        </p:nvGraphicFramePr>
        <p:xfrm>
          <a:off x="5939351" y="548680"/>
          <a:ext cx="2511040" cy="5435790"/>
        </p:xfrm>
        <a:graphic>
          <a:graphicData uri="http://schemas.openxmlformats.org/drawingml/2006/table">
            <a:tbl>
              <a:tblPr firstRow="1" bandRow="1">
                <a:tableStyleId>{21E4AEA4-8DFA-4A89-87EB-49C32662AFE0}</a:tableStyleId>
              </a:tblPr>
              <a:tblGrid>
                <a:gridCol w="792889"/>
                <a:gridCol w="1028743"/>
                <a:gridCol w="689408"/>
              </a:tblGrid>
              <a:tr h="304800">
                <a:tc>
                  <a:txBody>
                    <a:bodyPr/>
                    <a:lstStyle/>
                    <a:p>
                      <a:pPr algn="ctr"/>
                      <a:endParaRPr kumimoji="1" lang="ja-JP" altLang="en-US" sz="1200" dirty="0"/>
                    </a:p>
                  </a:txBody>
                  <a:tcPr/>
                </a:tc>
                <a:tc>
                  <a:txBody>
                    <a:bodyPr/>
                    <a:lstStyle/>
                    <a:p>
                      <a:pPr algn="ctr"/>
                      <a:r>
                        <a:rPr kumimoji="1" lang="en-US" altLang="ja-JP" sz="1600" dirty="0" smtClean="0"/>
                        <a:t>27</a:t>
                      </a:r>
                      <a:r>
                        <a:rPr kumimoji="1" lang="ja-JP" altLang="en-US" sz="1600" dirty="0" smtClean="0"/>
                        <a:t>年</a:t>
                      </a:r>
                      <a:r>
                        <a:rPr kumimoji="1" lang="en-US" altLang="ja-JP" sz="1600" dirty="0" smtClean="0"/>
                        <a:t>2</a:t>
                      </a:r>
                      <a:r>
                        <a:rPr kumimoji="1" lang="ja-JP" altLang="en-US" sz="1600" dirty="0" smtClean="0"/>
                        <a:t>月</a:t>
                      </a:r>
                      <a:endParaRPr kumimoji="1" lang="ja-JP" altLang="en-US" sz="1600" dirty="0"/>
                    </a:p>
                  </a:txBody>
                  <a:tcPr/>
                </a:tc>
                <a:tc>
                  <a:txBody>
                    <a:bodyPr/>
                    <a:lstStyle/>
                    <a:p>
                      <a:pPr algn="ctr"/>
                      <a:r>
                        <a:rPr kumimoji="1" lang="ja-JP" altLang="en-US" sz="1400" dirty="0" smtClean="0"/>
                        <a:t>順位</a:t>
                      </a:r>
                      <a:endParaRPr kumimoji="1" lang="ja-JP" altLang="en-US" sz="1400" dirty="0"/>
                    </a:p>
                  </a:txBody>
                  <a:tcPr/>
                </a:tc>
              </a:tr>
              <a:tr h="317682">
                <a:tc>
                  <a:txBody>
                    <a:bodyPr/>
                    <a:lstStyle/>
                    <a:p>
                      <a:pPr algn="ctr"/>
                      <a:r>
                        <a:rPr kumimoji="1" lang="ja-JP" altLang="en-US" sz="1400" dirty="0" smtClean="0"/>
                        <a:t>岡山</a:t>
                      </a:r>
                      <a:endParaRPr kumimoji="1" lang="ja-JP" altLang="en-US" sz="1400" dirty="0"/>
                    </a:p>
                  </a:txBody>
                  <a:tcPr/>
                </a:tc>
                <a:tc>
                  <a:txBody>
                    <a:bodyPr/>
                    <a:lstStyle/>
                    <a:p>
                      <a:pPr algn="ctr"/>
                      <a:r>
                        <a:rPr kumimoji="1" lang="ja-JP" altLang="en-US" sz="1400" dirty="0" smtClean="0"/>
                        <a:t>６１．１</a:t>
                      </a:r>
                      <a:endParaRPr kumimoji="1" lang="ja-JP" altLang="en-US" sz="1400" dirty="0"/>
                    </a:p>
                  </a:txBody>
                  <a:tcPr/>
                </a:tc>
                <a:tc>
                  <a:txBody>
                    <a:bodyPr/>
                    <a:lstStyle/>
                    <a:p>
                      <a:pPr algn="ctr"/>
                      <a:r>
                        <a:rPr kumimoji="1" lang="ja-JP" altLang="en-US" sz="1400" dirty="0" smtClean="0"/>
                        <a:t>１２</a:t>
                      </a:r>
                      <a:endParaRPr kumimoji="1" lang="ja-JP" altLang="en-US" sz="1400" dirty="0"/>
                    </a:p>
                  </a:txBody>
                  <a:tcPr/>
                </a:tc>
              </a:tr>
              <a:tr h="317682">
                <a:tc>
                  <a:txBody>
                    <a:bodyPr/>
                    <a:lstStyle/>
                    <a:p>
                      <a:pPr algn="ctr"/>
                      <a:r>
                        <a:rPr kumimoji="1" lang="ja-JP" altLang="en-US" sz="1400" dirty="0" smtClean="0"/>
                        <a:t>広島</a:t>
                      </a:r>
                      <a:endParaRPr kumimoji="1" lang="ja-JP" altLang="en-US" sz="1400" dirty="0"/>
                    </a:p>
                  </a:txBody>
                  <a:tcPr/>
                </a:tc>
                <a:tc>
                  <a:txBody>
                    <a:bodyPr/>
                    <a:lstStyle/>
                    <a:p>
                      <a:pPr algn="ctr"/>
                      <a:r>
                        <a:rPr kumimoji="1" lang="ja-JP" altLang="en-US" sz="1400" dirty="0" smtClean="0"/>
                        <a:t>５６．２</a:t>
                      </a:r>
                      <a:endParaRPr kumimoji="1" lang="ja-JP" altLang="en-US" sz="1400" dirty="0"/>
                    </a:p>
                  </a:txBody>
                  <a:tcPr/>
                </a:tc>
                <a:tc>
                  <a:txBody>
                    <a:bodyPr/>
                    <a:lstStyle/>
                    <a:p>
                      <a:pPr algn="ctr"/>
                      <a:r>
                        <a:rPr kumimoji="1" lang="ja-JP" altLang="en-US" sz="1400" dirty="0" smtClean="0"/>
                        <a:t>３６</a:t>
                      </a:r>
                      <a:endParaRPr kumimoji="1" lang="ja-JP" altLang="en-US" sz="1400" dirty="0"/>
                    </a:p>
                  </a:txBody>
                  <a:tcPr/>
                </a:tc>
              </a:tr>
              <a:tr h="317682">
                <a:tc>
                  <a:txBody>
                    <a:bodyPr/>
                    <a:lstStyle/>
                    <a:p>
                      <a:pPr algn="ctr"/>
                      <a:r>
                        <a:rPr kumimoji="1" lang="ja-JP" altLang="en-US" sz="1400" dirty="0" smtClean="0"/>
                        <a:t>山口</a:t>
                      </a:r>
                      <a:endParaRPr kumimoji="1" lang="ja-JP" altLang="en-US" sz="1400" dirty="0"/>
                    </a:p>
                  </a:txBody>
                  <a:tcPr/>
                </a:tc>
                <a:tc>
                  <a:txBody>
                    <a:bodyPr/>
                    <a:lstStyle/>
                    <a:p>
                      <a:pPr algn="ctr"/>
                      <a:r>
                        <a:rPr kumimoji="1" lang="ja-JP" altLang="en-US" sz="1400" dirty="0" smtClean="0"/>
                        <a:t>６０．７</a:t>
                      </a:r>
                      <a:endParaRPr kumimoji="1" lang="ja-JP" altLang="en-US" sz="1400" dirty="0"/>
                    </a:p>
                  </a:txBody>
                  <a:tcPr/>
                </a:tc>
                <a:tc>
                  <a:txBody>
                    <a:bodyPr/>
                    <a:lstStyle/>
                    <a:p>
                      <a:pPr algn="ctr"/>
                      <a:r>
                        <a:rPr kumimoji="1" lang="ja-JP" altLang="en-US" sz="1400" dirty="0" smtClean="0"/>
                        <a:t>１４</a:t>
                      </a:r>
                      <a:endParaRPr kumimoji="1" lang="ja-JP" altLang="en-US" sz="1400" dirty="0"/>
                    </a:p>
                  </a:txBody>
                  <a:tcPr/>
                </a:tc>
              </a:tr>
              <a:tr h="317682">
                <a:tc>
                  <a:txBody>
                    <a:bodyPr/>
                    <a:lstStyle/>
                    <a:p>
                      <a:pPr algn="ctr"/>
                      <a:r>
                        <a:rPr kumimoji="1" lang="ja-JP" altLang="en-US" sz="1400" b="0" dirty="0" smtClean="0"/>
                        <a:t>徳島</a:t>
                      </a:r>
                      <a:endParaRPr kumimoji="1" lang="ja-JP" altLang="en-US" sz="1400" b="0" dirty="0"/>
                    </a:p>
                  </a:txBody>
                  <a:tcPr/>
                </a:tc>
                <a:tc>
                  <a:txBody>
                    <a:bodyPr/>
                    <a:lstStyle/>
                    <a:p>
                      <a:pPr algn="ctr"/>
                      <a:r>
                        <a:rPr kumimoji="1" lang="ja-JP" altLang="en-US" sz="1400" b="0" dirty="0" smtClean="0"/>
                        <a:t>４８．７</a:t>
                      </a:r>
                      <a:endParaRPr kumimoji="1" lang="ja-JP" altLang="en-US" sz="1400" b="0" dirty="0"/>
                    </a:p>
                  </a:txBody>
                  <a:tcPr/>
                </a:tc>
                <a:tc>
                  <a:txBody>
                    <a:bodyPr/>
                    <a:lstStyle/>
                    <a:p>
                      <a:pPr algn="ctr"/>
                      <a:r>
                        <a:rPr kumimoji="1" lang="ja-JP" altLang="en-US" sz="1400" b="0" dirty="0" smtClean="0"/>
                        <a:t>４７</a:t>
                      </a:r>
                      <a:endParaRPr kumimoji="1" lang="ja-JP" altLang="en-US" sz="1400" b="0" dirty="0"/>
                    </a:p>
                  </a:txBody>
                  <a:tcPr/>
                </a:tc>
              </a:tr>
              <a:tr h="317682">
                <a:tc>
                  <a:txBody>
                    <a:bodyPr/>
                    <a:lstStyle/>
                    <a:p>
                      <a:pPr algn="ctr"/>
                      <a:r>
                        <a:rPr kumimoji="1" lang="ja-JP" altLang="en-US" sz="1400" dirty="0" smtClean="0"/>
                        <a:t>香川</a:t>
                      </a:r>
                      <a:endParaRPr kumimoji="1" lang="ja-JP" altLang="en-US" sz="1400" dirty="0"/>
                    </a:p>
                  </a:txBody>
                  <a:tcPr/>
                </a:tc>
                <a:tc>
                  <a:txBody>
                    <a:bodyPr/>
                    <a:lstStyle/>
                    <a:p>
                      <a:pPr algn="ctr"/>
                      <a:r>
                        <a:rPr kumimoji="1" lang="ja-JP" altLang="en-US" sz="1400" dirty="0" smtClean="0"/>
                        <a:t>５５．４</a:t>
                      </a:r>
                      <a:endParaRPr kumimoji="1" lang="ja-JP" altLang="en-US" sz="1400" dirty="0"/>
                    </a:p>
                  </a:txBody>
                  <a:tcPr/>
                </a:tc>
                <a:tc>
                  <a:txBody>
                    <a:bodyPr/>
                    <a:lstStyle/>
                    <a:p>
                      <a:pPr algn="ctr"/>
                      <a:r>
                        <a:rPr kumimoji="1" lang="ja-JP" altLang="en-US" sz="1400" dirty="0" smtClean="0"/>
                        <a:t>４０</a:t>
                      </a:r>
                      <a:endParaRPr kumimoji="1" lang="ja-JP" altLang="en-US" sz="1400" dirty="0"/>
                    </a:p>
                  </a:txBody>
                  <a:tcPr/>
                </a:tc>
              </a:tr>
              <a:tr h="317682">
                <a:tc>
                  <a:txBody>
                    <a:bodyPr/>
                    <a:lstStyle/>
                    <a:p>
                      <a:pPr algn="ctr"/>
                      <a:r>
                        <a:rPr kumimoji="1" lang="ja-JP" altLang="en-US" sz="1400" dirty="0" smtClean="0"/>
                        <a:t>愛媛</a:t>
                      </a:r>
                      <a:endParaRPr kumimoji="1" lang="ja-JP" altLang="en-US" sz="1400" dirty="0"/>
                    </a:p>
                  </a:txBody>
                  <a:tcPr/>
                </a:tc>
                <a:tc>
                  <a:txBody>
                    <a:bodyPr/>
                    <a:lstStyle/>
                    <a:p>
                      <a:pPr algn="ctr"/>
                      <a:r>
                        <a:rPr kumimoji="1" lang="ja-JP" altLang="en-US" sz="1400" dirty="0" smtClean="0"/>
                        <a:t>５６．２</a:t>
                      </a:r>
                      <a:endParaRPr kumimoji="1" lang="ja-JP" altLang="en-US" sz="1400" dirty="0"/>
                    </a:p>
                  </a:txBody>
                  <a:tcPr/>
                </a:tc>
                <a:tc>
                  <a:txBody>
                    <a:bodyPr/>
                    <a:lstStyle/>
                    <a:p>
                      <a:pPr algn="ctr"/>
                      <a:r>
                        <a:rPr kumimoji="1" lang="ja-JP" altLang="en-US" sz="1400" dirty="0" smtClean="0"/>
                        <a:t>３６</a:t>
                      </a:r>
                      <a:endParaRPr kumimoji="1" lang="ja-JP" altLang="en-US" sz="1400" dirty="0"/>
                    </a:p>
                  </a:txBody>
                  <a:tcPr/>
                </a:tc>
              </a:tr>
              <a:tr h="317682">
                <a:tc>
                  <a:txBody>
                    <a:bodyPr/>
                    <a:lstStyle/>
                    <a:p>
                      <a:pPr algn="ctr"/>
                      <a:r>
                        <a:rPr kumimoji="1" lang="ja-JP" altLang="en-US" sz="1400" dirty="0" smtClean="0"/>
                        <a:t>高知</a:t>
                      </a:r>
                      <a:endParaRPr kumimoji="1" lang="ja-JP" altLang="en-US" sz="1400" dirty="0"/>
                    </a:p>
                  </a:txBody>
                  <a:tcPr/>
                </a:tc>
                <a:tc>
                  <a:txBody>
                    <a:bodyPr/>
                    <a:lstStyle/>
                    <a:p>
                      <a:pPr algn="ctr"/>
                      <a:r>
                        <a:rPr kumimoji="1" lang="ja-JP" altLang="en-US" sz="1400" dirty="0" smtClean="0"/>
                        <a:t>５３．４</a:t>
                      </a:r>
                      <a:endParaRPr kumimoji="1" lang="ja-JP" altLang="en-US" sz="1400" dirty="0"/>
                    </a:p>
                  </a:txBody>
                  <a:tcPr/>
                </a:tc>
                <a:tc>
                  <a:txBody>
                    <a:bodyPr/>
                    <a:lstStyle/>
                    <a:p>
                      <a:pPr algn="ctr"/>
                      <a:r>
                        <a:rPr kumimoji="1" lang="ja-JP" altLang="en-US" sz="1400" dirty="0" smtClean="0"/>
                        <a:t>４４</a:t>
                      </a:r>
                      <a:endParaRPr kumimoji="1" lang="ja-JP" altLang="en-US" sz="1400" dirty="0"/>
                    </a:p>
                  </a:txBody>
                  <a:tcPr/>
                </a:tc>
              </a:tr>
              <a:tr h="317682">
                <a:tc>
                  <a:txBody>
                    <a:bodyPr/>
                    <a:lstStyle/>
                    <a:p>
                      <a:pPr algn="ctr"/>
                      <a:r>
                        <a:rPr kumimoji="1" lang="ja-JP" altLang="en-US" sz="1400" dirty="0" smtClean="0"/>
                        <a:t>福岡</a:t>
                      </a:r>
                      <a:endParaRPr kumimoji="1" lang="ja-JP" altLang="en-US" sz="1400" dirty="0"/>
                    </a:p>
                  </a:txBody>
                  <a:tcPr/>
                </a:tc>
                <a:tc>
                  <a:txBody>
                    <a:bodyPr/>
                    <a:lstStyle/>
                    <a:p>
                      <a:pPr algn="ctr"/>
                      <a:r>
                        <a:rPr kumimoji="1" lang="ja-JP" altLang="en-US" sz="1400" dirty="0" smtClean="0"/>
                        <a:t>５８．９</a:t>
                      </a:r>
                      <a:endParaRPr kumimoji="1" lang="ja-JP" altLang="en-US" sz="1400" dirty="0"/>
                    </a:p>
                  </a:txBody>
                  <a:tcPr/>
                </a:tc>
                <a:tc>
                  <a:txBody>
                    <a:bodyPr/>
                    <a:lstStyle/>
                    <a:p>
                      <a:pPr algn="ctr"/>
                      <a:r>
                        <a:rPr kumimoji="1" lang="ja-JP" altLang="en-US" sz="1400" dirty="0" smtClean="0"/>
                        <a:t>２６</a:t>
                      </a:r>
                      <a:endParaRPr kumimoji="1" lang="ja-JP" altLang="en-US" sz="1400" dirty="0"/>
                    </a:p>
                  </a:txBody>
                  <a:tcPr/>
                </a:tc>
              </a:tr>
              <a:tr h="317682">
                <a:tc>
                  <a:txBody>
                    <a:bodyPr/>
                    <a:lstStyle/>
                    <a:p>
                      <a:pPr algn="ctr"/>
                      <a:r>
                        <a:rPr kumimoji="1" lang="ja-JP" altLang="en-US" sz="1400" dirty="0" smtClean="0"/>
                        <a:t>佐賀</a:t>
                      </a:r>
                      <a:endParaRPr kumimoji="1" lang="ja-JP" altLang="en-US" sz="1400" dirty="0"/>
                    </a:p>
                  </a:txBody>
                  <a:tcPr/>
                </a:tc>
                <a:tc>
                  <a:txBody>
                    <a:bodyPr/>
                    <a:lstStyle/>
                    <a:p>
                      <a:pPr algn="ctr"/>
                      <a:r>
                        <a:rPr kumimoji="1" lang="ja-JP" altLang="en-US" sz="1400" dirty="0" smtClean="0"/>
                        <a:t>５９．８</a:t>
                      </a:r>
                      <a:endParaRPr kumimoji="1" lang="ja-JP" altLang="en-US" sz="1400" dirty="0"/>
                    </a:p>
                  </a:txBody>
                  <a:tcPr/>
                </a:tc>
                <a:tc>
                  <a:txBody>
                    <a:bodyPr/>
                    <a:lstStyle/>
                    <a:p>
                      <a:pPr algn="ctr"/>
                      <a:r>
                        <a:rPr kumimoji="1" lang="ja-JP" altLang="en-US" sz="1400" dirty="0" smtClean="0"/>
                        <a:t>１８</a:t>
                      </a:r>
                      <a:endParaRPr kumimoji="1" lang="ja-JP" altLang="en-US" sz="1400" dirty="0"/>
                    </a:p>
                  </a:txBody>
                  <a:tcPr/>
                </a:tc>
              </a:tr>
              <a:tr h="317682">
                <a:tc>
                  <a:txBody>
                    <a:bodyPr/>
                    <a:lstStyle/>
                    <a:p>
                      <a:pPr algn="ctr"/>
                      <a:r>
                        <a:rPr kumimoji="1" lang="ja-JP" altLang="en-US" sz="1400" dirty="0" smtClean="0"/>
                        <a:t>長崎</a:t>
                      </a:r>
                      <a:endParaRPr kumimoji="1" lang="ja-JP" altLang="en-US" sz="1400" dirty="0"/>
                    </a:p>
                  </a:txBody>
                  <a:tcPr/>
                </a:tc>
                <a:tc>
                  <a:txBody>
                    <a:bodyPr/>
                    <a:lstStyle/>
                    <a:p>
                      <a:pPr algn="ctr"/>
                      <a:r>
                        <a:rPr kumimoji="1" lang="ja-JP" altLang="en-US" sz="1400" dirty="0" smtClean="0"/>
                        <a:t>５９．３</a:t>
                      </a:r>
                      <a:endParaRPr kumimoji="1" lang="ja-JP" altLang="en-US" sz="1400" dirty="0"/>
                    </a:p>
                  </a:txBody>
                  <a:tcPr/>
                </a:tc>
                <a:tc>
                  <a:txBody>
                    <a:bodyPr/>
                    <a:lstStyle/>
                    <a:p>
                      <a:pPr algn="ctr"/>
                      <a:r>
                        <a:rPr kumimoji="1" lang="ja-JP" altLang="en-US" sz="1400" dirty="0" smtClean="0"/>
                        <a:t>２０</a:t>
                      </a:r>
                      <a:endParaRPr kumimoji="1" lang="ja-JP" altLang="en-US" sz="1400" dirty="0"/>
                    </a:p>
                  </a:txBody>
                  <a:tcPr/>
                </a:tc>
              </a:tr>
              <a:tr h="317682">
                <a:tc>
                  <a:txBody>
                    <a:bodyPr/>
                    <a:lstStyle/>
                    <a:p>
                      <a:pPr algn="ctr"/>
                      <a:r>
                        <a:rPr kumimoji="1" lang="ja-JP" altLang="en-US" sz="1400" b="0" dirty="0" smtClean="0"/>
                        <a:t>熊本</a:t>
                      </a:r>
                      <a:endParaRPr kumimoji="1" lang="ja-JP" altLang="en-US" sz="1400" b="0" dirty="0"/>
                    </a:p>
                  </a:txBody>
                  <a:tcPr/>
                </a:tc>
                <a:tc>
                  <a:txBody>
                    <a:bodyPr/>
                    <a:lstStyle/>
                    <a:p>
                      <a:pPr algn="ctr"/>
                      <a:r>
                        <a:rPr kumimoji="1" lang="ja-JP" altLang="en-US" sz="1400" b="0" dirty="0" smtClean="0"/>
                        <a:t>６１．１</a:t>
                      </a:r>
                      <a:endParaRPr kumimoji="1" lang="ja-JP" altLang="en-US" sz="1400" b="0" dirty="0"/>
                    </a:p>
                  </a:txBody>
                  <a:tcPr/>
                </a:tc>
                <a:tc>
                  <a:txBody>
                    <a:bodyPr/>
                    <a:lstStyle/>
                    <a:p>
                      <a:pPr algn="ctr"/>
                      <a:r>
                        <a:rPr kumimoji="1" lang="ja-JP" altLang="en-US" sz="1400" b="0" dirty="0" smtClean="0"/>
                        <a:t>１２</a:t>
                      </a:r>
                      <a:endParaRPr kumimoji="1" lang="ja-JP" altLang="en-US" sz="1400" b="0" dirty="0"/>
                    </a:p>
                  </a:txBody>
                  <a:tcPr/>
                </a:tc>
              </a:tr>
              <a:tr h="317682">
                <a:tc>
                  <a:txBody>
                    <a:bodyPr/>
                    <a:lstStyle/>
                    <a:p>
                      <a:pPr algn="ctr"/>
                      <a:r>
                        <a:rPr kumimoji="1" lang="ja-JP" altLang="en-US" sz="1400" b="0" dirty="0" smtClean="0"/>
                        <a:t>大分</a:t>
                      </a:r>
                      <a:endParaRPr kumimoji="1" lang="ja-JP" altLang="en-US" sz="1400" b="0" dirty="0"/>
                    </a:p>
                  </a:txBody>
                  <a:tcPr/>
                </a:tc>
                <a:tc>
                  <a:txBody>
                    <a:bodyPr/>
                    <a:lstStyle/>
                    <a:p>
                      <a:pPr algn="ctr"/>
                      <a:r>
                        <a:rPr kumimoji="1" lang="ja-JP" altLang="en-US" sz="1400" b="0" dirty="0" smtClean="0"/>
                        <a:t>５７．２</a:t>
                      </a:r>
                      <a:endParaRPr kumimoji="1" lang="ja-JP" altLang="en-US" sz="1400" b="0" dirty="0"/>
                    </a:p>
                  </a:txBody>
                  <a:tcPr/>
                </a:tc>
                <a:tc>
                  <a:txBody>
                    <a:bodyPr/>
                    <a:lstStyle/>
                    <a:p>
                      <a:pPr algn="ctr"/>
                      <a:r>
                        <a:rPr kumimoji="1" lang="ja-JP" altLang="en-US" sz="1400" b="0" dirty="0" smtClean="0"/>
                        <a:t>３１</a:t>
                      </a:r>
                      <a:endParaRPr kumimoji="1" lang="ja-JP" altLang="en-US" sz="1400" b="0" dirty="0"/>
                    </a:p>
                  </a:txBody>
                  <a:tcPr/>
                </a:tc>
              </a:tr>
              <a:tr h="317682">
                <a:tc>
                  <a:txBody>
                    <a:bodyPr/>
                    <a:lstStyle/>
                    <a:p>
                      <a:pPr algn="ctr"/>
                      <a:r>
                        <a:rPr kumimoji="1" lang="ja-JP" altLang="en-US" sz="1400" b="0" dirty="0" smtClean="0"/>
                        <a:t>宮崎</a:t>
                      </a:r>
                      <a:endParaRPr kumimoji="1" lang="ja-JP" altLang="en-US" sz="1400" b="0" dirty="0"/>
                    </a:p>
                  </a:txBody>
                  <a:tcPr/>
                </a:tc>
                <a:tc>
                  <a:txBody>
                    <a:bodyPr/>
                    <a:lstStyle/>
                    <a:p>
                      <a:pPr algn="ctr"/>
                      <a:r>
                        <a:rPr kumimoji="1" lang="ja-JP" altLang="en-US" sz="1400" b="0" dirty="0" smtClean="0"/>
                        <a:t>６２．１</a:t>
                      </a:r>
                      <a:endParaRPr kumimoji="1" lang="ja-JP" altLang="en-US" sz="1400" b="0" dirty="0"/>
                    </a:p>
                  </a:txBody>
                  <a:tcPr/>
                </a:tc>
                <a:tc>
                  <a:txBody>
                    <a:bodyPr/>
                    <a:lstStyle/>
                    <a:p>
                      <a:pPr algn="ctr"/>
                      <a:r>
                        <a:rPr kumimoji="1" lang="ja-JP" altLang="en-US" sz="1400" b="0" dirty="0" smtClean="0"/>
                        <a:t>７</a:t>
                      </a:r>
                      <a:endParaRPr kumimoji="1" lang="ja-JP" altLang="en-US" sz="1400" b="0" dirty="0"/>
                    </a:p>
                  </a:txBody>
                  <a:tcPr/>
                </a:tc>
              </a:tr>
              <a:tr h="317682">
                <a:tc>
                  <a:txBody>
                    <a:bodyPr/>
                    <a:lstStyle/>
                    <a:p>
                      <a:pPr algn="ctr"/>
                      <a:r>
                        <a:rPr kumimoji="1" lang="ja-JP" altLang="en-US" sz="1400" b="0" dirty="0" smtClean="0"/>
                        <a:t>鹿児島</a:t>
                      </a:r>
                      <a:endParaRPr kumimoji="1" lang="ja-JP" altLang="en-US" sz="1400" b="0" dirty="0"/>
                    </a:p>
                  </a:txBody>
                  <a:tcPr/>
                </a:tc>
                <a:tc>
                  <a:txBody>
                    <a:bodyPr/>
                    <a:lstStyle/>
                    <a:p>
                      <a:pPr algn="ctr"/>
                      <a:r>
                        <a:rPr kumimoji="1" lang="ja-JP" altLang="en-US" sz="1400" b="0" dirty="0" smtClean="0"/>
                        <a:t>６７．３</a:t>
                      </a:r>
                      <a:endParaRPr kumimoji="1" lang="ja-JP" altLang="en-US" sz="1400" b="0" dirty="0"/>
                    </a:p>
                  </a:txBody>
                  <a:tcPr/>
                </a:tc>
                <a:tc>
                  <a:txBody>
                    <a:bodyPr/>
                    <a:lstStyle/>
                    <a:p>
                      <a:pPr algn="ctr"/>
                      <a:r>
                        <a:rPr kumimoji="1" lang="ja-JP" altLang="en-US" sz="1400" b="0" dirty="0" smtClean="0"/>
                        <a:t>２</a:t>
                      </a:r>
                      <a:endParaRPr kumimoji="1" lang="ja-JP" altLang="en-US" sz="1400" b="0" dirty="0"/>
                    </a:p>
                  </a:txBody>
                  <a:tcPr/>
                </a:tc>
              </a:tr>
              <a:tr h="317682">
                <a:tc>
                  <a:txBody>
                    <a:bodyPr/>
                    <a:lstStyle/>
                    <a:p>
                      <a:pPr algn="ctr"/>
                      <a:r>
                        <a:rPr kumimoji="1" lang="ja-JP" altLang="en-US" sz="1400" b="0" dirty="0" smtClean="0"/>
                        <a:t>沖縄</a:t>
                      </a:r>
                      <a:endParaRPr kumimoji="1" lang="ja-JP" altLang="en-US" sz="1400" b="0" dirty="0"/>
                    </a:p>
                  </a:txBody>
                  <a:tcPr/>
                </a:tc>
                <a:tc>
                  <a:txBody>
                    <a:bodyPr/>
                    <a:lstStyle/>
                    <a:p>
                      <a:pPr algn="ctr"/>
                      <a:r>
                        <a:rPr kumimoji="1" lang="ja-JP" altLang="en-US" sz="1400" b="0" dirty="0" smtClean="0"/>
                        <a:t>７２．０</a:t>
                      </a:r>
                      <a:endParaRPr kumimoji="1" lang="en-US" altLang="ja-JP" sz="1400" b="0" dirty="0" smtClean="0"/>
                    </a:p>
                  </a:txBody>
                  <a:tcPr/>
                </a:tc>
                <a:tc>
                  <a:txBody>
                    <a:bodyPr/>
                    <a:lstStyle/>
                    <a:p>
                      <a:pPr algn="ctr"/>
                      <a:r>
                        <a:rPr kumimoji="1" lang="ja-JP" altLang="en-US" sz="1400" b="0" dirty="0" smtClean="0"/>
                        <a:t>１</a:t>
                      </a:r>
                      <a:endParaRPr kumimoji="1" lang="ja-JP" altLang="en-US" sz="1400" b="0" dirty="0"/>
                    </a:p>
                  </a:txBody>
                  <a:tcPr/>
                </a:tc>
              </a:tr>
              <a:tr h="317682">
                <a:tc>
                  <a:txBody>
                    <a:bodyPr/>
                    <a:lstStyle/>
                    <a:p>
                      <a:pPr algn="ctr"/>
                      <a:r>
                        <a:rPr kumimoji="1" lang="ja-JP" altLang="en-US" sz="1600" b="1" dirty="0" smtClean="0"/>
                        <a:t>全国</a:t>
                      </a:r>
                      <a:endParaRPr kumimoji="1" lang="ja-JP" altLang="en-US" sz="1600" b="1" dirty="0"/>
                    </a:p>
                  </a:txBody>
                  <a:tcPr/>
                </a:tc>
                <a:tc>
                  <a:txBody>
                    <a:bodyPr/>
                    <a:lstStyle/>
                    <a:p>
                      <a:pPr algn="ctr"/>
                      <a:r>
                        <a:rPr kumimoji="1" lang="ja-JP" altLang="en-US" sz="1600" b="1" dirty="0" smtClean="0"/>
                        <a:t>５８．２</a:t>
                      </a:r>
                      <a:endParaRPr kumimoji="1" lang="ja-JP" altLang="en-US" sz="1600" b="1" dirty="0"/>
                    </a:p>
                  </a:txBody>
                  <a:tcPr/>
                </a:tc>
                <a:tc>
                  <a:txBody>
                    <a:bodyPr/>
                    <a:lstStyle/>
                    <a:p>
                      <a:pPr algn="ctr"/>
                      <a:r>
                        <a:rPr kumimoji="1" lang="ja-JP" altLang="en-US" sz="1400" b="1" dirty="0" smtClean="0"/>
                        <a:t>－</a:t>
                      </a:r>
                      <a:endParaRPr kumimoji="1" lang="ja-JP" altLang="en-US" sz="1400" b="1" dirty="0"/>
                    </a:p>
                  </a:txBody>
                  <a:tcPr/>
                </a:tc>
              </a:tr>
            </a:tbl>
          </a:graphicData>
        </a:graphic>
      </p:graphicFrame>
      <p:sp>
        <p:nvSpPr>
          <p:cNvPr id="8" name="テキスト ボックス 7"/>
          <p:cNvSpPr txBox="1"/>
          <p:nvPr/>
        </p:nvSpPr>
        <p:spPr>
          <a:xfrm>
            <a:off x="683568" y="5914066"/>
            <a:ext cx="8136904" cy="1043326"/>
          </a:xfrm>
          <a:prstGeom prst="rect">
            <a:avLst/>
          </a:prstGeom>
          <a:noFill/>
        </p:spPr>
        <p:txBody>
          <a:bodyPr wrap="square" lIns="91402" tIns="45702" rIns="91402" bIns="45702" rtlCol="0">
            <a:spAutoFit/>
          </a:bodyPr>
          <a:lstStyle/>
          <a:p>
            <a:pPr>
              <a:lnSpc>
                <a:spcPct val="120000"/>
              </a:lnSpc>
            </a:pPr>
            <a:r>
              <a:rPr lang="ja-JP" altLang="en-US" sz="1100" dirty="0" smtClean="0">
                <a:latin typeface="+mn-ea"/>
              </a:rPr>
              <a:t>注１）　保険薬局で、レセプト電算処理システムで処理された調剤レセプトのデータをもとに分析したもの</a:t>
            </a:r>
            <a:r>
              <a:rPr lang="ja-JP" altLang="en-US" sz="1100" dirty="0" smtClean="0">
                <a:solidFill>
                  <a:prstClr val="black"/>
                </a:solidFill>
              </a:rPr>
              <a:t> </a:t>
            </a:r>
            <a:r>
              <a:rPr lang="ja-JP" altLang="en-US" sz="1100" dirty="0">
                <a:solidFill>
                  <a:prstClr val="black"/>
                </a:solidFill>
              </a:rPr>
              <a:t>（出典：「最近の調剤医療費（</a:t>
            </a:r>
            <a:r>
              <a:rPr lang="ja-JP" altLang="en-US" sz="1100" dirty="0" smtClean="0">
                <a:solidFill>
                  <a:prstClr val="black"/>
                </a:solidFill>
              </a:rPr>
              <a:t>電　　</a:t>
            </a:r>
            <a:endParaRPr lang="en-US" altLang="ja-JP" sz="1100" dirty="0" smtClean="0">
              <a:solidFill>
                <a:prstClr val="black"/>
              </a:solidFill>
            </a:endParaRPr>
          </a:p>
          <a:p>
            <a:pPr>
              <a:lnSpc>
                <a:spcPct val="120000"/>
              </a:lnSpc>
            </a:pPr>
            <a:r>
              <a:rPr lang="ja-JP" altLang="en-US" sz="1100" dirty="0">
                <a:solidFill>
                  <a:prstClr val="black"/>
                </a:solidFill>
              </a:rPr>
              <a:t>　</a:t>
            </a:r>
            <a:r>
              <a:rPr lang="ja-JP" altLang="en-US" sz="1100" dirty="0" smtClean="0">
                <a:solidFill>
                  <a:prstClr val="black"/>
                </a:solidFill>
              </a:rPr>
              <a:t>　　　算</a:t>
            </a:r>
            <a:r>
              <a:rPr lang="ja-JP" altLang="en-US" sz="1100" dirty="0">
                <a:solidFill>
                  <a:prstClr val="black"/>
                </a:solidFill>
              </a:rPr>
              <a:t>処理分）の動向」（厚生労働省保険局調査課）） </a:t>
            </a:r>
            <a:r>
              <a:rPr lang="ja-JP" altLang="en-US" sz="1100" dirty="0" smtClean="0">
                <a:solidFill>
                  <a:prstClr val="black"/>
                </a:solidFill>
              </a:rPr>
              <a:t>。</a:t>
            </a:r>
            <a:r>
              <a:rPr lang="ja-JP" altLang="en-US" sz="1100" dirty="0" smtClean="0">
                <a:latin typeface="+mn-ea"/>
              </a:rPr>
              <a:t>　　　　</a:t>
            </a:r>
            <a:endParaRPr lang="en-US" altLang="ja-JP" sz="1100" dirty="0" smtClean="0">
              <a:latin typeface="+mn-ea"/>
            </a:endParaRPr>
          </a:p>
          <a:p>
            <a:r>
              <a:rPr lang="ja-JP" altLang="en-US" sz="1100" dirty="0" smtClean="0"/>
              <a:t>注２）　保険薬局の所在する都道府県ごとに集計したものである。</a:t>
            </a:r>
            <a:endParaRPr lang="en-US" altLang="ja-JP" sz="1100" dirty="0" smtClean="0"/>
          </a:p>
          <a:p>
            <a:r>
              <a:rPr lang="ja-JP" altLang="en-US" sz="1100" dirty="0" smtClean="0"/>
              <a:t>注３）　「数量」とは、薬価基準告示上の規格単位ごとに数えた数量をいう。</a:t>
            </a:r>
            <a:endParaRPr lang="en-US" altLang="ja-JP" sz="1100" dirty="0" smtClean="0"/>
          </a:p>
          <a:p>
            <a:r>
              <a:rPr lang="ja-JP" altLang="en-US" sz="1100" dirty="0" smtClean="0"/>
              <a:t>注４）　</a:t>
            </a:r>
            <a:r>
              <a:rPr lang="ja-JP" altLang="en-US" sz="1100" dirty="0"/>
              <a:t>後発医薬品の数量シェア（置換え率）＝</a:t>
            </a:r>
            <a:r>
              <a:rPr lang="en-US" altLang="ja-JP" sz="1100" dirty="0"/>
              <a:t>〔</a:t>
            </a:r>
            <a:r>
              <a:rPr lang="ja-JP" altLang="en-US" sz="1100" dirty="0"/>
              <a:t>後発医薬品の数量</a:t>
            </a:r>
            <a:r>
              <a:rPr lang="en-US" altLang="ja-JP" sz="1100" dirty="0"/>
              <a:t>〕</a:t>
            </a:r>
            <a:r>
              <a:rPr lang="ja-JP" altLang="en-US" sz="1100" dirty="0"/>
              <a:t>／（</a:t>
            </a:r>
            <a:r>
              <a:rPr lang="en-US" altLang="ja-JP" sz="1100" dirty="0"/>
              <a:t>〔</a:t>
            </a:r>
            <a:r>
              <a:rPr lang="ja-JP" altLang="en-US" sz="1100" dirty="0"/>
              <a:t>後発医薬品のある先発医薬品の数量</a:t>
            </a:r>
            <a:r>
              <a:rPr lang="en-US" altLang="ja-JP" sz="1100" dirty="0"/>
              <a:t>〕</a:t>
            </a:r>
            <a:r>
              <a:rPr lang="ja-JP" altLang="en-US" sz="1100" dirty="0"/>
              <a:t>＋</a:t>
            </a:r>
            <a:r>
              <a:rPr lang="en-US" altLang="ja-JP" sz="1100" dirty="0"/>
              <a:t>〔</a:t>
            </a:r>
            <a:r>
              <a:rPr lang="ja-JP" altLang="en-US" sz="1100" dirty="0"/>
              <a:t>後発医薬品の</a:t>
            </a:r>
            <a:r>
              <a:rPr lang="ja-JP" altLang="en-US" sz="1100" dirty="0" smtClean="0"/>
              <a:t>数量</a:t>
            </a:r>
            <a:r>
              <a:rPr lang="en-US" altLang="ja-JP" sz="1100" dirty="0" smtClean="0"/>
              <a:t>〕</a:t>
            </a:r>
            <a:endParaRPr lang="ja-JP" altLang="en-US" sz="1100" dirty="0"/>
          </a:p>
        </p:txBody>
      </p:sp>
      <p:sp>
        <p:nvSpPr>
          <p:cNvPr id="11" name="タイトル 1"/>
          <p:cNvSpPr txBox="1">
            <a:spLocks/>
          </p:cNvSpPr>
          <p:nvPr/>
        </p:nvSpPr>
        <p:spPr>
          <a:xfrm>
            <a:off x="90142" y="17748"/>
            <a:ext cx="9036496" cy="530932"/>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200" b="1" dirty="0" smtClean="0"/>
              <a:t>｢</a:t>
            </a:r>
            <a:r>
              <a:rPr lang="ja-JP" altLang="en-US" sz="2200" b="1" dirty="0" smtClean="0"/>
              <a:t>最近の調剤医療費（電算処理分）の動向</a:t>
            </a:r>
            <a:r>
              <a:rPr lang="en-US" altLang="ja-JP" sz="2200" b="1" dirty="0" smtClean="0"/>
              <a:t>｣</a:t>
            </a:r>
            <a:r>
              <a:rPr lang="ja-JP" altLang="en-US" sz="2200" b="1" dirty="0" smtClean="0"/>
              <a:t>における都道府県別後発医薬品割合」</a:t>
            </a:r>
            <a:r>
              <a:rPr lang="ja-JP" altLang="en-US" sz="2000" b="1" dirty="0" smtClean="0"/>
              <a:t>　　　　　</a:t>
            </a:r>
            <a:r>
              <a:rPr lang="ja-JP" altLang="en-US" sz="1400" b="1" dirty="0" smtClean="0"/>
              <a:t>　　　　　　　　　　　　　　　　　　　　　　　　　　　　　　　　　　　　　　　　　　　　　　　　　　　　　　　　　　　　　　　　　　　　　　　　　　　　　　　　　　　　　　　　　　　　　　　　　　　　</a:t>
            </a:r>
            <a:r>
              <a:rPr lang="ja-JP" altLang="en-US" sz="1900" b="1" dirty="0" smtClean="0"/>
              <a:t>（数量ベース、％）</a:t>
            </a:r>
            <a:endParaRPr lang="ja-JP" altLang="en-US" sz="2900" dirty="0"/>
          </a:p>
        </p:txBody>
      </p:sp>
    </p:spTree>
    <p:extLst>
      <p:ext uri="{BB962C8B-B14F-4D97-AF65-F5344CB8AC3E}">
        <p14:creationId xmlns:p14="http://schemas.microsoft.com/office/powerpoint/2010/main" val="2125571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78315" y="5445224"/>
            <a:ext cx="8208912" cy="1384958"/>
          </a:xfrm>
          <a:prstGeom prst="rect">
            <a:avLst/>
          </a:prstGeom>
          <a:noFill/>
          <a:ln>
            <a:solidFill>
              <a:schemeClr val="accent1"/>
            </a:solidFill>
            <a:prstDash val="sysDash"/>
          </a:ln>
        </p:spPr>
        <p:txBody>
          <a:bodyPr wrap="square" lIns="91402" tIns="45702" rIns="91402" bIns="45702" rtlCol="0">
            <a:spAutoFit/>
          </a:bodyPr>
          <a:lstStyle/>
          <a:p>
            <a:pPr marL="358775" indent="-358775" defTabSz="914012"/>
            <a:r>
              <a:rPr lang="ja-JP" altLang="en-US" sz="1200" dirty="0">
                <a:solidFill>
                  <a:prstClr val="black"/>
                </a:solidFill>
              </a:rPr>
              <a:t>注</a:t>
            </a:r>
            <a:r>
              <a:rPr lang="en-US" altLang="ja-JP" sz="1200" dirty="0">
                <a:solidFill>
                  <a:prstClr val="black"/>
                </a:solidFill>
              </a:rPr>
              <a:t>1</a:t>
            </a:r>
            <a:r>
              <a:rPr lang="ja-JP" altLang="en-US" sz="1200" dirty="0">
                <a:solidFill>
                  <a:prstClr val="black"/>
                </a:solidFill>
              </a:rPr>
              <a:t>）　保険薬局で、レセプト電算処理システムで処理された調剤レセプトの</a:t>
            </a:r>
            <a:r>
              <a:rPr lang="ja-JP" altLang="en-US" sz="1200" dirty="0" smtClean="0">
                <a:solidFill>
                  <a:prstClr val="black"/>
                </a:solidFill>
              </a:rPr>
              <a:t>データを</a:t>
            </a:r>
            <a:r>
              <a:rPr lang="ja-JP" altLang="en-US" sz="1200" dirty="0">
                <a:solidFill>
                  <a:prstClr val="black"/>
                </a:solidFill>
              </a:rPr>
              <a:t>もとに分析した</a:t>
            </a:r>
            <a:r>
              <a:rPr lang="ja-JP" altLang="en-US" sz="1200" dirty="0" smtClean="0">
                <a:solidFill>
                  <a:prstClr val="black"/>
                </a:solidFill>
              </a:rPr>
              <a:t>もの（出典：「最近の調剤医療費（電算処理分）の動向」（厚生労働省保険局調査課））。</a:t>
            </a:r>
            <a:endParaRPr lang="en-US" altLang="ja-JP" sz="1200" dirty="0">
              <a:solidFill>
                <a:prstClr val="black"/>
              </a:solidFill>
            </a:endParaRPr>
          </a:p>
          <a:p>
            <a:pPr defTabSz="914012"/>
            <a:r>
              <a:rPr lang="ja-JP" altLang="en-US" sz="1200" dirty="0" smtClean="0">
                <a:solidFill>
                  <a:prstClr val="black"/>
                </a:solidFill>
              </a:rPr>
              <a:t>注２）</a:t>
            </a:r>
            <a:r>
              <a:rPr lang="ja-JP" altLang="en-US" sz="1200" dirty="0">
                <a:solidFill>
                  <a:prstClr val="black"/>
                </a:solidFill>
              </a:rPr>
              <a:t>　「数量」とは、薬価基準告示上の規格単位ごとに数えた数量をいう</a:t>
            </a:r>
            <a:r>
              <a:rPr lang="ja-JP" altLang="en-US" sz="1200" dirty="0" smtClean="0">
                <a:solidFill>
                  <a:prstClr val="black"/>
                </a:solidFill>
              </a:rPr>
              <a:t>。</a:t>
            </a:r>
            <a:endParaRPr lang="en-US" altLang="ja-JP" sz="1200" dirty="0" smtClean="0">
              <a:solidFill>
                <a:prstClr val="black"/>
              </a:solidFill>
            </a:endParaRPr>
          </a:p>
          <a:p>
            <a:pPr marL="358775" indent="-358775"/>
            <a:r>
              <a:rPr lang="ja-JP" altLang="en-US" sz="1200" dirty="0" smtClean="0">
                <a:solidFill>
                  <a:prstClr val="black"/>
                </a:solidFill>
              </a:rPr>
              <a:t>注３）　</a:t>
            </a:r>
            <a:r>
              <a:rPr lang="ja-JP" altLang="en-US" sz="1200" dirty="0" smtClean="0"/>
              <a:t>新指標</a:t>
            </a:r>
            <a:r>
              <a:rPr lang="ja-JP" altLang="en-US" sz="1200" dirty="0"/>
              <a:t>とは、後発医薬品のある先発医薬品及び後発医薬品を分母とした後発医薬品の数量シェア（「後発医薬品の</a:t>
            </a:r>
            <a:r>
              <a:rPr lang="ja-JP" altLang="en-US" sz="1200" dirty="0" smtClean="0"/>
              <a:t>さら　なる</a:t>
            </a:r>
            <a:r>
              <a:rPr lang="ja-JP" altLang="en-US" sz="1200" dirty="0"/>
              <a:t>使用促進のためのロードマップ」で定められた目標に用いた指標</a:t>
            </a:r>
            <a:r>
              <a:rPr lang="ja-JP" altLang="en-US" sz="1200" dirty="0" smtClean="0"/>
              <a:t>）。</a:t>
            </a:r>
            <a:endParaRPr lang="ja-JP" altLang="en-US" sz="1200" dirty="0"/>
          </a:p>
          <a:p>
            <a:pPr marL="358775" indent="82550"/>
            <a:r>
              <a:rPr lang="ja-JP" altLang="en-US" sz="1200" dirty="0"/>
              <a:t>旧指標とは、全医療用医薬品を分母とした後発医薬品の数量シェア（平成</a:t>
            </a:r>
            <a:r>
              <a:rPr lang="en-US" altLang="ja-JP" sz="1200" dirty="0"/>
              <a:t>19</a:t>
            </a:r>
            <a:r>
              <a:rPr lang="ja-JP" altLang="en-US" sz="1200" dirty="0"/>
              <a:t>年に「医療・介護サービスの質向上・効率化プログラム」で定められた目標に用いた指標</a:t>
            </a:r>
            <a:r>
              <a:rPr lang="ja-JP" altLang="en-US" sz="1200" dirty="0" smtClean="0"/>
              <a:t>）。</a:t>
            </a:r>
            <a:r>
              <a:rPr lang="en-US" altLang="ja-JP" sz="1200" dirty="0" smtClean="0"/>
              <a:t>  </a:t>
            </a:r>
            <a:endParaRPr lang="ja-JP" altLang="en-US" sz="1200" dirty="0">
              <a:solidFill>
                <a:prstClr val="black"/>
              </a:solidFill>
            </a:endParaRPr>
          </a:p>
        </p:txBody>
      </p:sp>
      <p:graphicFrame>
        <p:nvGraphicFramePr>
          <p:cNvPr id="6" name="グラフ 5"/>
          <p:cNvGraphicFramePr>
            <a:graphicFrameLocks/>
          </p:cNvGraphicFramePr>
          <p:nvPr>
            <p:extLst>
              <p:ext uri="{D42A27DB-BD31-4B8C-83A1-F6EECF244321}">
                <p14:modId xmlns:p14="http://schemas.microsoft.com/office/powerpoint/2010/main" val="1755449032"/>
              </p:ext>
            </p:extLst>
          </p:nvPr>
        </p:nvGraphicFramePr>
        <p:xfrm>
          <a:off x="100526" y="116632"/>
          <a:ext cx="4399466" cy="58093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47785941"/>
              </p:ext>
            </p:extLst>
          </p:nvPr>
        </p:nvGraphicFramePr>
        <p:xfrm>
          <a:off x="3563888" y="764704"/>
          <a:ext cx="5501127" cy="4562411"/>
        </p:xfrm>
        <a:graphic>
          <a:graphicData uri="http://schemas.openxmlformats.org/drawingml/2006/chart">
            <c:chart xmlns:c="http://schemas.openxmlformats.org/drawingml/2006/chart" xmlns:r="http://schemas.openxmlformats.org/officeDocument/2006/relationships" r:id="rId4"/>
          </a:graphicData>
        </a:graphic>
      </p:graphicFrame>
      <p:sp>
        <p:nvSpPr>
          <p:cNvPr id="2" name="正方形/長方形 1"/>
          <p:cNvSpPr/>
          <p:nvPr/>
        </p:nvSpPr>
        <p:spPr>
          <a:xfrm>
            <a:off x="611560" y="908720"/>
            <a:ext cx="214946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2000" b="1" dirty="0" smtClean="0">
                <a:solidFill>
                  <a:schemeClr val="tx1"/>
                </a:solidFill>
                <a:latin typeface="HG丸ｺﾞｼｯｸM-PRO" panose="020F0600000000000000" pitchFamily="50" charset="-128"/>
                <a:ea typeface="HG丸ｺﾞｼｯｸM-PRO" panose="020F0600000000000000" pitchFamily="50" charset="-128"/>
              </a:rPr>
              <a:t>年度別推移</a:t>
            </a:r>
            <a:r>
              <a:rPr kumimoji="1" lang="en-US" altLang="ja-JP" sz="2000" b="1"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2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100527" y="116632"/>
            <a:ext cx="8964488" cy="729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「最近の調剤医療費（電算処理分）の動向」における後発医薬品割合　　　　　　　　　　　　　　　　　　　　　　　　　　</a:t>
            </a:r>
            <a:endParaRPr kumimoji="1" lang="en-US" altLang="ja-JP" sz="2400" dirty="0" smtClean="0">
              <a:solidFill>
                <a:schemeClr val="tx1"/>
              </a:solidFill>
            </a:endParaRPr>
          </a:p>
          <a:p>
            <a:pPr>
              <a:lnSpc>
                <a:spcPts val="1800"/>
              </a:lnSpc>
            </a:pPr>
            <a:r>
              <a:rPr lang="ja-JP" altLang="en-US" sz="2400" dirty="0">
                <a:solidFill>
                  <a:schemeClr val="tx1"/>
                </a:solidFill>
              </a:rPr>
              <a:t>　</a:t>
            </a:r>
            <a:r>
              <a:rPr lang="ja-JP" altLang="en-US" sz="2400" dirty="0" smtClean="0">
                <a:solidFill>
                  <a:schemeClr val="tx1"/>
                </a:solidFill>
              </a:rPr>
              <a:t>　　　　　　　　　　　　　　　　　　　　　　　　　　　　　　　　　　</a:t>
            </a:r>
            <a:r>
              <a:rPr kumimoji="1" lang="ja-JP" altLang="en-US" sz="2000" dirty="0" smtClean="0">
                <a:solidFill>
                  <a:schemeClr val="tx1"/>
                </a:solidFill>
              </a:rPr>
              <a:t>（数量ベース）</a:t>
            </a:r>
            <a:endParaRPr kumimoji="1" lang="ja-JP" altLang="en-US" sz="2000" dirty="0">
              <a:solidFill>
                <a:schemeClr val="tx1"/>
              </a:solidFill>
            </a:endParaRPr>
          </a:p>
        </p:txBody>
      </p:sp>
      <p:sp>
        <p:nvSpPr>
          <p:cNvPr id="12" name="正方形/長方形 11"/>
          <p:cNvSpPr/>
          <p:nvPr/>
        </p:nvSpPr>
        <p:spPr>
          <a:xfrm>
            <a:off x="4067944" y="929166"/>
            <a:ext cx="187220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2000" b="1" dirty="0" smtClean="0">
                <a:solidFill>
                  <a:schemeClr val="tx1"/>
                </a:solidFill>
                <a:latin typeface="HG丸ｺﾞｼｯｸM-PRO" panose="020F0600000000000000" pitchFamily="50" charset="-128"/>
                <a:ea typeface="HG丸ｺﾞｼｯｸM-PRO" panose="020F0600000000000000" pitchFamily="50" charset="-128"/>
              </a:rPr>
              <a:t>月別推移</a:t>
            </a:r>
            <a:r>
              <a:rPr kumimoji="1" lang="en-US" altLang="ja-JP" sz="2000" b="1"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2000" b="1"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7" name="直線コネクタ 6"/>
          <p:cNvCxnSpPr/>
          <p:nvPr/>
        </p:nvCxnSpPr>
        <p:spPr>
          <a:xfrm>
            <a:off x="5148064" y="929166"/>
            <a:ext cx="0" cy="3672408"/>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6196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3081</TotalTime>
  <Words>650</Words>
  <Application>Microsoft Office PowerPoint</Application>
  <PresentationFormat>画面に合わせる (4:3)</PresentationFormat>
  <Paragraphs>246</Paragraphs>
  <Slides>5</Slides>
  <Notes>3</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厚生労働省ネットワークシステム</cp:lastModifiedBy>
  <cp:revision>311</cp:revision>
  <cp:lastPrinted>2015-07-06T10:26:20Z</cp:lastPrinted>
  <dcterms:created xsi:type="dcterms:W3CDTF">2014-04-09T07:19:14Z</dcterms:created>
  <dcterms:modified xsi:type="dcterms:W3CDTF">2015-07-14T04:10:37Z</dcterms:modified>
</cp:coreProperties>
</file>