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58" r:id="rId3"/>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50" d="100"/>
          <a:sy n="50" d="100"/>
        </p:scale>
        <p:origin x="3750" y="9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DD5FEC9-2574-44EB-B497-832FD18715D6}" type="datetimeFigureOut">
              <a:rPr kumimoji="1" lang="ja-JP" altLang="en-US" smtClean="0"/>
              <a:t>2026/2/4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0BDE3C-BA7C-4AA3-8615-5D19519F41EF}" type="slidenum">
              <a:rPr kumimoji="1" lang="ja-JP" altLang="en-US" smtClean="0"/>
              <a:t>‹#›</a:t>
            </a:fld>
            <a:endParaRPr kumimoji="1" lang="ja-JP" altLang="en-US"/>
          </a:p>
        </p:txBody>
      </p:sp>
    </p:spTree>
    <p:extLst>
      <p:ext uri="{BB962C8B-B14F-4D97-AF65-F5344CB8AC3E}">
        <p14:creationId xmlns:p14="http://schemas.microsoft.com/office/powerpoint/2010/main" val="195728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DD5FEC9-2574-44EB-B497-832FD18715D6}" type="datetimeFigureOut">
              <a:rPr kumimoji="1" lang="ja-JP" altLang="en-US" smtClean="0"/>
              <a:t>2026/2/4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0BDE3C-BA7C-4AA3-8615-5D19519F41EF}" type="slidenum">
              <a:rPr kumimoji="1" lang="ja-JP" altLang="en-US" smtClean="0"/>
              <a:t>‹#›</a:t>
            </a:fld>
            <a:endParaRPr kumimoji="1" lang="ja-JP" altLang="en-US"/>
          </a:p>
        </p:txBody>
      </p:sp>
    </p:spTree>
    <p:extLst>
      <p:ext uri="{BB962C8B-B14F-4D97-AF65-F5344CB8AC3E}">
        <p14:creationId xmlns:p14="http://schemas.microsoft.com/office/powerpoint/2010/main" val="1192187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DD5FEC9-2574-44EB-B497-832FD18715D6}" type="datetimeFigureOut">
              <a:rPr kumimoji="1" lang="ja-JP" altLang="en-US" smtClean="0"/>
              <a:t>2026/2/4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0BDE3C-BA7C-4AA3-8615-5D19519F41EF}" type="slidenum">
              <a:rPr kumimoji="1" lang="ja-JP" altLang="en-US" smtClean="0"/>
              <a:t>‹#›</a:t>
            </a:fld>
            <a:endParaRPr kumimoji="1" lang="ja-JP" altLang="en-US"/>
          </a:p>
        </p:txBody>
      </p:sp>
    </p:spTree>
    <p:extLst>
      <p:ext uri="{BB962C8B-B14F-4D97-AF65-F5344CB8AC3E}">
        <p14:creationId xmlns:p14="http://schemas.microsoft.com/office/powerpoint/2010/main" val="1245222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DD5FEC9-2574-44EB-B497-832FD18715D6}" type="datetimeFigureOut">
              <a:rPr kumimoji="1" lang="ja-JP" altLang="en-US" smtClean="0"/>
              <a:t>2026/2/4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0BDE3C-BA7C-4AA3-8615-5D19519F41EF}" type="slidenum">
              <a:rPr kumimoji="1" lang="ja-JP" altLang="en-US" smtClean="0"/>
              <a:t>‹#›</a:t>
            </a:fld>
            <a:endParaRPr kumimoji="1" lang="ja-JP" altLang="en-US"/>
          </a:p>
        </p:txBody>
      </p:sp>
    </p:spTree>
    <p:extLst>
      <p:ext uri="{BB962C8B-B14F-4D97-AF65-F5344CB8AC3E}">
        <p14:creationId xmlns:p14="http://schemas.microsoft.com/office/powerpoint/2010/main" val="1057751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DD5FEC9-2574-44EB-B497-832FD18715D6}" type="datetimeFigureOut">
              <a:rPr kumimoji="1" lang="ja-JP" altLang="en-US" smtClean="0"/>
              <a:t>2026/2/4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0BDE3C-BA7C-4AA3-8615-5D19519F41EF}" type="slidenum">
              <a:rPr kumimoji="1" lang="ja-JP" altLang="en-US" smtClean="0"/>
              <a:t>‹#›</a:t>
            </a:fld>
            <a:endParaRPr kumimoji="1" lang="ja-JP" altLang="en-US"/>
          </a:p>
        </p:txBody>
      </p:sp>
    </p:spTree>
    <p:extLst>
      <p:ext uri="{BB962C8B-B14F-4D97-AF65-F5344CB8AC3E}">
        <p14:creationId xmlns:p14="http://schemas.microsoft.com/office/powerpoint/2010/main" val="582942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DD5FEC9-2574-44EB-B497-832FD18715D6}" type="datetimeFigureOut">
              <a:rPr kumimoji="1" lang="ja-JP" altLang="en-US" smtClean="0"/>
              <a:t>2026/2/4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C0BDE3C-BA7C-4AA3-8615-5D19519F41EF}" type="slidenum">
              <a:rPr kumimoji="1" lang="ja-JP" altLang="en-US" smtClean="0"/>
              <a:t>‹#›</a:t>
            </a:fld>
            <a:endParaRPr kumimoji="1" lang="ja-JP" altLang="en-US"/>
          </a:p>
        </p:txBody>
      </p:sp>
    </p:spTree>
    <p:extLst>
      <p:ext uri="{BB962C8B-B14F-4D97-AF65-F5344CB8AC3E}">
        <p14:creationId xmlns:p14="http://schemas.microsoft.com/office/powerpoint/2010/main" val="918562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DD5FEC9-2574-44EB-B497-832FD18715D6}" type="datetimeFigureOut">
              <a:rPr kumimoji="1" lang="ja-JP" altLang="en-US" smtClean="0"/>
              <a:t>2026/2/4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C0BDE3C-BA7C-4AA3-8615-5D19519F41EF}" type="slidenum">
              <a:rPr kumimoji="1" lang="ja-JP" altLang="en-US" smtClean="0"/>
              <a:t>‹#›</a:t>
            </a:fld>
            <a:endParaRPr kumimoji="1" lang="ja-JP" altLang="en-US"/>
          </a:p>
        </p:txBody>
      </p:sp>
    </p:spTree>
    <p:extLst>
      <p:ext uri="{BB962C8B-B14F-4D97-AF65-F5344CB8AC3E}">
        <p14:creationId xmlns:p14="http://schemas.microsoft.com/office/powerpoint/2010/main" val="2633421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DD5FEC9-2574-44EB-B497-832FD18715D6}" type="datetimeFigureOut">
              <a:rPr kumimoji="1" lang="ja-JP" altLang="en-US" smtClean="0"/>
              <a:t>2026/2/4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C0BDE3C-BA7C-4AA3-8615-5D19519F41EF}" type="slidenum">
              <a:rPr kumimoji="1" lang="ja-JP" altLang="en-US" smtClean="0"/>
              <a:t>‹#›</a:t>
            </a:fld>
            <a:endParaRPr kumimoji="1" lang="ja-JP" altLang="en-US"/>
          </a:p>
        </p:txBody>
      </p:sp>
    </p:spTree>
    <p:extLst>
      <p:ext uri="{BB962C8B-B14F-4D97-AF65-F5344CB8AC3E}">
        <p14:creationId xmlns:p14="http://schemas.microsoft.com/office/powerpoint/2010/main" val="1209665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D5FEC9-2574-44EB-B497-832FD18715D6}" type="datetimeFigureOut">
              <a:rPr kumimoji="1" lang="ja-JP" altLang="en-US" smtClean="0"/>
              <a:t>2026/2/4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C0BDE3C-BA7C-4AA3-8615-5D19519F41EF}" type="slidenum">
              <a:rPr kumimoji="1" lang="ja-JP" altLang="en-US" smtClean="0"/>
              <a:t>‹#›</a:t>
            </a:fld>
            <a:endParaRPr kumimoji="1" lang="ja-JP" altLang="en-US"/>
          </a:p>
        </p:txBody>
      </p:sp>
    </p:spTree>
    <p:extLst>
      <p:ext uri="{BB962C8B-B14F-4D97-AF65-F5344CB8AC3E}">
        <p14:creationId xmlns:p14="http://schemas.microsoft.com/office/powerpoint/2010/main" val="292527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DD5FEC9-2574-44EB-B497-832FD18715D6}" type="datetimeFigureOut">
              <a:rPr kumimoji="1" lang="ja-JP" altLang="en-US" smtClean="0"/>
              <a:t>2026/2/4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C0BDE3C-BA7C-4AA3-8615-5D19519F41EF}" type="slidenum">
              <a:rPr kumimoji="1" lang="ja-JP" altLang="en-US" smtClean="0"/>
              <a:t>‹#›</a:t>
            </a:fld>
            <a:endParaRPr kumimoji="1" lang="ja-JP" altLang="en-US"/>
          </a:p>
        </p:txBody>
      </p:sp>
    </p:spTree>
    <p:extLst>
      <p:ext uri="{BB962C8B-B14F-4D97-AF65-F5344CB8AC3E}">
        <p14:creationId xmlns:p14="http://schemas.microsoft.com/office/powerpoint/2010/main" val="1804930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DD5FEC9-2574-44EB-B497-832FD18715D6}" type="datetimeFigureOut">
              <a:rPr kumimoji="1" lang="ja-JP" altLang="en-US" smtClean="0"/>
              <a:t>2026/2/4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C0BDE3C-BA7C-4AA3-8615-5D19519F41EF}" type="slidenum">
              <a:rPr kumimoji="1" lang="ja-JP" altLang="en-US" smtClean="0"/>
              <a:t>‹#›</a:t>
            </a:fld>
            <a:endParaRPr kumimoji="1" lang="ja-JP" altLang="en-US"/>
          </a:p>
        </p:txBody>
      </p:sp>
    </p:spTree>
    <p:extLst>
      <p:ext uri="{BB962C8B-B14F-4D97-AF65-F5344CB8AC3E}">
        <p14:creationId xmlns:p14="http://schemas.microsoft.com/office/powerpoint/2010/main" val="511159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DD5FEC9-2574-44EB-B497-832FD18715D6}" type="datetimeFigureOut">
              <a:rPr kumimoji="1" lang="ja-JP" altLang="en-US" smtClean="0"/>
              <a:t>2026/2/4</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C0BDE3C-BA7C-4AA3-8615-5D19519F41EF}" type="slidenum">
              <a:rPr kumimoji="1" lang="ja-JP" altLang="en-US" smtClean="0"/>
              <a:t>‹#›</a:t>
            </a:fld>
            <a:endParaRPr kumimoji="1" lang="ja-JP" altLang="en-US"/>
          </a:p>
        </p:txBody>
      </p:sp>
    </p:spTree>
    <p:extLst>
      <p:ext uri="{BB962C8B-B14F-4D97-AF65-F5344CB8AC3E}">
        <p14:creationId xmlns:p14="http://schemas.microsoft.com/office/powerpoint/2010/main" val="8282876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6835D-2E2B-2BA6-BB9B-FD4145B30932}"/>
            </a:ext>
          </a:extLst>
        </p:cNvPr>
        <p:cNvGrpSpPr/>
        <p:nvPr/>
      </p:nvGrpSpPr>
      <p:grpSpPr>
        <a:xfrm>
          <a:off x="0" y="0"/>
          <a:ext cx="0" cy="0"/>
          <a:chOff x="0" y="0"/>
          <a:chExt cx="0" cy="0"/>
        </a:xfrm>
      </p:grpSpPr>
      <p:pic>
        <p:nvPicPr>
          <p:cNvPr id="16" name="図 15">
            <a:extLst>
              <a:ext uri="{FF2B5EF4-FFF2-40B4-BE49-F238E27FC236}">
                <a16:creationId xmlns:a16="http://schemas.microsoft.com/office/drawing/2014/main" id="{50B3A53E-2880-D664-6CF2-6713E22FFBD5}"/>
              </a:ext>
            </a:extLst>
          </p:cNvPr>
          <p:cNvPicPr>
            <a:picLocks noChangeAspect="1"/>
          </p:cNvPicPr>
          <p:nvPr/>
        </p:nvPicPr>
        <p:blipFill>
          <a:blip r:embed="rId2"/>
          <a:stretch>
            <a:fillRect/>
          </a:stretch>
        </p:blipFill>
        <p:spPr>
          <a:xfrm>
            <a:off x="0" y="236770"/>
            <a:ext cx="6840305" cy="9772735"/>
          </a:xfrm>
          <a:prstGeom prst="rect">
            <a:avLst/>
          </a:prstGeom>
        </p:spPr>
      </p:pic>
    </p:spTree>
    <p:extLst>
      <p:ext uri="{BB962C8B-B14F-4D97-AF65-F5344CB8AC3E}">
        <p14:creationId xmlns:p14="http://schemas.microsoft.com/office/powerpoint/2010/main" val="3463167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4A03EE9F-91D9-6DBE-C9E9-B12BEF2C9D71}"/>
              </a:ext>
            </a:extLst>
          </p:cNvPr>
          <p:cNvGraphicFramePr>
            <a:graphicFrameLocks noGrp="1"/>
          </p:cNvGraphicFramePr>
          <p:nvPr>
            <p:extLst>
              <p:ext uri="{D42A27DB-BD31-4B8C-83A1-F6EECF244321}">
                <p14:modId xmlns:p14="http://schemas.microsoft.com/office/powerpoint/2010/main" val="3887905098"/>
              </p:ext>
            </p:extLst>
          </p:nvPr>
        </p:nvGraphicFramePr>
        <p:xfrm>
          <a:off x="547454" y="3816240"/>
          <a:ext cx="5896610" cy="4206240"/>
        </p:xfrm>
        <a:graphic>
          <a:graphicData uri="http://schemas.openxmlformats.org/drawingml/2006/table">
            <a:tbl>
              <a:tblPr firstRow="1" firstCol="1" bandRow="1"/>
              <a:tblGrid>
                <a:gridCol w="1346835">
                  <a:extLst>
                    <a:ext uri="{9D8B030D-6E8A-4147-A177-3AD203B41FA5}">
                      <a16:colId xmlns:a16="http://schemas.microsoft.com/office/drawing/2014/main" val="1387218567"/>
                    </a:ext>
                  </a:extLst>
                </a:gridCol>
                <a:gridCol w="4549775">
                  <a:extLst>
                    <a:ext uri="{9D8B030D-6E8A-4147-A177-3AD203B41FA5}">
                      <a16:colId xmlns:a16="http://schemas.microsoft.com/office/drawing/2014/main" val="252831850"/>
                    </a:ext>
                  </a:extLst>
                </a:gridCol>
              </a:tblGrid>
              <a:tr h="186300">
                <a:tc>
                  <a:txBody>
                    <a:bodyPr/>
                    <a:lstStyle/>
                    <a:p>
                      <a:pPr algn="ctr"/>
                      <a:r>
                        <a:rPr lang="ja-JP" sz="1200" kern="100">
                          <a:effectLst/>
                          <a:latin typeface="ＭＳ 明朝" panose="02020609040205080304" pitchFamily="17" charset="-128"/>
                          <a:ea typeface="BIZ UDPゴシック" panose="020B0400000000000000" pitchFamily="50" charset="-128"/>
                          <a:cs typeface="Times New Roman" panose="02020603050405020304" pitchFamily="18" charset="0"/>
                        </a:rPr>
                        <a:t>所属名等</a:t>
                      </a:r>
                      <a:endParaRPr lang="ja-JP" sz="1200">
                        <a:effectLst/>
                        <a:latin typeface="ＭＳ 明朝" panose="02020609040205080304" pitchFamily="17" charset="-128"/>
                        <a:ea typeface="ＭＳ 明朝" panose="02020609040205080304" pitchFamily="17" charset="-128"/>
                        <a:cs typeface="Times New Roman" panose="02020603050405020304" pitchFamily="18" charset="0"/>
                      </a:endParaRPr>
                    </a:p>
                    <a:p>
                      <a:pPr algn="ctr"/>
                      <a:r>
                        <a:rPr lang="ja-JP" sz="1200" kern="100">
                          <a:effectLst/>
                          <a:latin typeface="ＭＳ 明朝" panose="02020609040205080304" pitchFamily="17" charset="-128"/>
                          <a:ea typeface="BIZ UDPゴシック" panose="020B0400000000000000" pitchFamily="50" charset="-128"/>
                          <a:cs typeface="Times New Roman" panose="02020603050405020304" pitchFamily="18" charset="0"/>
                        </a:rPr>
                        <a:t>（個人の方は</a:t>
                      </a:r>
                      <a:endParaRPr lang="ja-JP" sz="1200">
                        <a:effectLst/>
                        <a:latin typeface="ＭＳ 明朝" panose="02020609040205080304" pitchFamily="17" charset="-128"/>
                        <a:ea typeface="ＭＳ 明朝" panose="02020609040205080304" pitchFamily="17" charset="-128"/>
                        <a:cs typeface="Times New Roman" panose="02020603050405020304" pitchFamily="18" charset="0"/>
                      </a:endParaRPr>
                    </a:p>
                    <a:p>
                      <a:pPr algn="ctr"/>
                      <a:r>
                        <a:rPr lang="ja-JP" sz="1200" kern="100">
                          <a:effectLst/>
                          <a:latin typeface="ＭＳ 明朝" panose="02020609040205080304" pitchFamily="17" charset="-128"/>
                          <a:ea typeface="BIZ UDPゴシック" panose="020B0400000000000000" pitchFamily="50" charset="-128"/>
                          <a:cs typeface="Times New Roman" panose="02020603050405020304" pitchFamily="18" charset="0"/>
                        </a:rPr>
                        <a:t>市町村名）</a:t>
                      </a:r>
                      <a:endParaRPr lang="ja-JP" sz="12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en-US" sz="1200" kern="100" dirty="0">
                          <a:effectLst/>
                          <a:latin typeface="BIZ UDPゴシック" panose="020B0400000000000000" pitchFamily="50" charset="-128"/>
                          <a:ea typeface="ＭＳ 明朝" panose="02020609040205080304" pitchFamily="17" charset="-128"/>
                          <a:cs typeface="Times New Roman" panose="02020603050405020304" pitchFamily="18" charset="0"/>
                        </a:rPr>
                        <a:t> </a:t>
                      </a:r>
                    </a:p>
                    <a:p>
                      <a:pPr algn="just"/>
                      <a:endParaRPr lang="en-US" altLang="ja-JP" sz="1200" kern="100" dirty="0">
                        <a:effectLst/>
                        <a:latin typeface="BIZ UDPゴシック" panose="020B0400000000000000" pitchFamily="50" charset="-128"/>
                        <a:ea typeface="ＭＳ 明朝" panose="02020609040205080304" pitchFamily="17" charset="-128"/>
                        <a:cs typeface="Times New Roman" panose="02020603050405020304" pitchFamily="18" charset="0"/>
                      </a:endParaRPr>
                    </a:p>
                    <a:p>
                      <a:pPr algn="just"/>
                      <a:endParaRPr lang="en-US" altLang="ja-JP" sz="1200" kern="100" dirty="0">
                        <a:effectLst/>
                        <a:latin typeface="BIZ UDPゴシック" panose="020B0400000000000000" pitchFamily="50" charset="-128"/>
                        <a:ea typeface="ＭＳ 明朝" panose="02020609040205080304" pitchFamily="17" charset="-128"/>
                        <a:cs typeface="Times New Roman" panose="02020603050405020304" pitchFamily="18" charset="0"/>
                      </a:endParaRPr>
                    </a:p>
                    <a:p>
                      <a:pPr algn="just"/>
                      <a:endParaRPr lang="ja-JP" sz="12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0963405"/>
                  </a:ext>
                </a:extLst>
              </a:tr>
              <a:tr h="0">
                <a:tc>
                  <a:txBody>
                    <a:bodyPr/>
                    <a:lstStyle/>
                    <a:p>
                      <a:pPr algn="ctr"/>
                      <a:r>
                        <a:rPr lang="en-US" sz="1200" kern="100">
                          <a:effectLst/>
                          <a:latin typeface="BIZ UDPゴシック" panose="020B0400000000000000" pitchFamily="50" charset="-128"/>
                          <a:ea typeface="ＭＳ 明朝" panose="02020609040205080304" pitchFamily="17" charset="-128"/>
                          <a:cs typeface="Times New Roman" panose="02020603050405020304" pitchFamily="18" charset="0"/>
                        </a:rPr>
                        <a:t>氏名(</a:t>
                      </a:r>
                      <a:r>
                        <a:rPr lang="ja-JP" altLang="en-US" sz="800" kern="100">
                          <a:effectLst/>
                          <a:latin typeface="BIZ UDPゴシック" panose="020B0400000000000000" pitchFamily="50" charset="-128"/>
                          <a:ea typeface="ＭＳ 明朝" panose="02020609040205080304" pitchFamily="17" charset="-128"/>
                          <a:cs typeface="Times New Roman" panose="02020603050405020304" pitchFamily="18" charset="0"/>
                        </a:rPr>
                        <a:t>ふりがな</a:t>
                      </a:r>
                      <a:r>
                        <a:rPr lang="en-US" sz="1200" kern="100">
                          <a:effectLst/>
                          <a:latin typeface="BIZ UDPゴシック" panose="020B0400000000000000" pitchFamily="50" charset="-128"/>
                          <a:ea typeface="ＭＳ 明朝" panose="02020609040205080304" pitchFamily="17" charset="-128"/>
                          <a:cs typeface="Times New Roman" panose="02020603050405020304" pitchFamily="18" charset="0"/>
                        </a:rPr>
                        <a:t>)</a:t>
                      </a:r>
                      <a:endParaRPr lang="ja-JP" sz="1200">
                        <a:effectLst/>
                        <a:latin typeface="ＭＳ 明朝" panose="02020609040205080304" pitchFamily="17" charset="-128"/>
                        <a:ea typeface="ＭＳ 明朝" panose="02020609040205080304" pitchFamily="17" charset="-128"/>
                        <a:cs typeface="Times New Roman" panose="02020603050405020304" pitchFamily="18" charset="0"/>
                      </a:endParaRPr>
                    </a:p>
                    <a:p>
                      <a:pPr algn="ctr"/>
                      <a:r>
                        <a:rPr lang="ja-JP" sz="1200" kern="100">
                          <a:effectLst/>
                          <a:latin typeface="ＭＳ 明朝" panose="02020609040205080304" pitchFamily="17" charset="-128"/>
                          <a:ea typeface="BIZ UDPゴシック" panose="020B0400000000000000" pitchFamily="50" charset="-128"/>
                          <a:cs typeface="Times New Roman" panose="02020603050405020304" pitchFamily="18" charset="0"/>
                        </a:rPr>
                        <a:t>（複数で申込む場合は代表者名）</a:t>
                      </a:r>
                      <a:endParaRPr lang="ja-JP" sz="12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en-US" sz="1200" kern="100" dirty="0">
                          <a:effectLst/>
                          <a:latin typeface="BIZ UDPゴシック" panose="020B0400000000000000" pitchFamily="50" charset="-128"/>
                          <a:ea typeface="ＭＳ 明朝" panose="02020609040205080304" pitchFamily="17" charset="-128"/>
                          <a:cs typeface="Times New Roman" panose="02020603050405020304" pitchFamily="18" charset="0"/>
                        </a:rPr>
                        <a:t> </a:t>
                      </a:r>
                    </a:p>
                    <a:p>
                      <a:pPr algn="just"/>
                      <a:endParaRPr lang="en-US" altLang="ja-JP" sz="1200" kern="100" dirty="0">
                        <a:effectLst/>
                        <a:latin typeface="BIZ UDPゴシック" panose="020B0400000000000000" pitchFamily="50" charset="-128"/>
                        <a:ea typeface="ＭＳ 明朝" panose="02020609040205080304" pitchFamily="17" charset="-128"/>
                        <a:cs typeface="Times New Roman" panose="02020603050405020304" pitchFamily="18" charset="0"/>
                      </a:endParaRPr>
                    </a:p>
                    <a:p>
                      <a:pPr algn="just"/>
                      <a:endParaRPr lang="en-US" altLang="ja-JP" sz="1200" kern="100" dirty="0">
                        <a:effectLst/>
                        <a:latin typeface="BIZ UDPゴシック" panose="020B0400000000000000" pitchFamily="50" charset="-128"/>
                        <a:ea typeface="ＭＳ 明朝" panose="02020609040205080304" pitchFamily="17" charset="-128"/>
                        <a:cs typeface="Times New Roman" panose="02020603050405020304" pitchFamily="18" charset="0"/>
                      </a:endParaRPr>
                    </a:p>
                    <a:p>
                      <a:pPr algn="just"/>
                      <a:endParaRPr lang="ja-JP" sz="12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7872364"/>
                  </a:ext>
                </a:extLst>
              </a:tr>
              <a:tr h="384175">
                <a:tc>
                  <a:txBody>
                    <a:bodyPr/>
                    <a:lstStyle/>
                    <a:p>
                      <a:pPr algn="ctr"/>
                      <a:r>
                        <a:rPr lang="ja-JP" sz="1200" kern="100">
                          <a:effectLst/>
                          <a:latin typeface="ＭＳ 明朝" panose="02020609040205080304" pitchFamily="17" charset="-128"/>
                          <a:ea typeface="BIZ UDPゴシック" panose="020B0400000000000000" pitchFamily="50" charset="-128"/>
                          <a:cs typeface="Times New Roman" panose="02020603050405020304" pitchFamily="18" charset="0"/>
                        </a:rPr>
                        <a:t>参加人数</a:t>
                      </a:r>
                      <a:endParaRPr lang="ja-JP" sz="12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en-US" sz="1200" kern="100" dirty="0">
                          <a:effectLst/>
                          <a:latin typeface="BIZ UDPゴシック" panose="020B0400000000000000" pitchFamily="50" charset="-128"/>
                          <a:ea typeface="ＭＳ 明朝" panose="02020609040205080304" pitchFamily="17" charset="-128"/>
                          <a:cs typeface="Times New Roman" panose="02020603050405020304" pitchFamily="18" charset="0"/>
                        </a:rPr>
                        <a:t> </a:t>
                      </a:r>
                    </a:p>
                    <a:p>
                      <a:pPr algn="just"/>
                      <a:endParaRPr lang="en-US" altLang="ja-JP" sz="1200" kern="100" dirty="0">
                        <a:effectLst/>
                        <a:latin typeface="BIZ UDPゴシック" panose="020B0400000000000000" pitchFamily="50" charset="-128"/>
                        <a:ea typeface="ＭＳ 明朝" panose="02020609040205080304" pitchFamily="17" charset="-128"/>
                        <a:cs typeface="Times New Roman" panose="02020603050405020304" pitchFamily="18" charset="0"/>
                      </a:endParaRPr>
                    </a:p>
                    <a:p>
                      <a:pPr algn="just"/>
                      <a:endParaRPr lang="ja-JP" sz="12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0136495"/>
                  </a:ext>
                </a:extLst>
              </a:tr>
              <a:tr h="0">
                <a:tc>
                  <a:txBody>
                    <a:bodyPr/>
                    <a:lstStyle/>
                    <a:p>
                      <a:pPr algn="ctr"/>
                      <a:r>
                        <a:rPr lang="ja-JP" sz="1200" kern="100">
                          <a:effectLst/>
                          <a:latin typeface="ＭＳ 明朝" panose="02020609040205080304" pitchFamily="17" charset="-128"/>
                          <a:ea typeface="BIZ UDPゴシック" panose="020B0400000000000000" pitchFamily="50" charset="-128"/>
                          <a:cs typeface="Times New Roman" panose="02020603050405020304" pitchFamily="18" charset="0"/>
                        </a:rPr>
                        <a:t>参加方法</a:t>
                      </a:r>
                      <a:endParaRPr lang="ja-JP" sz="1200">
                        <a:effectLst/>
                        <a:latin typeface="ＭＳ 明朝" panose="02020609040205080304" pitchFamily="17" charset="-128"/>
                        <a:ea typeface="ＭＳ 明朝" panose="02020609040205080304" pitchFamily="17" charset="-128"/>
                        <a:cs typeface="Times New Roman" panose="02020603050405020304" pitchFamily="18" charset="0"/>
                      </a:endParaRPr>
                    </a:p>
                    <a:p>
                      <a:pPr algn="ctr">
                        <a:lnSpc>
                          <a:spcPts val="1000"/>
                        </a:lnSpc>
                      </a:pPr>
                      <a:r>
                        <a:rPr lang="ja-JP" sz="1000" kern="100">
                          <a:effectLst/>
                          <a:latin typeface="ＭＳ 明朝" panose="02020609040205080304" pitchFamily="17" charset="-128"/>
                          <a:ea typeface="BIZ UDPゴシック" panose="020B0400000000000000" pitchFamily="50" charset="-128"/>
                          <a:cs typeface="Times New Roman" panose="02020603050405020304" pitchFamily="18" charset="0"/>
                        </a:rPr>
                        <a:t>（当てはまるものに〇を付けてください）</a:t>
                      </a:r>
                      <a:endParaRPr lang="ja-JP" sz="12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sz="1200" kern="100" dirty="0">
                          <a:effectLst/>
                          <a:latin typeface="ＭＳ 明朝" panose="02020609040205080304" pitchFamily="17" charset="-128"/>
                          <a:ea typeface="BIZ UDPゴシック" panose="020B0400000000000000" pitchFamily="50" charset="-128"/>
                          <a:cs typeface="Times New Roman" panose="02020603050405020304" pitchFamily="18" charset="0"/>
                        </a:rPr>
                        <a:t>　　　　　　会場　　　　　・　　　　　オンライン</a:t>
                      </a:r>
                      <a:endParaRPr lang="ja-JP" sz="12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sz="1200" kern="100" dirty="0">
                          <a:effectLst/>
                          <a:latin typeface="ＭＳ 明朝" panose="02020609040205080304" pitchFamily="17" charset="-128"/>
                          <a:ea typeface="BIZ UDPゴシック" panose="020B0400000000000000" pitchFamily="50" charset="-128"/>
                          <a:cs typeface="Times New Roman" panose="02020603050405020304" pitchFamily="18" charset="0"/>
                        </a:rPr>
                        <a:t>　　　　　　　　　　　　　　　　　（オンライン</a:t>
                      </a:r>
                      <a:r>
                        <a:rPr lang="ja-JP" sz="1200" kern="100">
                          <a:effectLst/>
                          <a:latin typeface="ＭＳ 明朝" panose="02020609040205080304" pitchFamily="17" charset="-128"/>
                          <a:ea typeface="BIZ UDPゴシック" panose="020B0400000000000000" pitchFamily="50" charset="-128"/>
                          <a:cs typeface="Times New Roman" panose="02020603050405020304" pitchFamily="18" charset="0"/>
                        </a:rPr>
                        <a:t>は</a:t>
                      </a:r>
                      <a:r>
                        <a:rPr lang="ja-JP" altLang="en-US" sz="1200" kern="100">
                          <a:effectLst/>
                          <a:latin typeface="ＭＳ 明朝" panose="02020609040205080304" pitchFamily="17" charset="-128"/>
                          <a:ea typeface="BIZ UDPゴシック" panose="020B0400000000000000" pitchFamily="50" charset="-128"/>
                          <a:cs typeface="Times New Roman" panose="02020603050405020304" pitchFamily="18" charset="0"/>
                        </a:rPr>
                        <a:t>配信視聴</a:t>
                      </a:r>
                      <a:r>
                        <a:rPr lang="ja-JP" sz="1200" kern="100">
                          <a:effectLst/>
                          <a:latin typeface="ＭＳ 明朝" panose="02020609040205080304" pitchFamily="17" charset="-128"/>
                          <a:ea typeface="BIZ UDPゴシック" panose="020B0400000000000000" pitchFamily="50" charset="-128"/>
                          <a:cs typeface="Times New Roman" panose="02020603050405020304" pitchFamily="18" charset="0"/>
                        </a:rPr>
                        <a:t>のみ</a:t>
                      </a:r>
                      <a:r>
                        <a:rPr lang="ja-JP" sz="1200" kern="100" dirty="0">
                          <a:effectLst/>
                          <a:latin typeface="ＭＳ 明朝" panose="02020609040205080304" pitchFamily="17" charset="-128"/>
                          <a:ea typeface="BIZ UDPゴシック" panose="020B0400000000000000" pitchFamily="50" charset="-128"/>
                          <a:cs typeface="Times New Roman" panose="02020603050405020304" pitchFamily="18" charset="0"/>
                        </a:rPr>
                        <a:t>です）</a:t>
                      </a:r>
                      <a:endParaRPr lang="en-US" altLang="ja-JP" sz="1200" kern="100" dirty="0">
                        <a:effectLst/>
                        <a:latin typeface="ＭＳ 明朝" panose="02020609040205080304" pitchFamily="17" charset="-128"/>
                        <a:ea typeface="BIZ UDPゴシック" panose="020B0400000000000000" pitchFamily="50" charset="-128"/>
                        <a:cs typeface="Times New Roman" panose="02020603050405020304" pitchFamily="18" charset="0"/>
                      </a:endParaRPr>
                    </a:p>
                    <a:p>
                      <a:pPr algn="just"/>
                      <a:endParaRPr lang="ja-JP" sz="12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5034510"/>
                  </a:ext>
                </a:extLst>
              </a:tr>
              <a:tr h="377190">
                <a:tc>
                  <a:txBody>
                    <a:bodyPr/>
                    <a:lstStyle/>
                    <a:p>
                      <a:pPr algn="ctr"/>
                      <a:r>
                        <a:rPr lang="ja-JP" sz="1200" kern="100">
                          <a:effectLst/>
                          <a:latin typeface="ＭＳ 明朝" panose="02020609040205080304" pitchFamily="17" charset="-128"/>
                          <a:ea typeface="BIZ UDPゴシック" panose="020B0400000000000000" pitchFamily="50" charset="-128"/>
                          <a:cs typeface="Times New Roman" panose="02020603050405020304" pitchFamily="18" charset="0"/>
                        </a:rPr>
                        <a:t>電話番号</a:t>
                      </a:r>
                      <a:endParaRPr lang="ja-JP" sz="12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en-US" sz="1200" kern="100" dirty="0">
                          <a:effectLst/>
                          <a:latin typeface="BIZ UDPゴシック" panose="020B0400000000000000" pitchFamily="50" charset="-128"/>
                          <a:ea typeface="ＭＳ 明朝" panose="02020609040205080304" pitchFamily="17" charset="-128"/>
                          <a:cs typeface="Times New Roman" panose="02020603050405020304" pitchFamily="18" charset="0"/>
                        </a:rPr>
                        <a:t> </a:t>
                      </a:r>
                      <a:endParaRPr lang="ja-JP" sz="12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en-US" sz="1200" kern="100" dirty="0">
                          <a:effectLst/>
                          <a:latin typeface="BIZ UDPゴシック" panose="020B0400000000000000" pitchFamily="50" charset="-128"/>
                          <a:ea typeface="ＭＳ 明朝" panose="02020609040205080304" pitchFamily="17" charset="-128"/>
                          <a:cs typeface="Times New Roman" panose="02020603050405020304" pitchFamily="18" charset="0"/>
                        </a:rPr>
                        <a:t> </a:t>
                      </a:r>
                    </a:p>
                    <a:p>
                      <a:pPr algn="just"/>
                      <a:endParaRPr lang="ja-JP" sz="12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8695450"/>
                  </a:ext>
                </a:extLst>
              </a:tr>
              <a:tr h="355600">
                <a:tc>
                  <a:txBody>
                    <a:bodyPr/>
                    <a:lstStyle/>
                    <a:p>
                      <a:pPr algn="ctr"/>
                      <a:r>
                        <a:rPr lang="ja-JP" sz="1200" kern="100">
                          <a:effectLst/>
                          <a:latin typeface="ＭＳ 明朝" panose="02020609040205080304" pitchFamily="17" charset="-128"/>
                          <a:ea typeface="BIZ UDPゴシック" panose="020B0400000000000000" pitchFamily="50" charset="-128"/>
                          <a:cs typeface="Times New Roman" panose="02020603050405020304" pitchFamily="18" charset="0"/>
                        </a:rPr>
                        <a:t>メールアドレス</a:t>
                      </a:r>
                      <a:endParaRPr lang="ja-JP" sz="12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en-US" sz="1200" kern="100" dirty="0">
                          <a:effectLst/>
                          <a:latin typeface="BIZ UDPゴシック" panose="020B0400000000000000" pitchFamily="50" charset="-128"/>
                          <a:ea typeface="ＭＳ 明朝" panose="02020609040205080304" pitchFamily="17" charset="-128"/>
                          <a:cs typeface="Times New Roman" panose="02020603050405020304" pitchFamily="18" charset="0"/>
                        </a:rPr>
                        <a:t> </a:t>
                      </a:r>
                      <a:endParaRPr lang="ja-JP" sz="12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en-US" sz="1200" kern="100" dirty="0">
                          <a:effectLst/>
                          <a:latin typeface="BIZ UDPゴシック" panose="020B0400000000000000" pitchFamily="50" charset="-128"/>
                          <a:ea typeface="ＭＳ 明朝" panose="02020609040205080304" pitchFamily="17" charset="-128"/>
                          <a:cs typeface="Times New Roman" panose="02020603050405020304" pitchFamily="18" charset="0"/>
                        </a:rPr>
                        <a:t> </a:t>
                      </a:r>
                    </a:p>
                    <a:p>
                      <a:pPr algn="just"/>
                      <a:endParaRPr lang="ja-JP" sz="12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3691712"/>
                  </a:ext>
                </a:extLst>
              </a:tr>
              <a:tr h="351790">
                <a:tc>
                  <a:txBody>
                    <a:bodyPr/>
                    <a:lstStyle/>
                    <a:p>
                      <a:pPr algn="ctr"/>
                      <a:r>
                        <a:rPr lang="ja-JP" sz="1200" kern="100">
                          <a:effectLst/>
                          <a:latin typeface="ＭＳ 明朝" panose="02020609040205080304" pitchFamily="17" charset="-128"/>
                          <a:ea typeface="BIZ UDPゴシック" panose="020B0400000000000000" pitchFamily="50" charset="-128"/>
                          <a:cs typeface="Times New Roman" panose="02020603050405020304" pitchFamily="18" charset="0"/>
                        </a:rPr>
                        <a:t>ＦＡＸ番号</a:t>
                      </a:r>
                      <a:endParaRPr lang="ja-JP" sz="12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en-US" sz="1200" kern="100" dirty="0">
                          <a:effectLst/>
                          <a:latin typeface="BIZ UDPゴシック" panose="020B0400000000000000" pitchFamily="50" charset="-128"/>
                          <a:ea typeface="ＭＳ 明朝" panose="02020609040205080304" pitchFamily="17" charset="-128"/>
                          <a:cs typeface="Times New Roman" panose="02020603050405020304" pitchFamily="18" charset="0"/>
                        </a:rPr>
                        <a:t> </a:t>
                      </a:r>
                      <a:endParaRPr lang="ja-JP" sz="12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en-US" sz="1200" kern="100" dirty="0">
                          <a:effectLst/>
                          <a:latin typeface="BIZ UDPゴシック" panose="020B0400000000000000" pitchFamily="50" charset="-128"/>
                          <a:ea typeface="ＭＳ 明朝" panose="02020609040205080304" pitchFamily="17" charset="-128"/>
                          <a:cs typeface="Times New Roman" panose="02020603050405020304" pitchFamily="18" charset="0"/>
                        </a:rPr>
                        <a:t> </a:t>
                      </a:r>
                    </a:p>
                    <a:p>
                      <a:pPr algn="just"/>
                      <a:endParaRPr lang="ja-JP" sz="12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1264038"/>
                  </a:ext>
                </a:extLst>
              </a:tr>
            </a:tbl>
          </a:graphicData>
        </a:graphic>
      </p:graphicFrame>
      <p:sp>
        <p:nvSpPr>
          <p:cNvPr id="5" name="Rectangle 1">
            <a:extLst>
              <a:ext uri="{FF2B5EF4-FFF2-40B4-BE49-F238E27FC236}">
                <a16:creationId xmlns:a16="http://schemas.microsoft.com/office/drawing/2014/main" id="{80A2D2AB-876C-7743-5F7B-DB324116BE07}"/>
              </a:ext>
            </a:extLst>
          </p:cNvPr>
          <p:cNvSpPr>
            <a:spLocks noChangeArrowheads="1"/>
          </p:cNvSpPr>
          <p:nvPr/>
        </p:nvSpPr>
        <p:spPr bwMode="auto">
          <a:xfrm>
            <a:off x="547454" y="8055928"/>
            <a:ext cx="6030762"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＊オンライン視聴希望する参加者は、メールアドレスを明瞭に確認できるよう記載してく　</a:t>
            </a:r>
            <a:endParaRPr kumimoji="0" lang="en-US" altLang="ja-JP"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ださい。　</a:t>
            </a:r>
            <a:endParaRPr kumimoji="0" lang="ja-JP"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Segoe UI Symbol" panose="020B0502040204020203" pitchFamily="34" charset="0"/>
              </a:rPr>
              <a:t>＊いただいた個人情報は、当成果発表会の運営及び埼玉県水産研究所で行う事業の案内のみに使用し、それ以外の目的には使用しません。</a:t>
            </a:r>
            <a:endParaRPr kumimoji="0" lang="en-US" altLang="ja-JP"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Segoe UI Symbol"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AB141A40-2662-361C-1EC4-BE69897A1710}"/>
              </a:ext>
            </a:extLst>
          </p:cNvPr>
          <p:cNvSpPr>
            <a:spLocks noChangeArrowheads="1"/>
          </p:cNvSpPr>
          <p:nvPr/>
        </p:nvSpPr>
        <p:spPr bwMode="auto">
          <a:xfrm>
            <a:off x="480695" y="581917"/>
            <a:ext cx="589661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ja-JP" b="1" i="0" u="none" strike="noStrike" cap="none" normalizeH="0" baseline="0" dirty="0">
                <a:ln>
                  <a:noFill/>
                </a:ln>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埼玉県水産研究所　あて</a:t>
            </a:r>
            <a:endParaRPr kumimoji="0" lang="ja-JP" altLang="ja-JP" sz="700" b="1"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令和７年度埼玉県水産研究所成果発表会</a:t>
            </a:r>
            <a:endParaRPr kumimoji="0" lang="ja-JP" altLang="ja-JP"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32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rPr>
              <a:t>参加申込書</a:t>
            </a:r>
            <a:endParaRPr kumimoji="0" lang="en-US" altLang="ja-JP" sz="32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ja-JP" altLang="ja-JP" sz="10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下記表にご記入のうえ、ＦＡＸまたはＥメールでお申し込みください。</a:t>
            </a:r>
            <a:endParaRPr kumimoji="0" lang="en-US" altLang="ja-JP"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sz="1200" kern="1200" spc="0" noProof="0" dirty="0">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●ＦＡＸ：　０４８０－６３－１０１２</a:t>
            </a:r>
            <a:endParaRPr kumimoji="0" lang="ja-JP" altLang="ja-JP" sz="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●Ｅメール：　ｇ</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610458@pref.saitama.lg.jp</a:t>
            </a:r>
            <a:endParaRPr kumimoji="0" lang="en-US" altLang="ja-JP" sz="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（件名を「成果発表会参加申込み」としてご送付ください）</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ja-JP" sz="12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Segoe UI Symbol" panose="020B0502040204020203" pitchFamily="34" charset="0"/>
              </a:rPr>
              <a:t>★申込期限：　令和８年２月１６日（月）★</a:t>
            </a:r>
            <a:endParaRPr kumimoji="0"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kumimoji="0" lang="en-US" altLang="ja-JP"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kumimoji="0" lang="ja-JP"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952125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1084</TotalTime>
  <Words>190</Words>
  <Application>Microsoft Office PowerPoint</Application>
  <PresentationFormat>A4 210 x 297 mm</PresentationFormat>
  <Paragraphs>41</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BIZ UDPゴシック</vt:lpstr>
      <vt:lpstr>ＭＳ 明朝</vt:lpstr>
      <vt:lpstr>Arial</vt:lpstr>
      <vt:lpstr>Calibri</vt:lpstr>
      <vt:lpstr>Calibri Light</vt:lpstr>
      <vt:lpstr>Times New Roman</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令和４年度埼玉県水産研究所成果発表会</dc:title>
  <dc:creator>青木伯生</dc:creator>
  <cp:lastModifiedBy>小山 知洋（水産研究所）</cp:lastModifiedBy>
  <cp:revision>38</cp:revision>
  <cp:lastPrinted>2026-01-22T08:24:02Z</cp:lastPrinted>
  <dcterms:created xsi:type="dcterms:W3CDTF">2023-01-31T01:23:07Z</dcterms:created>
  <dcterms:modified xsi:type="dcterms:W3CDTF">2026-02-04T06:06:28Z</dcterms:modified>
</cp:coreProperties>
</file>