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99AED9"/>
    <a:srgbClr val="F8A4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3656" autoAdjust="0"/>
  </p:normalViewPr>
  <p:slideViewPr>
    <p:cSldViewPr>
      <p:cViewPr>
        <p:scale>
          <a:sx n="75" d="100"/>
          <a:sy n="75" d="100"/>
        </p:scale>
        <p:origin x="1920" y="-27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1"/>
            <a:ext cx="2950374" cy="497367"/>
          </a:xfrm>
          <a:prstGeom prst="rect">
            <a:avLst/>
          </a:prstGeom>
        </p:spPr>
        <p:txBody>
          <a:bodyPr vert="horz" lIns="92236" tIns="46118" rIns="92236" bIns="46118" rtlCol="0"/>
          <a:lstStyle>
            <a:lvl1pPr algn="r">
              <a:defRPr sz="1200"/>
            </a:lvl1pPr>
          </a:lstStyle>
          <a:p>
            <a:r>
              <a:rPr kumimoji="1" lang="en-US" altLang="ja-JP"/>
              <a:t>2016/5/24</a:t>
            </a:r>
            <a:endParaRPr kumimoji="1" lang="ja-JP" altLang="en-US"/>
          </a:p>
        </p:txBody>
      </p:sp>
      <p:sp>
        <p:nvSpPr>
          <p:cNvPr id="4" name="フッター プレースホルダー 3"/>
          <p:cNvSpPr>
            <a:spLocks noGrp="1"/>
          </p:cNvSpPr>
          <p:nvPr>
            <p:ph type="ftr" sz="quarter" idx="2"/>
          </p:nvPr>
        </p:nvSpPr>
        <p:spPr>
          <a:xfrm>
            <a:off x="1" y="9440372"/>
            <a:ext cx="2950375" cy="4973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36" tIns="46118" rIns="92236" bIns="46118" rtlCol="0" anchor="b"/>
          <a:lstStyle>
            <a:lvl1pPr algn="r">
              <a:defRPr sz="1200"/>
            </a:lvl1pPr>
          </a:lstStyle>
          <a:p>
            <a:fld id="{D908086A-ED32-4505-999F-888B9563194C}" type="slidenum">
              <a:rPr kumimoji="1" lang="ja-JP" altLang="en-US" smtClean="0"/>
              <a:t>‹#›</a:t>
            </a:fld>
            <a:endParaRPr kumimoji="1" lang="ja-JP" altLang="en-US"/>
          </a:p>
        </p:txBody>
      </p:sp>
    </p:spTree>
    <p:extLst>
      <p:ext uri="{BB962C8B-B14F-4D97-AF65-F5344CB8AC3E}">
        <p14:creationId xmlns:p14="http://schemas.microsoft.com/office/powerpoint/2010/main" val="144316679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2"/>
            <a:ext cx="2950376" cy="497366"/>
          </a:xfrm>
          <a:prstGeom prst="rect">
            <a:avLst/>
          </a:prstGeom>
        </p:spPr>
        <p:txBody>
          <a:bodyPr vert="horz" lIns="92211" tIns="46106" rIns="92211" bIns="46106" rtlCol="0"/>
          <a:lstStyle>
            <a:lvl1pPr algn="l">
              <a:defRPr sz="1200"/>
            </a:lvl1pPr>
          </a:lstStyle>
          <a:p>
            <a:endParaRPr kumimoji="1" lang="ja-JP" altLang="en-US"/>
          </a:p>
        </p:txBody>
      </p:sp>
      <p:sp>
        <p:nvSpPr>
          <p:cNvPr id="3" name="日付プレースホルダ 2"/>
          <p:cNvSpPr>
            <a:spLocks noGrp="1"/>
          </p:cNvSpPr>
          <p:nvPr>
            <p:ph type="dt" idx="1"/>
          </p:nvPr>
        </p:nvSpPr>
        <p:spPr>
          <a:xfrm>
            <a:off x="3855223" y="2"/>
            <a:ext cx="2950375" cy="497366"/>
          </a:xfrm>
          <a:prstGeom prst="rect">
            <a:avLst/>
          </a:prstGeom>
        </p:spPr>
        <p:txBody>
          <a:bodyPr vert="horz" lIns="92211" tIns="46106" rIns="92211" bIns="46106" rtlCol="0"/>
          <a:lstStyle>
            <a:lvl1pPr algn="r">
              <a:defRPr sz="1200"/>
            </a:lvl1pPr>
          </a:lstStyle>
          <a:p>
            <a:r>
              <a:rPr kumimoji="1" lang="en-US" altLang="ja-JP"/>
              <a:t>2016/5/24</a:t>
            </a:r>
            <a:endParaRPr kumimoji="1" lang="ja-JP" altLang="en-US"/>
          </a:p>
        </p:txBody>
      </p:sp>
      <p:sp>
        <p:nvSpPr>
          <p:cNvPr id="4" name="スライド イメージ プレースホルダ 3"/>
          <p:cNvSpPr>
            <a:spLocks noGrp="1" noRot="1" noChangeAspect="1"/>
          </p:cNvSpPr>
          <p:nvPr>
            <p:ph type="sldImg" idx="2"/>
          </p:nvPr>
        </p:nvSpPr>
        <p:spPr>
          <a:xfrm>
            <a:off x="2005013" y="742950"/>
            <a:ext cx="2797175" cy="3729038"/>
          </a:xfrm>
          <a:prstGeom prst="rect">
            <a:avLst/>
          </a:prstGeom>
          <a:noFill/>
          <a:ln w="12700">
            <a:solidFill>
              <a:prstClr val="black"/>
            </a:solidFill>
          </a:ln>
        </p:spPr>
        <p:txBody>
          <a:bodyPr vert="horz" lIns="92211" tIns="46106" rIns="92211" bIns="46106" rtlCol="0" anchor="ctr"/>
          <a:lstStyle/>
          <a:p>
            <a:endParaRPr lang="ja-JP" altLang="en-US"/>
          </a:p>
        </p:txBody>
      </p:sp>
      <p:sp>
        <p:nvSpPr>
          <p:cNvPr id="5" name="ノート プレースホルダ 4"/>
          <p:cNvSpPr>
            <a:spLocks noGrp="1"/>
          </p:cNvSpPr>
          <p:nvPr>
            <p:ph type="body" sz="quarter" idx="3"/>
          </p:nvPr>
        </p:nvSpPr>
        <p:spPr>
          <a:xfrm>
            <a:off x="680240" y="4720987"/>
            <a:ext cx="5446723" cy="4473101"/>
          </a:xfrm>
          <a:prstGeom prst="rect">
            <a:avLst/>
          </a:prstGeom>
        </p:spPr>
        <p:txBody>
          <a:bodyPr vert="horz" lIns="92211" tIns="46106" rIns="92211" bIns="4610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375"/>
            <a:ext cx="2950376" cy="497365"/>
          </a:xfrm>
          <a:prstGeom prst="rect">
            <a:avLst/>
          </a:prstGeom>
        </p:spPr>
        <p:txBody>
          <a:bodyPr vert="horz" lIns="92211" tIns="46106" rIns="92211" bIns="4610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223" y="9440375"/>
            <a:ext cx="2950375" cy="497365"/>
          </a:xfrm>
          <a:prstGeom prst="rect">
            <a:avLst/>
          </a:prstGeom>
        </p:spPr>
        <p:txBody>
          <a:bodyPr vert="horz" lIns="92211" tIns="46106" rIns="92211" bIns="46106" rtlCol="0" anchor="b"/>
          <a:lstStyle>
            <a:lvl1pPr algn="r">
              <a:defRPr sz="1200"/>
            </a:lvl1pPr>
          </a:lstStyle>
          <a:p>
            <a:fld id="{175C9395-B5FA-4F56-9A74-FD097E808D4A}" type="slidenum">
              <a:rPr kumimoji="1" lang="ja-JP" altLang="en-US" smtClean="0"/>
              <a:pPr/>
              <a:t>‹#›</a:t>
            </a:fld>
            <a:endParaRPr kumimoji="1" lang="ja-JP" altLang="en-US"/>
          </a:p>
        </p:txBody>
      </p:sp>
    </p:spTree>
    <p:extLst>
      <p:ext uri="{BB962C8B-B14F-4D97-AF65-F5344CB8AC3E}">
        <p14:creationId xmlns:p14="http://schemas.microsoft.com/office/powerpoint/2010/main" val="92449326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05013" y="742950"/>
            <a:ext cx="2797175" cy="3729038"/>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41380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r>
              <a:rPr kumimoji="1" lang="en-US" altLang="ja-JP"/>
              <a:t>2016/5/24</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a:t>2016/5/24</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a:t>2016/5/24</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a:t>2016/5/24</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r>
              <a:rPr kumimoji="1" lang="en-US" altLang="ja-JP"/>
              <a:t>2016/5/24</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r>
              <a:rPr kumimoji="1" lang="en-US" altLang="ja-JP"/>
              <a:t>2016/5/24</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r>
              <a:rPr kumimoji="1" lang="en-US" altLang="ja-JP"/>
              <a:t>2016/5/24</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r>
              <a:rPr kumimoji="1" lang="en-US" altLang="ja-JP"/>
              <a:t>2016/5/24</a:t>
            </a:r>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a:t>2016/5/24</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en-US" altLang="ja-JP"/>
              <a:t>2016/5/24</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en-US" altLang="ja-JP"/>
              <a:t>2016/5/24</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73E448-A5B3-4E98-9BB1-8AC3F7458FC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a:t>2016/5/24</a:t>
            </a:r>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673E448-A5B3-4E98-9BB1-8AC3F7458FC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159687" y="909243"/>
            <a:ext cx="6506382" cy="1168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HG丸ｺﾞｼｯｸM-PRO" pitchFamily="50" charset="-128"/>
                <a:ea typeface="HG丸ｺﾞｼｯｸM-PRO" pitchFamily="50" charset="-128"/>
              </a:rPr>
              <a:t>　</a:t>
            </a:r>
            <a:r>
              <a:rPr lang="ja-JP" altLang="en-US" sz="1400" b="1" dirty="0">
                <a:solidFill>
                  <a:schemeClr val="tx1"/>
                </a:solidFill>
                <a:latin typeface="HG丸ｺﾞｼｯｸM-PRO" pitchFamily="50" charset="-128"/>
                <a:ea typeface="HG丸ｺﾞｼｯｸM-PRO" pitchFamily="50" charset="-128"/>
              </a:rPr>
              <a:t>県では、医療的ケア児者が地域で安心して生活できる体制を整備することを目的として、医療的ケア児者を令和５年度に新たに受け入れる（受け入れを予定している）事業所を支援していきます。ぜひご活用ください。</a:t>
            </a:r>
            <a:r>
              <a:rPr lang="ja-JP" altLang="en-US" sz="1200" b="1" dirty="0">
                <a:solidFill>
                  <a:schemeClr val="tx1"/>
                </a:solidFill>
                <a:latin typeface="HG丸ｺﾞｼｯｸM-PRO" pitchFamily="50" charset="-128"/>
                <a:ea typeface="HG丸ｺﾞｼｯｸM-PRO" pitchFamily="50" charset="-128"/>
              </a:rPr>
              <a:t>　　</a:t>
            </a:r>
            <a:endParaRPr lang="en-US" altLang="ja-JP" sz="1200" b="1" dirty="0">
              <a:solidFill>
                <a:schemeClr val="tx1"/>
              </a:solidFill>
              <a:latin typeface="HG丸ｺﾞｼｯｸM-PRO" pitchFamily="50" charset="-128"/>
              <a:ea typeface="HG丸ｺﾞｼｯｸM-PRO" pitchFamily="50" charset="-128"/>
            </a:endParaRPr>
          </a:p>
          <a:p>
            <a:r>
              <a:rPr lang="ja-JP" altLang="en-US" sz="1200" b="1" dirty="0">
                <a:solidFill>
                  <a:schemeClr val="tx1"/>
                </a:solidFill>
                <a:latin typeface="HG丸ｺﾞｼｯｸM-PRO" pitchFamily="50" charset="-128"/>
                <a:ea typeface="HG丸ｺﾞｼｯｸM-PRO" pitchFamily="50" charset="-128"/>
              </a:rPr>
              <a:t>　</a:t>
            </a:r>
            <a:r>
              <a:rPr lang="en-US" altLang="ja-JP" sz="1200" b="1" dirty="0">
                <a:solidFill>
                  <a:schemeClr val="tx1"/>
                </a:solidFill>
                <a:latin typeface="HG丸ｺﾞｼｯｸM-PRO" pitchFamily="50" charset="-128"/>
                <a:ea typeface="HG丸ｺﾞｼｯｸM-PRO" pitchFamily="50" charset="-128"/>
              </a:rPr>
              <a:t>※</a:t>
            </a:r>
            <a:r>
              <a:rPr lang="ja-JP" altLang="en-US" sz="1200" b="1" dirty="0">
                <a:solidFill>
                  <a:schemeClr val="tx1"/>
                </a:solidFill>
                <a:latin typeface="HG丸ｺﾞｼｯｸM-PRO" pitchFamily="50" charset="-128"/>
                <a:ea typeface="HG丸ｺﾞｼｯｸM-PRO" pitchFamily="50" charset="-128"/>
              </a:rPr>
              <a:t>　さいたま市、川越市、川口市、越谷市の事業所は対象となりません。</a:t>
            </a:r>
            <a:endParaRPr kumimoji="1" lang="ja-JP" altLang="en-US" sz="1200" dirty="0">
              <a:solidFill>
                <a:schemeClr val="tx1"/>
              </a:solidFill>
            </a:endParaRPr>
          </a:p>
        </p:txBody>
      </p:sp>
      <p:sp>
        <p:nvSpPr>
          <p:cNvPr id="83" name="正方形/長方形 82"/>
          <p:cNvSpPr/>
          <p:nvPr/>
        </p:nvSpPr>
        <p:spPr>
          <a:xfrm>
            <a:off x="309092" y="2109552"/>
            <a:ext cx="4052709" cy="40120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altLang="ja-JP" sz="1200" dirty="0">
              <a:solidFill>
                <a:prstClr val="black"/>
              </a:solidFill>
              <a:latin typeface="Arial" charset="0"/>
              <a:ea typeface="ＭＳ Ｐゴシック" pitchFamily="50" charset="-128"/>
            </a:endParaRPr>
          </a:p>
        </p:txBody>
      </p:sp>
      <p:sp>
        <p:nvSpPr>
          <p:cNvPr id="89" name="角丸四角形 88"/>
          <p:cNvSpPr/>
          <p:nvPr/>
        </p:nvSpPr>
        <p:spPr>
          <a:xfrm>
            <a:off x="161938" y="2050892"/>
            <a:ext cx="6480000" cy="2589864"/>
          </a:xfrm>
          <a:prstGeom prst="roundRect">
            <a:avLst>
              <a:gd name="adj" fmla="val 3764"/>
            </a:avLst>
          </a:prstGeom>
          <a:noFill/>
          <a:ln w="38100">
            <a:solidFill>
              <a:schemeClr val="accent2"/>
            </a:solidFill>
          </a:ln>
        </p:spPr>
        <p:style>
          <a:lnRef idx="2">
            <a:schemeClr val="accent6"/>
          </a:lnRef>
          <a:fillRef idx="1">
            <a:schemeClr val="lt1"/>
          </a:fillRef>
          <a:effectRef idx="0">
            <a:schemeClr val="accent6"/>
          </a:effectRef>
          <a:fontRef idx="minor">
            <a:schemeClr val="dk1"/>
          </a:fontRef>
        </p:style>
        <p:txBody>
          <a:bodyPr anchor="ctr"/>
          <a:lstStyle/>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ja-JP" altLang="ja-JP" sz="1600" dirty="0"/>
          </a:p>
          <a:p>
            <a:pPr fontAlgn="auto">
              <a:spcBef>
                <a:spcPts val="0"/>
              </a:spcBef>
              <a:spcAft>
                <a:spcPts val="0"/>
              </a:spcAft>
              <a:defRPr/>
            </a:pPr>
            <a:endParaRPr lang="ja-JP" altLang="en-US" dirty="0">
              <a:solidFill>
                <a:schemeClr val="tx1"/>
              </a:solidFill>
              <a:latin typeface="HGP創英角ｺﾞｼｯｸUB" pitchFamily="50" charset="-128"/>
              <a:ea typeface="HGP創英角ｺﾞｼｯｸUB" pitchFamily="50" charset="-128"/>
            </a:endParaRPr>
          </a:p>
        </p:txBody>
      </p:sp>
      <p:sp>
        <p:nvSpPr>
          <p:cNvPr id="71" name="正方形/長方形 70"/>
          <p:cNvSpPr/>
          <p:nvPr/>
        </p:nvSpPr>
        <p:spPr>
          <a:xfrm>
            <a:off x="237221" y="2086036"/>
            <a:ext cx="4121473" cy="424725"/>
          </a:xfrm>
          <a:prstGeom prst="rect">
            <a:avLst/>
          </a:prstGeom>
          <a:noFill/>
          <a:ln w="25400" cap="flat" cmpd="sng" algn="ctr">
            <a:no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kern="0" noProof="0" dirty="0">
                <a:solidFill>
                  <a:prstClr val="black"/>
                </a:solidFill>
                <a:latin typeface="HG丸ｺﾞｼｯｸM-PRO" pitchFamily="50" charset="-128"/>
                <a:ea typeface="HG丸ｺﾞｼｯｸM-PRO" pitchFamily="50" charset="-128"/>
              </a:rPr>
              <a:t>　</a:t>
            </a:r>
            <a:r>
              <a:rPr kumimoji="0" lang="ja-JP" altLang="en-US" b="1" kern="0" noProof="0" dirty="0">
                <a:solidFill>
                  <a:prstClr val="black"/>
                </a:solidFill>
                <a:latin typeface="HGP創英角ﾎﾟｯﾌﾟ体" panose="040B0A00000000000000" pitchFamily="50" charset="-128"/>
                <a:ea typeface="HGP創英角ﾎﾟｯﾌﾟ体" panose="040B0A00000000000000" pitchFamily="50" charset="-128"/>
              </a:rPr>
              <a:t>たん吸引等の研修費用を補助します</a:t>
            </a:r>
            <a:endParaRPr kumimoji="0" lang="ja-JP" altLang="en-US" b="0" i="0" u="none" strike="noStrike" kern="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endParaRPr>
          </a:p>
        </p:txBody>
      </p:sp>
      <p:sp>
        <p:nvSpPr>
          <p:cNvPr id="75" name="テキスト ボックス 74"/>
          <p:cNvSpPr txBox="1"/>
          <p:nvPr/>
        </p:nvSpPr>
        <p:spPr>
          <a:xfrm>
            <a:off x="309092" y="2584466"/>
            <a:ext cx="6218509" cy="1815882"/>
          </a:xfrm>
          <a:prstGeom prst="rect">
            <a:avLst/>
          </a:prstGeom>
          <a:noFill/>
        </p:spPr>
        <p:txBody>
          <a:bodyPr wrap="square" rtlCol="0">
            <a:spAutoFit/>
          </a:bodyPr>
          <a:lstStyle/>
          <a:p>
            <a:pPr lvl="0">
              <a:defRPr/>
            </a:pPr>
            <a:r>
              <a:rPr kumimoji="0" lang="ja-JP" altLang="en-US" sz="1400" b="1" kern="0" dirty="0">
                <a:solidFill>
                  <a:prstClr val="black"/>
                </a:solidFill>
                <a:latin typeface="HG丸ｺﾞｼｯｸM-PRO" pitchFamily="50" charset="-128"/>
                <a:ea typeface="HG丸ｺﾞｼｯｸM-PRO" pitchFamily="50" charset="-128"/>
              </a:rPr>
              <a:t>〇　職員の方が受講・修了した、たん吸引等の研修受講料を事業所が負担　</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　する場合に、１人当たり５０，０００円を補助します。</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endParaRPr kumimoji="0" lang="en-US" altLang="ja-JP" sz="1400" b="1" kern="0" dirty="0">
              <a:solidFill>
                <a:prstClr val="black"/>
              </a:solidFill>
              <a:latin typeface="HG丸ｺﾞｼｯｸM-PRO" pitchFamily="50" charset="-128"/>
              <a:ea typeface="HG丸ｺﾞｼｯｸM-PRO" pitchFamily="50" charset="-128"/>
            </a:endParaRPr>
          </a:p>
          <a:p>
            <a:pPr>
              <a:defRPr/>
            </a:pPr>
            <a:r>
              <a:rPr kumimoji="0" lang="ja-JP" altLang="en-US" sz="1400" b="1" kern="0" dirty="0">
                <a:solidFill>
                  <a:prstClr val="black"/>
                </a:solidFill>
                <a:latin typeface="HG丸ｺﾞｼｯｸM-PRO" pitchFamily="50" charset="-128"/>
                <a:ea typeface="HG丸ｺﾞｼｯｸM-PRO" pitchFamily="50" charset="-128"/>
              </a:rPr>
              <a:t>〇　県に補助申請します。</a:t>
            </a:r>
            <a:r>
              <a:rPr kumimoji="0" lang="ja-JP" altLang="en-US" sz="1050" b="1" kern="0" dirty="0">
                <a:solidFill>
                  <a:prstClr val="black"/>
                </a:solidFill>
                <a:latin typeface="HG丸ｺﾞｼｯｸM-PRO" pitchFamily="50" charset="-128"/>
                <a:ea typeface="HG丸ｺﾞｼｯｸM-PRO" pitchFamily="50" charset="-128"/>
              </a:rPr>
              <a:t>（県１０／１０）</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〇　対象となる事業所は、児童発達支援事業所、放課後等デイサービス</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　及び生活介護事業所（国及び地方公共団体により設置運営されているも</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　のを除く）です。</a:t>
            </a:r>
            <a:endParaRPr kumimoji="0" lang="ja-JP" altLang="en-US" sz="1400" kern="0" dirty="0">
              <a:solidFill>
                <a:prstClr val="black"/>
              </a:solidFill>
            </a:endParaRPr>
          </a:p>
        </p:txBody>
      </p:sp>
      <p:sp>
        <p:nvSpPr>
          <p:cNvPr id="54" name="テキスト ボックス 6"/>
          <p:cNvSpPr txBox="1">
            <a:spLocks noChangeArrowheads="1"/>
          </p:cNvSpPr>
          <p:nvPr/>
        </p:nvSpPr>
        <p:spPr bwMode="auto">
          <a:xfrm>
            <a:off x="919261" y="7964961"/>
            <a:ext cx="5019478" cy="11079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eaLnBrk="1" hangingPunct="1"/>
            <a:r>
              <a:rPr lang="en-US" altLang="ja-JP" sz="1400" b="1" dirty="0">
                <a:latin typeface="HG丸ｺﾞｼｯｸM-PRO" pitchFamily="50" charset="-128"/>
                <a:ea typeface="HG丸ｺﾞｼｯｸM-PRO" pitchFamily="50" charset="-128"/>
              </a:rPr>
              <a:t>【</a:t>
            </a:r>
            <a:r>
              <a:rPr lang="ja-JP" altLang="en-US" sz="1400" b="1" dirty="0">
                <a:latin typeface="HG丸ｺﾞｼｯｸM-PRO" pitchFamily="50" charset="-128"/>
                <a:ea typeface="HG丸ｺﾞｼｯｸM-PRO" pitchFamily="50" charset="-128"/>
              </a:rPr>
              <a:t>補助金に関する申請・問い合わせ先</a:t>
            </a:r>
            <a:r>
              <a:rPr lang="en-US" altLang="ja-JP" sz="1400" b="1" dirty="0">
                <a:latin typeface="HG丸ｺﾞｼｯｸM-PRO" pitchFamily="50" charset="-128"/>
                <a:ea typeface="HG丸ｺﾞｼｯｸM-PRO" pitchFamily="50" charset="-128"/>
              </a:rPr>
              <a:t>】</a:t>
            </a:r>
          </a:p>
          <a:p>
            <a:pPr algn="ctr" eaLnBrk="1" hangingPunct="1"/>
            <a:r>
              <a:rPr lang="ja-JP" altLang="en-US" b="1" dirty="0">
                <a:latin typeface="HG丸ｺﾞｼｯｸM-PRO" pitchFamily="50" charset="-128"/>
                <a:ea typeface="HG丸ｺﾞｼｯｸM-PRO" pitchFamily="50" charset="-128"/>
              </a:rPr>
              <a:t>埼玉県福祉部 障害者支援課</a:t>
            </a:r>
            <a:endParaRPr lang="en-US" altLang="ja-JP" b="1" dirty="0">
              <a:latin typeface="HG丸ｺﾞｼｯｸM-PRO" pitchFamily="50" charset="-128"/>
              <a:ea typeface="HG丸ｺﾞｼｯｸM-PRO" pitchFamily="50" charset="-128"/>
            </a:endParaRPr>
          </a:p>
          <a:p>
            <a:pPr algn="ctr" eaLnBrk="1" hangingPunct="1"/>
            <a:r>
              <a:rPr lang="ja-JP" altLang="en-US" b="1" dirty="0">
                <a:latin typeface="HG丸ｺﾞｼｯｸM-PRO" pitchFamily="50" charset="-128"/>
                <a:ea typeface="HG丸ｺﾞｼｯｸM-PRO" pitchFamily="50" charset="-128"/>
              </a:rPr>
              <a:t>地域生活・医療的ケア児支援担当</a:t>
            </a:r>
            <a:endParaRPr lang="en-US" altLang="ja-JP" b="1" dirty="0">
              <a:latin typeface="HG丸ｺﾞｼｯｸM-PRO" pitchFamily="50" charset="-128"/>
              <a:ea typeface="HG丸ｺﾞｼｯｸM-PRO" pitchFamily="50" charset="-128"/>
            </a:endParaRPr>
          </a:p>
          <a:p>
            <a:pPr algn="ctr" eaLnBrk="1" hangingPunct="1"/>
            <a:r>
              <a:rPr lang="ja-JP" altLang="en-US" sz="1600" b="1" dirty="0">
                <a:latin typeface="HG丸ｺﾞｼｯｸM-PRO" pitchFamily="50" charset="-128"/>
                <a:ea typeface="HG丸ｺﾞｼｯｸM-PRO" pitchFamily="50" charset="-128"/>
              </a:rPr>
              <a:t>☎０４８－８３０－３３１７</a:t>
            </a:r>
          </a:p>
        </p:txBody>
      </p:sp>
      <p:sp>
        <p:nvSpPr>
          <p:cNvPr id="49" name="角丸四角形 48"/>
          <p:cNvSpPr/>
          <p:nvPr/>
        </p:nvSpPr>
        <p:spPr>
          <a:xfrm>
            <a:off x="159687" y="4843737"/>
            <a:ext cx="6480000" cy="3040632"/>
          </a:xfrm>
          <a:prstGeom prst="roundRect">
            <a:avLst>
              <a:gd name="adj" fmla="val 3764"/>
            </a:avLst>
          </a:prstGeom>
          <a:noFill/>
          <a:ln w="38100">
            <a:solidFill>
              <a:schemeClr val="accent2"/>
            </a:solidFill>
          </a:ln>
        </p:spPr>
        <p:style>
          <a:lnRef idx="2">
            <a:schemeClr val="accent6"/>
          </a:lnRef>
          <a:fillRef idx="1">
            <a:schemeClr val="lt1"/>
          </a:fillRef>
          <a:effectRef idx="0">
            <a:schemeClr val="accent6"/>
          </a:effectRef>
          <a:fontRef idx="minor">
            <a:schemeClr val="dk1"/>
          </a:fontRef>
        </p:style>
        <p:txBody>
          <a:bodyPr anchor="ctr"/>
          <a:lstStyle/>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ja-JP" altLang="ja-JP" sz="1600" dirty="0"/>
          </a:p>
          <a:p>
            <a:pPr fontAlgn="auto">
              <a:spcBef>
                <a:spcPts val="0"/>
              </a:spcBef>
              <a:spcAft>
                <a:spcPts val="0"/>
              </a:spcAft>
              <a:defRPr/>
            </a:pPr>
            <a:endParaRPr lang="ja-JP" altLang="en-US" dirty="0">
              <a:solidFill>
                <a:schemeClr val="tx1"/>
              </a:solidFill>
              <a:latin typeface="HGP創英角ｺﾞｼｯｸUB" pitchFamily="50" charset="-128"/>
              <a:ea typeface="HGP創英角ｺﾞｼｯｸUB" pitchFamily="50" charset="-128"/>
            </a:endParaRPr>
          </a:p>
        </p:txBody>
      </p:sp>
      <p:sp>
        <p:nvSpPr>
          <p:cNvPr id="58" name="正方形/長方形 57"/>
          <p:cNvSpPr/>
          <p:nvPr/>
        </p:nvSpPr>
        <p:spPr>
          <a:xfrm>
            <a:off x="237221" y="5000288"/>
            <a:ext cx="4723683" cy="424725"/>
          </a:xfrm>
          <a:prstGeom prst="rect">
            <a:avLst/>
          </a:prstGeom>
          <a:noFill/>
          <a:ln w="25400" cap="flat" cmpd="sng" algn="ctr">
            <a:no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kern="0" noProof="0" dirty="0">
                <a:solidFill>
                  <a:prstClr val="black"/>
                </a:solidFill>
                <a:latin typeface="HG丸ｺﾞｼｯｸM-PRO" pitchFamily="50" charset="-128"/>
                <a:ea typeface="HG丸ｺﾞｼｯｸM-PRO" pitchFamily="50" charset="-128"/>
              </a:rPr>
              <a:t>　</a:t>
            </a:r>
            <a:r>
              <a:rPr kumimoji="0" lang="ja-JP" altLang="en-US" b="1" kern="0" noProof="0" dirty="0">
                <a:solidFill>
                  <a:prstClr val="black"/>
                </a:solidFill>
                <a:latin typeface="HGP創英角ﾎﾟｯﾌﾟ体" panose="040B0A00000000000000" pitchFamily="50" charset="-128"/>
                <a:ea typeface="HGP創英角ﾎﾟｯﾌﾟ体" panose="040B0A00000000000000" pitchFamily="50" charset="-128"/>
              </a:rPr>
              <a:t>必要な設備や備品の購入費用を補助します</a:t>
            </a:r>
            <a:endParaRPr kumimoji="0" lang="ja-JP" altLang="en-US" b="0" i="0" u="none" strike="noStrike" kern="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endParaRPr>
          </a:p>
        </p:txBody>
      </p:sp>
      <p:sp>
        <p:nvSpPr>
          <p:cNvPr id="59" name="正方形/長方形 58"/>
          <p:cNvSpPr/>
          <p:nvPr/>
        </p:nvSpPr>
        <p:spPr>
          <a:xfrm>
            <a:off x="323452" y="4967252"/>
            <a:ext cx="4689872" cy="504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altLang="ja-JP" sz="1200" dirty="0">
              <a:solidFill>
                <a:prstClr val="black"/>
              </a:solidFill>
              <a:latin typeface="Arial" charset="0"/>
              <a:ea typeface="ＭＳ Ｐゴシック" pitchFamily="50" charset="-128"/>
            </a:endParaRPr>
          </a:p>
        </p:txBody>
      </p:sp>
      <p:sp>
        <p:nvSpPr>
          <p:cNvPr id="60" name="テキスト ボックス 59"/>
          <p:cNvSpPr txBox="1"/>
          <p:nvPr/>
        </p:nvSpPr>
        <p:spPr>
          <a:xfrm>
            <a:off x="325738" y="5518967"/>
            <a:ext cx="6144538" cy="2031325"/>
          </a:xfrm>
          <a:prstGeom prst="rect">
            <a:avLst/>
          </a:prstGeom>
          <a:noFill/>
        </p:spPr>
        <p:txBody>
          <a:bodyPr wrap="square" rtlCol="0">
            <a:spAutoFit/>
          </a:bodyPr>
          <a:lstStyle/>
          <a:p>
            <a:pPr lvl="0">
              <a:defRPr/>
            </a:pPr>
            <a:r>
              <a:rPr kumimoji="0" lang="ja-JP" altLang="en-US" sz="1400" b="1" kern="0" dirty="0">
                <a:solidFill>
                  <a:prstClr val="black"/>
                </a:solidFill>
                <a:latin typeface="HG丸ｺﾞｼｯｸM-PRO" pitchFamily="50" charset="-128"/>
                <a:ea typeface="HG丸ｺﾞｼｯｸM-PRO" pitchFamily="50" charset="-128"/>
              </a:rPr>
              <a:t>〇　ベッドや間仕切り等の設備や、医療キット等の備品を事業所が設置、　</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　又は購入する場合に、医療的ケア児者１人当たり３００，０００円を補</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　</a:t>
            </a:r>
            <a:r>
              <a:rPr kumimoji="0" lang="ja-JP" altLang="en-US" sz="1400" b="1" kern="0" dirty="0" err="1">
                <a:solidFill>
                  <a:prstClr val="black"/>
                </a:solidFill>
                <a:latin typeface="HG丸ｺﾞｼｯｸM-PRO" pitchFamily="50" charset="-128"/>
                <a:ea typeface="HG丸ｺﾞｼｯｸM-PRO" pitchFamily="50" charset="-128"/>
              </a:rPr>
              <a:t>助します</a:t>
            </a:r>
            <a:r>
              <a:rPr kumimoji="0" lang="ja-JP" altLang="en-US" sz="1400" b="1" kern="0" dirty="0">
                <a:solidFill>
                  <a:prstClr val="black"/>
                </a:solidFill>
                <a:latin typeface="HG丸ｺﾞｼｯｸM-PRO" pitchFamily="50" charset="-128"/>
                <a:ea typeface="HG丸ｺﾞｼｯｸM-PRO" pitchFamily="50" charset="-128"/>
              </a:rPr>
              <a:t>。</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〇　事業所が所在する市町村に補助申請します。</a:t>
            </a:r>
            <a:r>
              <a:rPr kumimoji="0" lang="ja-JP" altLang="en-US" sz="1050" b="1" kern="0" dirty="0">
                <a:solidFill>
                  <a:prstClr val="black"/>
                </a:solidFill>
                <a:latin typeface="HG丸ｺﾞｼｯｸM-PRO" pitchFamily="50" charset="-128"/>
                <a:ea typeface="HG丸ｺﾞｼｯｸM-PRO" pitchFamily="50" charset="-128"/>
              </a:rPr>
              <a:t>（県１／２ ・市１／２）</a:t>
            </a:r>
            <a:endParaRPr kumimoji="0" lang="en-US" altLang="ja-JP" sz="1050" b="1" kern="0" dirty="0">
              <a:solidFill>
                <a:prstClr val="black"/>
              </a:solidFill>
              <a:latin typeface="HG丸ｺﾞｼｯｸM-PRO" pitchFamily="50" charset="-128"/>
              <a:ea typeface="HG丸ｺﾞｼｯｸM-PRO" pitchFamily="50" charset="-128"/>
            </a:endParaRPr>
          </a:p>
          <a:p>
            <a:pPr lvl="0">
              <a:defRPr/>
            </a:pP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〇　対象となる事業所は、児童発達支援事業所、放課後等デイサービス</a:t>
            </a:r>
          </a:p>
          <a:p>
            <a:pPr lvl="0">
              <a:defRPr/>
            </a:pPr>
            <a:r>
              <a:rPr kumimoji="0" lang="ja-JP" altLang="en-US" sz="1400" b="1" kern="0" dirty="0">
                <a:solidFill>
                  <a:prstClr val="black"/>
                </a:solidFill>
                <a:latin typeface="HG丸ｺﾞｼｯｸM-PRO" pitchFamily="50" charset="-128"/>
                <a:ea typeface="HG丸ｺﾞｼｯｸM-PRO" pitchFamily="50" charset="-128"/>
              </a:rPr>
              <a:t>　及び生活介護事業所（障害者入所支援施設併設型、国及び地方公共団体</a:t>
            </a:r>
            <a:endParaRPr kumimoji="0" lang="en-US" altLang="ja-JP" sz="1400" b="1" kern="0" dirty="0">
              <a:solidFill>
                <a:prstClr val="black"/>
              </a:solidFill>
              <a:latin typeface="HG丸ｺﾞｼｯｸM-PRO" pitchFamily="50" charset="-128"/>
              <a:ea typeface="HG丸ｺﾞｼｯｸM-PRO" pitchFamily="50" charset="-128"/>
            </a:endParaRPr>
          </a:p>
          <a:p>
            <a:pPr lvl="0">
              <a:defRPr/>
            </a:pPr>
            <a:r>
              <a:rPr kumimoji="0" lang="ja-JP" altLang="en-US" sz="1400" b="1" kern="0" dirty="0">
                <a:solidFill>
                  <a:prstClr val="black"/>
                </a:solidFill>
                <a:latin typeface="HG丸ｺﾞｼｯｸM-PRO" pitchFamily="50" charset="-128"/>
                <a:ea typeface="HG丸ｺﾞｼｯｸM-PRO" pitchFamily="50" charset="-128"/>
              </a:rPr>
              <a:t>　により設置運営されているものを除く）です。</a:t>
            </a:r>
            <a:endParaRPr kumimoji="0" lang="ja-JP" altLang="en-US" sz="1400" kern="0" dirty="0">
              <a:solidFill>
                <a:prstClr val="black"/>
              </a:solidFill>
            </a:endParaRPr>
          </a:p>
        </p:txBody>
      </p:sp>
      <p:sp>
        <p:nvSpPr>
          <p:cNvPr id="61" name="テキスト ボックス 6"/>
          <p:cNvSpPr txBox="1">
            <a:spLocks noChangeArrowheads="1"/>
          </p:cNvSpPr>
          <p:nvPr/>
        </p:nvSpPr>
        <p:spPr bwMode="auto">
          <a:xfrm>
            <a:off x="3949699" y="7507051"/>
            <a:ext cx="2520577" cy="2462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eaLnBrk="1" hangingPunct="1"/>
            <a:r>
              <a:rPr lang="ja-JP" altLang="en-US" sz="1000" b="1" i="1" dirty="0">
                <a:latin typeface="HG丸ｺﾞｼｯｸM-PRO" pitchFamily="50" charset="-128"/>
                <a:ea typeface="HG丸ｺﾞｼｯｸM-PRO" pitchFamily="50" charset="-128"/>
              </a:rPr>
              <a:t>医療的ケア児者受入設備整備事業</a:t>
            </a:r>
          </a:p>
        </p:txBody>
      </p:sp>
      <p:sp>
        <p:nvSpPr>
          <p:cNvPr id="63" name="テキスト ボックス 6"/>
          <p:cNvSpPr txBox="1">
            <a:spLocks noChangeArrowheads="1"/>
          </p:cNvSpPr>
          <p:nvPr/>
        </p:nvSpPr>
        <p:spPr bwMode="auto">
          <a:xfrm>
            <a:off x="3573016" y="4262424"/>
            <a:ext cx="2880616" cy="2462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eaLnBrk="1" hangingPunct="1"/>
            <a:r>
              <a:rPr lang="ja-JP" altLang="en-US" sz="1000" b="1" i="1">
                <a:latin typeface="HG丸ｺﾞｼｯｸM-PRO" pitchFamily="50" charset="-128"/>
                <a:ea typeface="HG丸ｺﾞｼｯｸM-PRO" pitchFamily="50" charset="-128"/>
              </a:rPr>
              <a:t>医療的</a:t>
            </a:r>
            <a:r>
              <a:rPr lang="ja-JP" altLang="en-US" sz="1000" b="1" i="1" dirty="0">
                <a:latin typeface="HG丸ｺﾞｼｯｸM-PRO" pitchFamily="50" charset="-128"/>
                <a:ea typeface="HG丸ｺﾞｼｯｸM-PRO" pitchFamily="50" charset="-128"/>
              </a:rPr>
              <a:t>ケア児者支援従事者養成研修事業</a:t>
            </a:r>
          </a:p>
        </p:txBody>
      </p:sp>
      <p:sp>
        <p:nvSpPr>
          <p:cNvPr id="8" name="対角する 2 つの角を切り取った四角形 7"/>
          <p:cNvSpPr/>
          <p:nvPr/>
        </p:nvSpPr>
        <p:spPr>
          <a:xfrm>
            <a:off x="0" y="59166"/>
            <a:ext cx="6858000" cy="912434"/>
          </a:xfrm>
          <a:prstGeom prst="snip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99392" y="-31215"/>
            <a:ext cx="7056784" cy="1218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HGS創英角ﾎﾟｯﾌﾟ体" panose="040B0A00000000000000" pitchFamily="50" charset="-128"/>
                <a:ea typeface="HGS創英角ﾎﾟｯﾌﾟ体" panose="040B0A00000000000000" pitchFamily="50" charset="-128"/>
              </a:rPr>
              <a:t>医療的ケアが必要な障害児者を新たに受け入れる事業所の皆様へ</a:t>
            </a:r>
            <a:endParaRPr kumimoji="1" lang="ja-JP" altLang="en-US" b="1" dirty="0">
              <a:solidFill>
                <a:schemeClr val="tx1"/>
              </a:solidFill>
              <a:latin typeface="HGS創英角ﾎﾟｯﾌﾟ体" panose="040B0A00000000000000" pitchFamily="50" charset="-128"/>
              <a:ea typeface="HGS創英角ﾎﾟｯﾌﾟ体" panose="040B0A00000000000000"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6962</TotalTime>
  <Words>339</Words>
  <Application>Microsoft Office PowerPoint</Application>
  <PresentationFormat>画面に合わせる (4:3)</PresentationFormat>
  <Paragraphs>56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HGP創英角ﾎﾟｯﾌﾟ体</vt:lpstr>
      <vt:lpstr>HGS創英角ﾎﾟｯﾌﾟ体</vt:lpstr>
      <vt:lpstr>HG丸ｺﾞｼｯｸM-PRO</vt:lpstr>
      <vt:lpstr>ＭＳ Ｐゴシック</vt:lpstr>
      <vt:lpstr>Arial</vt:lpstr>
      <vt:lpstr>Calibri</vt:lpstr>
      <vt:lpstr>Office テーマ</vt:lpstr>
      <vt:lpstr>PowerPoint プレゼンテーション</vt:lpstr>
    </vt:vector>
  </TitlesOfParts>
  <Company>埼玉県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019139</dc:creator>
  <cp:lastModifiedBy>宇都木一輝</cp:lastModifiedBy>
  <cp:revision>552</cp:revision>
  <cp:lastPrinted>2021-08-27T10:00:20Z</cp:lastPrinted>
  <dcterms:created xsi:type="dcterms:W3CDTF">2014-06-02T01:45:39Z</dcterms:created>
  <dcterms:modified xsi:type="dcterms:W3CDTF">2023-07-24T07:10:22Z</dcterms:modified>
</cp:coreProperties>
</file>