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4" r:id="rId1"/>
  </p:sldMasterIdLst>
  <p:notesMasterIdLst>
    <p:notesMasterId r:id="rId43"/>
  </p:notesMasterIdLst>
  <p:handoutMasterIdLst>
    <p:handoutMasterId r:id="rId44"/>
  </p:handoutMasterIdLst>
  <p:sldIdLst>
    <p:sldId id="1248" r:id="rId2"/>
    <p:sldId id="1253" r:id="rId3"/>
    <p:sldId id="1262" r:id="rId4"/>
    <p:sldId id="1261" r:id="rId5"/>
    <p:sldId id="1252" r:id="rId6"/>
    <p:sldId id="1257" r:id="rId7"/>
    <p:sldId id="1193" r:id="rId8"/>
    <p:sldId id="1225" r:id="rId9"/>
    <p:sldId id="1227" r:id="rId10"/>
    <p:sldId id="1233" r:id="rId11"/>
    <p:sldId id="1235" r:id="rId12"/>
    <p:sldId id="1236" r:id="rId13"/>
    <p:sldId id="1187" r:id="rId14"/>
    <p:sldId id="1246" r:id="rId15"/>
    <p:sldId id="1237" r:id="rId16"/>
    <p:sldId id="1238" r:id="rId17"/>
    <p:sldId id="1239" r:id="rId18"/>
    <p:sldId id="1206" r:id="rId19"/>
    <p:sldId id="1199" r:id="rId20"/>
    <p:sldId id="1220" r:id="rId21"/>
    <p:sldId id="1200" r:id="rId22"/>
    <p:sldId id="1271" r:id="rId23"/>
    <p:sldId id="1221" r:id="rId24"/>
    <p:sldId id="1258" r:id="rId25"/>
    <p:sldId id="1250" r:id="rId26"/>
    <p:sldId id="1241" r:id="rId27"/>
    <p:sldId id="1242" r:id="rId28"/>
    <p:sldId id="1244" r:id="rId29"/>
    <p:sldId id="1350" r:id="rId30"/>
    <p:sldId id="1245" r:id="rId31"/>
    <p:sldId id="1231" r:id="rId32"/>
    <p:sldId id="1232" r:id="rId33"/>
    <p:sldId id="1229" r:id="rId34"/>
    <p:sldId id="1210" r:id="rId35"/>
    <p:sldId id="1259" r:id="rId36"/>
    <p:sldId id="354" r:id="rId37"/>
    <p:sldId id="359" r:id="rId38"/>
    <p:sldId id="1267" r:id="rId39"/>
    <p:sldId id="1272" r:id="rId40"/>
    <p:sldId id="1349" r:id="rId41"/>
    <p:sldId id="1102" r:id="rId4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481" userDrawn="1">
          <p15:clr>
            <a:srgbClr val="A4A3A4"/>
          </p15:clr>
        </p15:guide>
        <p15:guide id="2" pos="4593" userDrawn="1">
          <p15:clr>
            <a:srgbClr val="A4A3A4"/>
          </p15:clr>
        </p15:guide>
        <p15:guide id="4" pos="4595" userDrawn="1">
          <p15:clr>
            <a:srgbClr val="A4A3A4"/>
          </p15:clr>
        </p15:guide>
        <p15:guide id="5" orient="horz" pos="2139" userDrawn="1">
          <p15:clr>
            <a:srgbClr val="A4A3A4"/>
          </p15:clr>
        </p15:guide>
        <p15:guide id="6" orient="horz" pos="2143" userDrawn="1">
          <p15:clr>
            <a:srgbClr val="A4A3A4"/>
          </p15:clr>
        </p15:guide>
        <p15:guide id="7" pos="3126" userDrawn="1">
          <p15:clr>
            <a:srgbClr val="A4A3A4"/>
          </p15:clr>
        </p15:guide>
        <p15:guide id="8" pos="3128" userDrawn="1">
          <p15:clr>
            <a:srgbClr val="A4A3A4"/>
          </p15:clr>
        </p15:guide>
        <p15:guide id="9" orient="horz" pos="2161" userDrawn="1">
          <p15:clr>
            <a:srgbClr val="A4A3A4"/>
          </p15:clr>
        </p15:guide>
        <p15:guide id="10" orient="horz" pos="2162" userDrawn="1">
          <p15:clr>
            <a:srgbClr val="A4A3A4"/>
          </p15:clr>
        </p15:guide>
        <p15:guide id="11" orient="horz" pos="3127" userDrawn="1">
          <p15:clr>
            <a:srgbClr val="A4A3A4"/>
          </p15:clr>
        </p15:guide>
        <p15:guide id="12" orient="horz" pos="3130" userDrawn="1">
          <p15:clr>
            <a:srgbClr val="A4A3A4"/>
          </p15:clr>
        </p15:guide>
        <p15:guide id="13" pos="3147" userDrawn="1">
          <p15:clr>
            <a:srgbClr val="A4A3A4"/>
          </p15:clr>
        </p15:guide>
        <p15:guide id="14" pos="3148" userDrawn="1">
          <p15:clr>
            <a:srgbClr val="A4A3A4"/>
          </p15:clr>
        </p15:guide>
        <p15:guide id="15" pos="2141" userDrawn="1">
          <p15:clr>
            <a:srgbClr val="A4A3A4"/>
          </p15:clr>
        </p15:guide>
        <p15:guide id="16" orient="horz" pos="1483">
          <p15:clr>
            <a:srgbClr val="A4A3A4"/>
          </p15:clr>
        </p15:guide>
        <p15:guide id="17" orient="horz" pos="2142">
          <p15:clr>
            <a:srgbClr val="A4A3A4"/>
          </p15:clr>
        </p15:guide>
        <p15:guide id="18" orient="horz" pos="2146">
          <p15:clr>
            <a:srgbClr val="A4A3A4"/>
          </p15:clr>
        </p15:guide>
        <p15:guide id="19" orient="horz" pos="2164">
          <p15:clr>
            <a:srgbClr val="A4A3A4"/>
          </p15:clr>
        </p15:guide>
        <p15:guide id="20" orient="horz" pos="2165">
          <p15:clr>
            <a:srgbClr val="A4A3A4"/>
          </p15:clr>
        </p15:guide>
        <p15:guide id="21" orient="horz" pos="3131">
          <p15:clr>
            <a:srgbClr val="A4A3A4"/>
          </p15:clr>
        </p15:guide>
        <p15:guide id="22" orient="horz" pos="3134">
          <p15:clr>
            <a:srgbClr val="A4A3A4"/>
          </p15:clr>
        </p15:guide>
        <p15:guide id="23" pos="4599">
          <p15:clr>
            <a:srgbClr val="A4A3A4"/>
          </p15:clr>
        </p15:guide>
        <p15:guide id="24" pos="4601">
          <p15:clr>
            <a:srgbClr val="A4A3A4"/>
          </p15:clr>
        </p15:guide>
        <p15:guide id="25" pos="3130">
          <p15:clr>
            <a:srgbClr val="A4A3A4"/>
          </p15:clr>
        </p15:guide>
        <p15:guide id="26" pos="3132">
          <p15:clr>
            <a:srgbClr val="A4A3A4"/>
          </p15:clr>
        </p15:guide>
        <p15:guide id="27" pos="3151">
          <p15:clr>
            <a:srgbClr val="A4A3A4"/>
          </p15:clr>
        </p15:guide>
        <p15:guide id="28" pos="3152">
          <p15:clr>
            <a:srgbClr val="A4A3A4"/>
          </p15:clr>
        </p15:guide>
        <p15:guide id="29"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99"/>
    <a:srgbClr val="FFCCFF"/>
    <a:srgbClr val="0099CC"/>
    <a:srgbClr val="FF99FF"/>
    <a:srgbClr val="A50021"/>
    <a:srgbClr val="66FFFF"/>
    <a:srgbClr val="00FFFF"/>
    <a:srgbClr val="00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24" autoAdjust="0"/>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1481"/>
        <p:guide pos="4593"/>
        <p:guide pos="4595"/>
        <p:guide orient="horz" pos="2139"/>
        <p:guide orient="horz" pos="2143"/>
        <p:guide pos="3126"/>
        <p:guide pos="3128"/>
        <p:guide orient="horz" pos="2161"/>
        <p:guide orient="horz" pos="2162"/>
        <p:guide orient="horz" pos="3127"/>
        <p:guide orient="horz" pos="3130"/>
        <p:guide pos="3147"/>
        <p:guide pos="3148"/>
        <p:guide pos="2141"/>
        <p:guide orient="horz" pos="1483"/>
        <p:guide orient="horz" pos="2142"/>
        <p:guide orient="horz" pos="2146"/>
        <p:guide orient="horz" pos="2164"/>
        <p:guide orient="horz" pos="2165"/>
        <p:guide orient="horz" pos="3131"/>
        <p:guide orient="horz" pos="3134"/>
        <p:guide pos="4599"/>
        <p:guide pos="4601"/>
        <p:guide pos="3130"/>
        <p:guide pos="3132"/>
        <p:guide pos="3151"/>
        <p:guide pos="315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22.5.10\Share01\13&#32681;&#21209;&#25945;&#32946;&#25351;&#23566;&#35506;\1390&#35506;&#20849;&#26377;\&#9670;&#9670;&#9670;&#9670;&#9670;&#65320;&#65299;&#65297;&#24180;&#24230;&#9670;&#9670;&#9670;&#9670;&#9670;\&#9733;&#12501;&#12449;&#12452;&#12523;&#12461;&#12515;&#12499;&#12493;&#12483;&#12488;&#65288;H31.4.4)\27_&#23398;&#21147;&#12539;&#23398;&#32722;&#29366;&#27841;&#35519;&#26619;\04_&#20998;&#26512;\050_&#32681;&#21209;&#25351;&#20998;&#26512;\&#20250;&#35211;&#36039;&#26009;&#65288;&#20013;&#35895;&#20316;&#26989;&#20013;&#65289;\&#9733;190806&#9733;H31&#20998;&#26512;&#65288;&#26696;&#65289;.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10.222.5.46\share\13&#32681;&#21209;&#25945;&#32946;&#25351;&#23566;&#35506;\1390&#35506;&#20849;&#26377;\&#9670;&#9670;&#9670;&#9670;&#9670;&#65320;&#65298;&#65304;&#24180;&#24230;&#9670;&#9670;&#9670;&#9670;&#9670;\&#9733;&#12501;&#12449;&#12452;&#12523;&#12461;&#12515;&#12499;&#12493;&#12483;&#12488;&#65288;H28&#65289;\20%20&#23398;&#21147;&#12539;&#23398;&#32722;&#29366;&#27841;&#35519;&#26619;\&#25913;&#65298;&#65304;&#35519;&#26619;&#32080;&#26524;\&#22524;&#29577;&#30476;&#25945;&#32946;&#22996;&#21729;&#20250;\&#25152;&#31649;&#25945;&#32946;&#20107;&#21209;&#25152;\&#21271;&#37096;&#25945;&#32946;&#20107;&#21209;&#25152;\&#25152;&#31649;&#25945;&#22996;\&#31209;&#29238;&#24066;&#25945;&#32946;&#22996;&#21729;&#20250;\&#25152;&#31649;&#23398;&#26657;\&#20013;&#23398;&#26657;\053600112_&#31209;&#29238;&#24066;&#31435;&#31209;&#29238;&#31532;&#19968;&#20013;&#23398;&#26657;\&#20013;2\053600112_11_&#20013;2_&#20998;&#26512;&#25903;&#25588;&#12503;&#12525;&#12464;&#12521;&#12512;.xlsm"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PDCAと全国学調!$L$1</c:f>
              <c:strCache>
                <c:ptCount val="1"/>
                <c:pt idx="0">
                  <c:v>小中平均</c:v>
                </c:pt>
              </c:strCache>
            </c:strRef>
          </c:tx>
          <c:spPr>
            <a:solidFill>
              <a:schemeClr val="accent1"/>
            </a:solidFill>
            <a:ln>
              <a:noFill/>
            </a:ln>
            <a:effectLst/>
          </c:spPr>
          <c:invertIfNegative val="0"/>
          <c:dPt>
            <c:idx val="0"/>
            <c:invertIfNegative val="0"/>
            <c:bubble3D val="0"/>
            <c:spPr>
              <a:solidFill>
                <a:srgbClr val="30C230"/>
              </a:solidFill>
              <a:ln>
                <a:noFill/>
              </a:ln>
              <a:effectLst/>
            </c:spPr>
            <c:extLst>
              <c:ext xmlns:c16="http://schemas.microsoft.com/office/drawing/2014/chart" uri="{C3380CC4-5D6E-409C-BE32-E72D297353CC}">
                <c16:uniqueId val="{00000001-FF1C-4482-A31F-5969FD18528F}"/>
              </c:ext>
            </c:extLst>
          </c:dPt>
          <c:dPt>
            <c:idx val="1"/>
            <c:invertIfNegative val="0"/>
            <c:bubble3D val="0"/>
            <c:spPr>
              <a:solidFill>
                <a:srgbClr val="FF9900"/>
              </a:solidFill>
              <a:ln>
                <a:noFill/>
              </a:ln>
              <a:effectLst/>
            </c:spPr>
            <c:extLst>
              <c:ext xmlns:c16="http://schemas.microsoft.com/office/drawing/2014/chart" uri="{C3380CC4-5D6E-409C-BE32-E72D297353CC}">
                <c16:uniqueId val="{00000003-FF1C-4482-A31F-5969FD18528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FF1C-4482-A31F-5969FD18528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PDCAと全国学調!$K$2:$K$4</c:f>
              <c:strCache>
                <c:ptCount val="3"/>
                <c:pt idx="0">
                  <c:v>よく行っている</c:v>
                </c:pt>
                <c:pt idx="1">
                  <c:v>どちらかといえば、行っている</c:v>
                </c:pt>
                <c:pt idx="2">
                  <c:v>ほとんど行っていない</c:v>
                </c:pt>
              </c:strCache>
            </c:strRef>
          </c:cat>
          <c:val>
            <c:numRef>
              <c:f>PDCAと全国学調!$L$2:$L$4</c:f>
              <c:numCache>
                <c:formatCode>0.0_ </c:formatCode>
                <c:ptCount val="3"/>
                <c:pt idx="0">
                  <c:v>64.330366774541531</c:v>
                </c:pt>
                <c:pt idx="1">
                  <c:v>62.926994906621395</c:v>
                </c:pt>
                <c:pt idx="2">
                  <c:v>55.425287356321846</c:v>
                </c:pt>
              </c:numCache>
            </c:numRef>
          </c:val>
          <c:extLst>
            <c:ext xmlns:c16="http://schemas.microsoft.com/office/drawing/2014/chart" uri="{C3380CC4-5D6E-409C-BE32-E72D297353CC}">
              <c16:uniqueId val="{00000006-FF1C-4482-A31F-5969FD18528F}"/>
            </c:ext>
          </c:extLst>
        </c:ser>
        <c:dLbls>
          <c:dLblPos val="outEnd"/>
          <c:showLegendKey val="0"/>
          <c:showVal val="1"/>
          <c:showCatName val="0"/>
          <c:showSerName val="0"/>
          <c:showPercent val="0"/>
          <c:showBubbleSize val="0"/>
        </c:dLbls>
        <c:gapWidth val="219"/>
        <c:overlap val="-27"/>
        <c:axId val="-1449061184"/>
        <c:axId val="-1449052480"/>
      </c:barChart>
      <c:catAx>
        <c:axId val="-144906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9052480"/>
        <c:crosses val="autoZero"/>
        <c:auto val="1"/>
        <c:lblAlgn val="ctr"/>
        <c:lblOffset val="100"/>
        <c:noMultiLvlLbl val="0"/>
      </c:catAx>
      <c:valAx>
        <c:axId val="-1449052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44906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000016113289121E-2"/>
          <c:y val="0.13333350831146107"/>
          <c:w val="0.93500045654319164"/>
          <c:h val="0.85666771653543305"/>
        </c:manualLayout>
      </c:layout>
      <c:barChart>
        <c:barDir val="bar"/>
        <c:grouping val="percentStacked"/>
        <c:varyColors val="0"/>
        <c:ser>
          <c:idx val="0"/>
          <c:order val="0"/>
          <c:tx>
            <c:strRef>
              <c:f>'①クロス集計（「学力の伸び」の階層と児童生徒質問紙の項目）'!$C$8</c:f>
              <c:strCache>
                <c:ptCount val="1"/>
                <c:pt idx="0">
                  <c:v>1</c:v>
                </c:pt>
              </c:strCache>
            </c:strRef>
          </c:tx>
          <c:spPr>
            <a:gradFill rotWithShape="0">
              <a:gsLst>
                <a:gs pos="0">
                  <a:srgbClr val="FF99CC">
                    <a:gamma/>
                    <a:shade val="46275"/>
                    <a:invGamma/>
                  </a:srgbClr>
                </a:gs>
                <a:gs pos="50000">
                  <a:srgbClr val="FF99CC"/>
                </a:gs>
                <a:gs pos="100000">
                  <a:srgbClr val="FF99CC">
                    <a:gamma/>
                    <a:shade val="46275"/>
                    <a:invGamma/>
                  </a:srgbClr>
                </a:gs>
              </a:gsLst>
              <a:lin ang="5400000" scaled="1"/>
            </a:gradFill>
            <a:ln w="12700">
              <a:solidFill>
                <a:srgbClr val="000000"/>
              </a:solidFill>
              <a:prstDash val="solid"/>
            </a:ln>
            <a:effectLst>
              <a:outerShdw dist="35921" dir="2700000" algn="br">
                <a:srgbClr val="000000"/>
              </a:outerShdw>
            </a:effectLst>
          </c:spPr>
          <c:invertIfNegative val="0"/>
          <c:dLbls>
            <c:numFmt formatCode="0&quot;人&quot;;0&quot;人&quot;;#" sourceLinked="0"/>
            <c:spPr>
              <a:noFill/>
              <a:ln w="25400">
                <a:noFill/>
              </a:ln>
            </c:spPr>
            <c:txPr>
              <a:bodyPr wrap="square" lIns="38100" tIns="19050" rIns="38100" bIns="19050" anchor="ctr">
                <a:spAutoFit/>
              </a:bodyPr>
              <a:lstStyle/>
              <a:p>
                <a:pPr>
                  <a:defRPr sz="1400" b="1" i="1"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'①クロス集計（「学力の伸び」の階層と児童生徒質問紙の項目）'!$B$9:$B$12</c:f>
              <c:numCache>
                <c:formatCode>General</c:formatCode>
                <c:ptCount val="4"/>
                <c:pt idx="0">
                  <c:v>1</c:v>
                </c:pt>
                <c:pt idx="1">
                  <c:v>2</c:v>
                </c:pt>
                <c:pt idx="2">
                  <c:v>3</c:v>
                </c:pt>
                <c:pt idx="3">
                  <c:v>4</c:v>
                </c:pt>
              </c:numCache>
            </c:numRef>
          </c:cat>
          <c:val>
            <c:numRef>
              <c:f>'①クロス集計（「学力の伸び」の階層と児童生徒質問紙の項目）'!$C$9:$C$12</c:f>
              <c:numCache>
                <c:formatCode>General</c:formatCode>
                <c:ptCount val="4"/>
                <c:pt idx="0">
                  <c:v>15</c:v>
                </c:pt>
                <c:pt idx="1">
                  <c:v>12</c:v>
                </c:pt>
                <c:pt idx="2">
                  <c:v>13</c:v>
                </c:pt>
                <c:pt idx="3">
                  <c:v>11</c:v>
                </c:pt>
              </c:numCache>
            </c:numRef>
          </c:val>
          <c:extLst>
            <c:ext xmlns:c16="http://schemas.microsoft.com/office/drawing/2014/chart" uri="{C3380CC4-5D6E-409C-BE32-E72D297353CC}">
              <c16:uniqueId val="{00000000-48F4-41FC-A92F-D7EDBA2039BE}"/>
            </c:ext>
          </c:extLst>
        </c:ser>
        <c:ser>
          <c:idx val="1"/>
          <c:order val="1"/>
          <c:tx>
            <c:strRef>
              <c:f>'①クロス集計（「学力の伸び」の階層と児童生徒質問紙の項目）'!$D$8</c:f>
              <c:strCache>
                <c:ptCount val="1"/>
                <c:pt idx="0">
                  <c:v>2</c:v>
                </c:pt>
              </c:strCache>
            </c:strRef>
          </c:tx>
          <c:spPr>
            <a:gradFill rotWithShape="0">
              <a:gsLst>
                <a:gs pos="0">
                  <a:srgbClr val="FFCC00">
                    <a:gamma/>
                    <a:shade val="46275"/>
                    <a:invGamma/>
                  </a:srgbClr>
                </a:gs>
                <a:gs pos="50000">
                  <a:srgbClr val="FFCC00"/>
                </a:gs>
                <a:gs pos="100000">
                  <a:srgbClr val="FFCC00">
                    <a:gamma/>
                    <a:shade val="46275"/>
                    <a:invGamma/>
                  </a:srgbClr>
                </a:gs>
              </a:gsLst>
              <a:lin ang="5400000" scaled="1"/>
            </a:gradFill>
            <a:ln w="12700">
              <a:solidFill>
                <a:srgbClr val="000000"/>
              </a:solidFill>
              <a:prstDash val="solid"/>
            </a:ln>
            <a:effectLst>
              <a:outerShdw dist="35921" dir="2700000" algn="br">
                <a:srgbClr val="000000"/>
              </a:outerShdw>
            </a:effectLst>
          </c:spPr>
          <c:invertIfNegative val="0"/>
          <c:dLbls>
            <c:numFmt formatCode="0&quot;人&quot;;0&quot;人&quot;;#" sourceLinked="0"/>
            <c:spPr>
              <a:noFill/>
              <a:ln w="25400">
                <a:noFill/>
              </a:ln>
            </c:spPr>
            <c:txPr>
              <a:bodyPr wrap="square" lIns="38100" tIns="19050" rIns="38100" bIns="19050" anchor="ctr">
                <a:spAutoFit/>
              </a:bodyPr>
              <a:lstStyle/>
              <a:p>
                <a:pPr>
                  <a:defRPr sz="1400" b="1" i="1"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'①クロス集計（「学力の伸び」の階層と児童生徒質問紙の項目）'!$B$9:$B$12</c:f>
              <c:numCache>
                <c:formatCode>General</c:formatCode>
                <c:ptCount val="4"/>
                <c:pt idx="0">
                  <c:v>1</c:v>
                </c:pt>
                <c:pt idx="1">
                  <c:v>2</c:v>
                </c:pt>
                <c:pt idx="2">
                  <c:v>3</c:v>
                </c:pt>
                <c:pt idx="3">
                  <c:v>4</c:v>
                </c:pt>
              </c:numCache>
            </c:numRef>
          </c:cat>
          <c:val>
            <c:numRef>
              <c:f>'①クロス集計（「学力の伸び」の階層と児童生徒質問紙の項目）'!$D$9:$D$12</c:f>
              <c:numCache>
                <c:formatCode>General</c:formatCode>
                <c:ptCount val="4"/>
                <c:pt idx="0">
                  <c:v>9</c:v>
                </c:pt>
                <c:pt idx="1">
                  <c:v>7</c:v>
                </c:pt>
                <c:pt idx="2">
                  <c:v>10</c:v>
                </c:pt>
                <c:pt idx="3">
                  <c:v>16</c:v>
                </c:pt>
              </c:numCache>
            </c:numRef>
          </c:val>
          <c:extLst>
            <c:ext xmlns:c16="http://schemas.microsoft.com/office/drawing/2014/chart" uri="{C3380CC4-5D6E-409C-BE32-E72D297353CC}">
              <c16:uniqueId val="{00000001-48F4-41FC-A92F-D7EDBA2039BE}"/>
            </c:ext>
          </c:extLst>
        </c:ser>
        <c:ser>
          <c:idx val="2"/>
          <c:order val="2"/>
          <c:tx>
            <c:strRef>
              <c:f>'①クロス集計（「学力の伸び」の階層と児童生徒質問紙の項目）'!$E$8</c:f>
              <c:strCache>
                <c:ptCount val="1"/>
                <c:pt idx="0">
                  <c:v>3</c:v>
                </c:pt>
              </c:strCache>
            </c:strRef>
          </c:tx>
          <c:spPr>
            <a:gradFill rotWithShape="0">
              <a:gsLst>
                <a:gs pos="0">
                  <a:srgbClr val="CCFFCC">
                    <a:gamma/>
                    <a:shade val="46275"/>
                    <a:invGamma/>
                  </a:srgbClr>
                </a:gs>
                <a:gs pos="50000">
                  <a:srgbClr val="CCFFCC"/>
                </a:gs>
                <a:gs pos="100000">
                  <a:srgbClr val="CCFFCC">
                    <a:gamma/>
                    <a:shade val="46275"/>
                    <a:invGamma/>
                  </a:srgbClr>
                </a:gs>
              </a:gsLst>
              <a:lin ang="5400000" scaled="1"/>
            </a:gradFill>
            <a:ln w="12700">
              <a:solidFill>
                <a:srgbClr val="000000"/>
              </a:solidFill>
              <a:prstDash val="solid"/>
            </a:ln>
            <a:effectLst>
              <a:outerShdw dist="35921" dir="2700000" algn="br">
                <a:srgbClr val="000000"/>
              </a:outerShdw>
            </a:effectLst>
          </c:spPr>
          <c:invertIfNegative val="0"/>
          <c:dLbls>
            <c:numFmt formatCode="0&quot;人&quot;;0&quot;人&quot;;#" sourceLinked="0"/>
            <c:spPr>
              <a:noFill/>
              <a:ln w="25400">
                <a:noFill/>
              </a:ln>
            </c:spPr>
            <c:txPr>
              <a:bodyPr wrap="square" lIns="38100" tIns="19050" rIns="38100" bIns="19050" anchor="ctr">
                <a:spAutoFit/>
              </a:bodyPr>
              <a:lstStyle/>
              <a:p>
                <a:pPr>
                  <a:defRPr sz="1400" b="1" i="1"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'①クロス集計（「学力の伸び」の階層と児童生徒質問紙の項目）'!$B$9:$B$12</c:f>
              <c:numCache>
                <c:formatCode>General</c:formatCode>
                <c:ptCount val="4"/>
                <c:pt idx="0">
                  <c:v>1</c:v>
                </c:pt>
                <c:pt idx="1">
                  <c:v>2</c:v>
                </c:pt>
                <c:pt idx="2">
                  <c:v>3</c:v>
                </c:pt>
                <c:pt idx="3">
                  <c:v>4</c:v>
                </c:pt>
              </c:numCache>
            </c:numRef>
          </c:cat>
          <c:val>
            <c:numRef>
              <c:f>'①クロス集計（「学力の伸び」の階層と児童生徒質問紙の項目）'!$E$9:$E$12</c:f>
              <c:numCache>
                <c:formatCode>General</c:formatCode>
                <c:ptCount val="4"/>
                <c:pt idx="0">
                  <c:v>5</c:v>
                </c:pt>
                <c:pt idx="1">
                  <c:v>2</c:v>
                </c:pt>
                <c:pt idx="2">
                  <c:v>9</c:v>
                </c:pt>
                <c:pt idx="3">
                  <c:v>11</c:v>
                </c:pt>
              </c:numCache>
            </c:numRef>
          </c:val>
          <c:extLst>
            <c:ext xmlns:c16="http://schemas.microsoft.com/office/drawing/2014/chart" uri="{C3380CC4-5D6E-409C-BE32-E72D297353CC}">
              <c16:uniqueId val="{00000002-48F4-41FC-A92F-D7EDBA2039BE}"/>
            </c:ext>
          </c:extLst>
        </c:ser>
        <c:ser>
          <c:idx val="3"/>
          <c:order val="3"/>
          <c:tx>
            <c:strRef>
              <c:f>'①クロス集計（「学力の伸び」の階層と児童生徒質問紙の項目）'!$F$8</c:f>
              <c:strCache>
                <c:ptCount val="1"/>
                <c:pt idx="0">
                  <c:v>4</c:v>
                </c:pt>
              </c:strCache>
            </c:strRef>
          </c:tx>
          <c:spPr>
            <a:gradFill rotWithShape="0">
              <a:gsLst>
                <a:gs pos="0">
                  <a:srgbClr val="99CCFF">
                    <a:gamma/>
                    <a:shade val="46275"/>
                    <a:invGamma/>
                  </a:srgbClr>
                </a:gs>
                <a:gs pos="50000">
                  <a:srgbClr val="99CCFF"/>
                </a:gs>
                <a:gs pos="100000">
                  <a:srgbClr val="99CCFF">
                    <a:gamma/>
                    <a:shade val="46275"/>
                    <a:invGamma/>
                  </a:srgbClr>
                </a:gs>
              </a:gsLst>
              <a:lin ang="5400000" scaled="1"/>
            </a:gradFill>
            <a:ln w="12700">
              <a:solidFill>
                <a:srgbClr val="000000"/>
              </a:solidFill>
              <a:prstDash val="solid"/>
            </a:ln>
            <a:effectLst>
              <a:outerShdw dist="35921" dir="2700000" algn="br">
                <a:srgbClr val="000000"/>
              </a:outerShdw>
            </a:effectLst>
          </c:spPr>
          <c:invertIfNegative val="0"/>
          <c:dLbls>
            <c:numFmt formatCode="0&quot;人&quot;;0&quot;人&quot;;#" sourceLinked="0"/>
            <c:spPr>
              <a:noFill/>
              <a:ln w="25400">
                <a:noFill/>
              </a:ln>
            </c:spPr>
            <c:txPr>
              <a:bodyPr wrap="square" lIns="38100" tIns="19050" rIns="38100" bIns="19050" anchor="ctr">
                <a:spAutoFit/>
              </a:bodyPr>
              <a:lstStyle/>
              <a:p>
                <a:pPr>
                  <a:defRPr sz="1400" b="1" i="1"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'①クロス集計（「学力の伸び」の階層と児童生徒質問紙の項目）'!$B$9:$B$12</c:f>
              <c:numCache>
                <c:formatCode>General</c:formatCode>
                <c:ptCount val="4"/>
                <c:pt idx="0">
                  <c:v>1</c:v>
                </c:pt>
                <c:pt idx="1">
                  <c:v>2</c:v>
                </c:pt>
                <c:pt idx="2">
                  <c:v>3</c:v>
                </c:pt>
                <c:pt idx="3">
                  <c:v>4</c:v>
                </c:pt>
              </c:numCache>
            </c:numRef>
          </c:cat>
          <c:val>
            <c:numRef>
              <c:f>'①クロス集計（「学力の伸び」の階層と児童生徒質問紙の項目）'!$F$9:$F$12</c:f>
              <c:numCache>
                <c:formatCode>General</c:formatCode>
                <c:ptCount val="4"/>
                <c:pt idx="0">
                  <c:v>0</c:v>
                </c:pt>
                <c:pt idx="1">
                  <c:v>10</c:v>
                </c:pt>
                <c:pt idx="2">
                  <c:v>10</c:v>
                </c:pt>
                <c:pt idx="3">
                  <c:v>13</c:v>
                </c:pt>
              </c:numCache>
            </c:numRef>
          </c:val>
          <c:extLst>
            <c:ext xmlns:c16="http://schemas.microsoft.com/office/drawing/2014/chart" uri="{C3380CC4-5D6E-409C-BE32-E72D297353CC}">
              <c16:uniqueId val="{00000003-48F4-41FC-A92F-D7EDBA2039BE}"/>
            </c:ext>
          </c:extLst>
        </c:ser>
        <c:dLbls>
          <c:showLegendKey val="0"/>
          <c:showVal val="0"/>
          <c:showCatName val="0"/>
          <c:showSerName val="0"/>
          <c:showPercent val="0"/>
          <c:showBubbleSize val="0"/>
        </c:dLbls>
        <c:gapWidth val="50"/>
        <c:overlap val="100"/>
        <c:serLines>
          <c:spPr>
            <a:ln w="3175">
              <a:solidFill>
                <a:srgbClr val="000000"/>
              </a:solidFill>
              <a:prstDash val="solid"/>
            </a:ln>
          </c:spPr>
        </c:serLines>
        <c:axId val="-1449053568"/>
        <c:axId val="-1449063904"/>
      </c:barChart>
      <c:catAx>
        <c:axId val="-1449053568"/>
        <c:scaling>
          <c:orientation val="maxMin"/>
        </c:scaling>
        <c:delete val="0"/>
        <c:axPos val="l"/>
        <c:numFmt formatCode="General" sourceLinked="1"/>
        <c:majorTickMark val="in"/>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Century"/>
                <a:ea typeface="Century"/>
                <a:cs typeface="Century"/>
              </a:defRPr>
            </a:pPr>
            <a:endParaRPr lang="ja-JP"/>
          </a:p>
        </c:txPr>
        <c:crossAx val="-1449063904"/>
        <c:crosses val="autoZero"/>
        <c:auto val="1"/>
        <c:lblAlgn val="ctr"/>
        <c:lblOffset val="100"/>
        <c:tickLblSkip val="1"/>
        <c:tickMarkSkip val="1"/>
        <c:noMultiLvlLbl val="0"/>
      </c:catAx>
      <c:valAx>
        <c:axId val="-1449063904"/>
        <c:scaling>
          <c:orientation val="minMax"/>
          <c:max val="1"/>
          <c:min val="0"/>
        </c:scaling>
        <c:delete val="0"/>
        <c:axPos val="t"/>
        <c:majorGridlines>
          <c:spPr>
            <a:ln w="3175">
              <a:solidFill>
                <a:srgbClr val="000000"/>
              </a:solidFill>
              <a:prstDash val="sysDash"/>
            </a:ln>
          </c:spPr>
        </c:majorGridlines>
        <c:numFmt formatCode="0%" sourceLinked="1"/>
        <c:majorTickMark val="in"/>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ja-JP"/>
          </a:p>
        </c:txPr>
        <c:crossAx val="-1449053568"/>
        <c:crosses val="autoZero"/>
        <c:crossBetween val="between"/>
        <c:majorUnit val="0.1"/>
      </c:valAx>
      <c:spPr>
        <a:noFill/>
        <a:ln w="12700">
          <a:solidFill>
            <a:srgbClr val="808080"/>
          </a:solidFill>
          <a:prstDash val="solid"/>
        </a:ln>
      </c:spPr>
    </c:plotArea>
    <c:legend>
      <c:legendPos val="t"/>
      <c:layout>
        <c:manualLayout>
          <c:xMode val="edge"/>
          <c:yMode val="edge"/>
          <c:x val="0.3370002099737533"/>
          <c:y val="0.02"/>
          <c:w val="0.30586486503361926"/>
          <c:h val="4.8577755833168319E-2"/>
        </c:manualLayout>
      </c:layout>
      <c:overlay val="0"/>
      <c:spPr>
        <a:solidFill>
          <a:srgbClr val="FFFFFF"/>
        </a:solidFill>
        <a:ln w="3175">
          <a:solidFill>
            <a:srgbClr val="000000"/>
          </a:solidFill>
          <a:prstDash val="solid"/>
        </a:ln>
      </c:spPr>
      <c:txPr>
        <a:bodyPr/>
        <a:lstStyle/>
        <a:p>
          <a:pPr>
            <a:defRPr sz="1100" b="1" i="0" u="none" strike="noStrike" baseline="0">
              <a:solidFill>
                <a:srgbClr val="000000"/>
              </a:solidFill>
              <a:latin typeface="Times New Roman"/>
              <a:ea typeface="Times New Roman"/>
              <a:cs typeface="Times New Roman"/>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7" y="5"/>
            <a:ext cx="2950375" cy="497365"/>
          </a:xfrm>
          <a:prstGeom prst="rect">
            <a:avLst/>
          </a:prstGeom>
        </p:spPr>
        <p:txBody>
          <a:bodyPr vert="horz" lIns="92086" tIns="46044" rIns="92086" bIns="46044" rtlCol="0"/>
          <a:lstStyle>
            <a:lvl1pPr algn="l">
              <a:defRPr sz="1200">
                <a:latin typeface="Arial" charset="0"/>
                <a:ea typeface="ＭＳ Ｐゴシック" charset="-128"/>
              </a:defRPr>
            </a:lvl1pPr>
          </a:lstStyle>
          <a:p>
            <a:pPr>
              <a:defRPr/>
            </a:pPr>
            <a:endParaRPr lang="ja-JP" altLang="en-US" dirty="0"/>
          </a:p>
        </p:txBody>
      </p:sp>
      <p:sp>
        <p:nvSpPr>
          <p:cNvPr id="3" name="日付プレースホルダ 2"/>
          <p:cNvSpPr>
            <a:spLocks noGrp="1"/>
          </p:cNvSpPr>
          <p:nvPr>
            <p:ph type="dt" sz="quarter" idx="1"/>
          </p:nvPr>
        </p:nvSpPr>
        <p:spPr>
          <a:xfrm>
            <a:off x="3855241" y="5"/>
            <a:ext cx="2950375" cy="497365"/>
          </a:xfrm>
          <a:prstGeom prst="rect">
            <a:avLst/>
          </a:prstGeom>
        </p:spPr>
        <p:txBody>
          <a:bodyPr vert="horz" lIns="92086" tIns="46044" rIns="92086" bIns="46044" rtlCol="0"/>
          <a:lstStyle>
            <a:lvl1pPr algn="r">
              <a:defRPr sz="1200">
                <a:latin typeface="Arial" charset="0"/>
                <a:ea typeface="ＭＳ Ｐゴシック" charset="-128"/>
              </a:defRPr>
            </a:lvl1pPr>
          </a:lstStyle>
          <a:p>
            <a:pPr>
              <a:defRPr/>
            </a:pPr>
            <a:fld id="{9E5BCDA0-6CEF-49A4-AA54-8918DA8C88C0}" type="datetime1">
              <a:rPr lang="ja-JP" altLang="en-US" smtClean="0"/>
              <a:t>2022/1/11</a:t>
            </a:fld>
            <a:endParaRPr lang="ja-JP" altLang="en-US" dirty="0"/>
          </a:p>
        </p:txBody>
      </p:sp>
      <p:sp>
        <p:nvSpPr>
          <p:cNvPr id="4" name="フッター プレースホルダ 3"/>
          <p:cNvSpPr>
            <a:spLocks noGrp="1"/>
          </p:cNvSpPr>
          <p:nvPr>
            <p:ph type="ftr" sz="quarter" idx="2"/>
          </p:nvPr>
        </p:nvSpPr>
        <p:spPr>
          <a:xfrm>
            <a:off x="17" y="9440381"/>
            <a:ext cx="2950375" cy="497365"/>
          </a:xfrm>
          <a:prstGeom prst="rect">
            <a:avLst/>
          </a:prstGeom>
        </p:spPr>
        <p:txBody>
          <a:bodyPr vert="horz" lIns="92086" tIns="46044" rIns="92086" bIns="46044" rtlCol="0" anchor="b"/>
          <a:lstStyle>
            <a:lvl1pPr algn="l">
              <a:defRPr sz="1200">
                <a:latin typeface="Arial" charset="0"/>
                <a:ea typeface="ＭＳ Ｐゴシック"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3855241" y="9440381"/>
            <a:ext cx="2950375" cy="497365"/>
          </a:xfrm>
          <a:prstGeom prst="rect">
            <a:avLst/>
          </a:prstGeom>
        </p:spPr>
        <p:txBody>
          <a:bodyPr vert="horz" lIns="92086" tIns="46044" rIns="92086" bIns="46044" rtlCol="0" anchor="b"/>
          <a:lstStyle>
            <a:lvl1pPr algn="r">
              <a:defRPr sz="1200">
                <a:latin typeface="Arial" charset="0"/>
                <a:ea typeface="ＭＳ Ｐゴシック" charset="-128"/>
              </a:defRPr>
            </a:lvl1pPr>
          </a:lstStyle>
          <a:p>
            <a:pPr>
              <a:defRPr/>
            </a:pPr>
            <a:fld id="{1FF237D9-7E9B-4404-9A4C-E6EA93D88918}" type="slidenum">
              <a:rPr lang="ja-JP" altLang="en-US"/>
              <a:pPr>
                <a:defRPr/>
              </a:pPr>
              <a:t>‹#›</a:t>
            </a:fld>
            <a:endParaRPr lang="ja-JP" altLang="en-US" dirty="0"/>
          </a:p>
        </p:txBody>
      </p:sp>
    </p:spTree>
    <p:extLst>
      <p:ext uri="{BB962C8B-B14F-4D97-AF65-F5344CB8AC3E}">
        <p14:creationId xmlns:p14="http://schemas.microsoft.com/office/powerpoint/2010/main" val="1768504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7" y="5"/>
            <a:ext cx="2950375" cy="497365"/>
          </a:xfrm>
          <a:prstGeom prst="rect">
            <a:avLst/>
          </a:prstGeom>
        </p:spPr>
        <p:txBody>
          <a:bodyPr vert="horz" lIns="92086" tIns="46044" rIns="92086" bIns="46044" rtlCol="0"/>
          <a:lstStyle>
            <a:lvl1pPr algn="l">
              <a:defRPr sz="1200">
                <a:latin typeface="Arial" charset="0"/>
                <a:ea typeface="ＭＳ Ｐゴシック" charset="-128"/>
              </a:defRPr>
            </a:lvl1pPr>
          </a:lstStyle>
          <a:p>
            <a:pPr>
              <a:defRPr/>
            </a:pPr>
            <a:endParaRPr lang="ja-JP" altLang="en-US" dirty="0"/>
          </a:p>
        </p:txBody>
      </p:sp>
      <p:sp>
        <p:nvSpPr>
          <p:cNvPr id="3" name="日付プレースホルダ 2"/>
          <p:cNvSpPr>
            <a:spLocks noGrp="1"/>
          </p:cNvSpPr>
          <p:nvPr>
            <p:ph type="dt" idx="1"/>
          </p:nvPr>
        </p:nvSpPr>
        <p:spPr>
          <a:xfrm>
            <a:off x="3855241" y="5"/>
            <a:ext cx="2950375" cy="497365"/>
          </a:xfrm>
          <a:prstGeom prst="rect">
            <a:avLst/>
          </a:prstGeom>
        </p:spPr>
        <p:txBody>
          <a:bodyPr vert="horz" lIns="92086" tIns="46044" rIns="92086" bIns="46044" rtlCol="0"/>
          <a:lstStyle>
            <a:lvl1pPr algn="r">
              <a:defRPr sz="1200">
                <a:latin typeface="Arial" charset="0"/>
                <a:ea typeface="ＭＳ Ｐゴシック" charset="-128"/>
              </a:defRPr>
            </a:lvl1pPr>
          </a:lstStyle>
          <a:p>
            <a:pPr>
              <a:defRPr/>
            </a:pPr>
            <a:fld id="{589F25ED-E34B-462A-A4E5-BE7575C21FB6}" type="datetime1">
              <a:rPr lang="ja-JP" altLang="en-US" smtClean="0"/>
              <a:t>2022/1/11</a:t>
            </a:fld>
            <a:endParaRPr lang="ja-JP" altLang="en-US" dirty="0"/>
          </a:p>
        </p:txBody>
      </p:sp>
      <p:sp>
        <p:nvSpPr>
          <p:cNvPr id="4" name="スライド イメージ プレースホルダ 3"/>
          <p:cNvSpPr>
            <a:spLocks noGrp="1" noRot="1" noChangeAspect="1"/>
          </p:cNvSpPr>
          <p:nvPr>
            <p:ph type="sldImg" idx="2"/>
          </p:nvPr>
        </p:nvSpPr>
        <p:spPr>
          <a:xfrm>
            <a:off x="915988" y="742950"/>
            <a:ext cx="4975225" cy="3732213"/>
          </a:xfrm>
          <a:prstGeom prst="rect">
            <a:avLst/>
          </a:prstGeom>
          <a:noFill/>
          <a:ln w="12700">
            <a:solidFill>
              <a:prstClr val="black"/>
            </a:solidFill>
          </a:ln>
        </p:spPr>
        <p:txBody>
          <a:bodyPr vert="horz" lIns="92086" tIns="46044" rIns="92086" bIns="46044" rtlCol="0" anchor="ctr"/>
          <a:lstStyle/>
          <a:p>
            <a:pPr lvl="0"/>
            <a:endParaRPr lang="ja-JP" altLang="en-US" noProof="0" dirty="0"/>
          </a:p>
        </p:txBody>
      </p:sp>
      <p:sp>
        <p:nvSpPr>
          <p:cNvPr id="5" name="ノート プレースホルダ 4"/>
          <p:cNvSpPr>
            <a:spLocks noGrp="1"/>
          </p:cNvSpPr>
          <p:nvPr>
            <p:ph type="body" sz="quarter" idx="3"/>
          </p:nvPr>
        </p:nvSpPr>
        <p:spPr>
          <a:xfrm>
            <a:off x="680251" y="4721004"/>
            <a:ext cx="5446723" cy="4473101"/>
          </a:xfrm>
          <a:prstGeom prst="rect">
            <a:avLst/>
          </a:prstGeom>
        </p:spPr>
        <p:txBody>
          <a:bodyPr vert="horz" lIns="92086" tIns="46044" rIns="92086" bIns="4604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7" y="9440381"/>
            <a:ext cx="2950375" cy="497365"/>
          </a:xfrm>
          <a:prstGeom prst="rect">
            <a:avLst/>
          </a:prstGeom>
        </p:spPr>
        <p:txBody>
          <a:bodyPr vert="horz" lIns="92086" tIns="46044" rIns="92086" bIns="46044" rtlCol="0" anchor="b"/>
          <a:lstStyle>
            <a:lvl1pPr algn="l">
              <a:defRPr sz="1200">
                <a:latin typeface="Arial" charset="0"/>
                <a:ea typeface="ＭＳ Ｐゴシック" charset="-128"/>
              </a:defRPr>
            </a:lvl1pPr>
          </a:lstStyle>
          <a:p>
            <a:pPr>
              <a:defRPr/>
            </a:pPr>
            <a:endParaRPr lang="ja-JP" altLang="en-US" dirty="0"/>
          </a:p>
        </p:txBody>
      </p:sp>
      <p:sp>
        <p:nvSpPr>
          <p:cNvPr id="7" name="スライド番号プレースホルダ 6"/>
          <p:cNvSpPr>
            <a:spLocks noGrp="1"/>
          </p:cNvSpPr>
          <p:nvPr>
            <p:ph type="sldNum" sz="quarter" idx="5"/>
          </p:nvPr>
        </p:nvSpPr>
        <p:spPr>
          <a:xfrm>
            <a:off x="3855241" y="9440381"/>
            <a:ext cx="2950375" cy="497365"/>
          </a:xfrm>
          <a:prstGeom prst="rect">
            <a:avLst/>
          </a:prstGeom>
        </p:spPr>
        <p:txBody>
          <a:bodyPr vert="horz" lIns="92086" tIns="46044" rIns="92086" bIns="46044" rtlCol="0" anchor="b"/>
          <a:lstStyle>
            <a:lvl1pPr algn="r">
              <a:defRPr sz="1200">
                <a:latin typeface="Arial" charset="0"/>
                <a:ea typeface="ＭＳ Ｐゴシック" charset="-128"/>
              </a:defRPr>
            </a:lvl1pPr>
          </a:lstStyle>
          <a:p>
            <a:pPr>
              <a:defRPr/>
            </a:pPr>
            <a:fld id="{75760704-E50F-48B6-8225-F712AB46828E}" type="slidenum">
              <a:rPr lang="ja-JP" altLang="en-US"/>
              <a:pPr>
                <a:defRPr/>
              </a:pPr>
              <a:t>‹#›</a:t>
            </a:fld>
            <a:endParaRPr lang="ja-JP" altLang="en-US" dirty="0"/>
          </a:p>
        </p:txBody>
      </p:sp>
    </p:spTree>
    <p:extLst>
      <p:ext uri="{BB962C8B-B14F-4D97-AF65-F5344CB8AC3E}">
        <p14:creationId xmlns:p14="http://schemas.microsoft.com/office/powerpoint/2010/main" val="22592638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558" indent="-279763"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128" indent="-22253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922" indent="-22253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3716" indent="-22253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511" indent="-2225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305" indent="-2225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099" indent="-2225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894" indent="-2225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25521A1-D654-4A7F-88E1-C4D6D548FB1F}" type="slidenum">
              <a:rPr lang="ja-JP" altLang="en-US"/>
              <a:pPr>
                <a:spcBef>
                  <a:spcPct val="0"/>
                </a:spcBef>
              </a:pPr>
              <a:t>1</a:t>
            </a:fld>
            <a:endParaRPr lang="ja-JP" altLang="en-US"/>
          </a:p>
        </p:txBody>
      </p:sp>
      <p:sp>
        <p:nvSpPr>
          <p:cNvPr id="6861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1199" indent="-27817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28590" indent="-2209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3205" indent="-2209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6232" indent="-2209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4026" indent="-2209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51820" indent="-2209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9615" indent="-2209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67409" indent="-2209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a:t>2017/8/23</a:t>
            </a:r>
            <a:endParaRPr lang="ja-JP" altLang="en-US"/>
          </a:p>
        </p:txBody>
      </p:sp>
    </p:spTree>
    <p:extLst>
      <p:ext uri="{BB962C8B-B14F-4D97-AF65-F5344CB8AC3E}">
        <p14:creationId xmlns:p14="http://schemas.microsoft.com/office/powerpoint/2010/main" val="382428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10</a:t>
            </a:fld>
            <a:endParaRPr lang="ja-JP" altLang="en-US" dirty="0"/>
          </a:p>
        </p:txBody>
      </p:sp>
    </p:spTree>
    <p:extLst>
      <p:ext uri="{BB962C8B-B14F-4D97-AF65-F5344CB8AC3E}">
        <p14:creationId xmlns:p14="http://schemas.microsoft.com/office/powerpoint/2010/main" val="234779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11</a:t>
            </a:fld>
            <a:endParaRPr lang="ja-JP" altLang="en-US" dirty="0"/>
          </a:p>
        </p:txBody>
      </p:sp>
    </p:spTree>
    <p:extLst>
      <p:ext uri="{BB962C8B-B14F-4D97-AF65-F5344CB8AC3E}">
        <p14:creationId xmlns:p14="http://schemas.microsoft.com/office/powerpoint/2010/main" val="24062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685" indent="-286121">
              <a:defRPr kumimoji="1">
                <a:solidFill>
                  <a:schemeClr val="tx1"/>
                </a:solidFill>
                <a:latin typeface="Calibri" panose="020F0502020204030204" pitchFamily="34" charset="0"/>
                <a:ea typeface="ＭＳ Ｐゴシック" panose="020B0600070205080204" pitchFamily="50" charset="-128"/>
              </a:defRPr>
            </a:lvl2pPr>
            <a:lvl3pPr marL="1152434" indent="-228897">
              <a:defRPr kumimoji="1">
                <a:solidFill>
                  <a:schemeClr val="tx1"/>
                </a:solidFill>
                <a:latin typeface="Calibri" panose="020F0502020204030204" pitchFamily="34" charset="0"/>
                <a:ea typeface="ＭＳ Ｐゴシック" panose="020B0600070205080204" pitchFamily="50" charset="-128"/>
              </a:defRPr>
            </a:lvl3pPr>
            <a:lvl4pPr marL="1613408" indent="-228897">
              <a:defRPr kumimoji="1">
                <a:solidFill>
                  <a:schemeClr val="tx1"/>
                </a:solidFill>
                <a:latin typeface="Calibri" panose="020F0502020204030204" pitchFamily="34" charset="0"/>
                <a:ea typeface="ＭＳ Ｐゴシック" panose="020B0600070205080204" pitchFamily="50" charset="-128"/>
              </a:defRPr>
            </a:lvl4pPr>
            <a:lvl5pPr marL="2075970" indent="-228897">
              <a:defRPr kumimoji="1">
                <a:solidFill>
                  <a:schemeClr val="tx1"/>
                </a:solidFill>
                <a:latin typeface="Calibri" panose="020F0502020204030204" pitchFamily="34" charset="0"/>
                <a:ea typeface="ＭＳ Ｐゴシック" panose="020B0600070205080204" pitchFamily="50" charset="-128"/>
              </a:defRPr>
            </a:lvl5pPr>
            <a:lvl6pPr marL="2533765"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155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935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714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D84DB72-FFD5-48FD-AC51-C366451A74A0}" type="slidenum">
              <a:rPr lang="ja-JP" altLang="en-US"/>
              <a:pPr/>
              <a:t>12</a:t>
            </a:fld>
            <a:endParaRPr lang="ja-JP" altLang="en-US"/>
          </a:p>
        </p:txBody>
      </p:sp>
      <p:sp>
        <p:nvSpPr>
          <p:cNvPr id="106501" name="日付プレースホルダー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8685" indent="-286121">
              <a:defRPr kumimoji="1">
                <a:solidFill>
                  <a:schemeClr val="tx1"/>
                </a:solidFill>
                <a:latin typeface="Calibri" panose="020F0502020204030204" pitchFamily="34" charset="0"/>
                <a:ea typeface="ＭＳ Ｐゴシック" panose="020B0600070205080204" pitchFamily="50" charset="-128"/>
              </a:defRPr>
            </a:lvl2pPr>
            <a:lvl3pPr marL="1152434" indent="-228897">
              <a:defRPr kumimoji="1">
                <a:solidFill>
                  <a:schemeClr val="tx1"/>
                </a:solidFill>
                <a:latin typeface="Calibri" panose="020F0502020204030204" pitchFamily="34" charset="0"/>
                <a:ea typeface="ＭＳ Ｐゴシック" panose="020B0600070205080204" pitchFamily="50" charset="-128"/>
              </a:defRPr>
            </a:lvl3pPr>
            <a:lvl4pPr marL="1613408" indent="-228897">
              <a:defRPr kumimoji="1">
                <a:solidFill>
                  <a:schemeClr val="tx1"/>
                </a:solidFill>
                <a:latin typeface="Calibri" panose="020F0502020204030204" pitchFamily="34" charset="0"/>
                <a:ea typeface="ＭＳ Ｐゴシック" panose="020B0600070205080204" pitchFamily="50" charset="-128"/>
              </a:defRPr>
            </a:lvl4pPr>
            <a:lvl5pPr marL="2075970" indent="-228897">
              <a:defRPr kumimoji="1">
                <a:solidFill>
                  <a:schemeClr val="tx1"/>
                </a:solidFill>
                <a:latin typeface="Calibri" panose="020F0502020204030204" pitchFamily="34" charset="0"/>
                <a:ea typeface="ＭＳ Ｐゴシック" panose="020B0600070205080204" pitchFamily="50" charset="-128"/>
              </a:defRPr>
            </a:lvl5pPr>
            <a:lvl6pPr marL="2533765"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155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935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714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2018/7/7</a:t>
            </a:r>
            <a:endParaRPr lang="ja-JP" altLang="en-US"/>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235760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xfrm>
            <a:off x="917575" y="742950"/>
            <a:ext cx="4981575"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スライド番号プレースホルダー 3"/>
          <p:cNvSpPr>
            <a:spLocks noGrp="1"/>
          </p:cNvSpPr>
          <p:nvPr>
            <p:ph type="sldNum" sz="quarter" idx="5"/>
          </p:nvPr>
        </p:nvSpPr>
        <p:spPr/>
        <p:txBody>
          <a:bodyPr/>
          <a:lstStyle/>
          <a:p>
            <a:pPr>
              <a:defRPr/>
            </a:pPr>
            <a:fld id="{A61A404E-CF97-4CFD-B0F0-2E97F8EBEE5F}" type="slidenum">
              <a:rPr lang="ja-JP" altLang="en-US" smtClean="0"/>
              <a:pPr>
                <a:defRPr/>
              </a:pPr>
              <a:t>13</a:t>
            </a:fld>
            <a:endParaRPr lang="ja-JP" altLang="en-US" dirty="0"/>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53412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14</a:t>
            </a:fld>
            <a:endParaRPr lang="ja-JP" altLang="en-US" dirty="0"/>
          </a:p>
        </p:txBody>
      </p:sp>
    </p:spTree>
    <p:extLst>
      <p:ext uri="{BB962C8B-B14F-4D97-AF65-F5344CB8AC3E}">
        <p14:creationId xmlns:p14="http://schemas.microsoft.com/office/powerpoint/2010/main" val="371409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15</a:t>
            </a:fld>
            <a:endParaRPr lang="ja-JP" altLang="en-US" dirty="0"/>
          </a:p>
        </p:txBody>
      </p:sp>
    </p:spTree>
    <p:extLst>
      <p:ext uri="{BB962C8B-B14F-4D97-AF65-F5344CB8AC3E}">
        <p14:creationId xmlns:p14="http://schemas.microsoft.com/office/powerpoint/2010/main" val="104404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16</a:t>
            </a:fld>
            <a:endParaRPr lang="ja-JP" altLang="en-US" dirty="0"/>
          </a:p>
        </p:txBody>
      </p:sp>
    </p:spTree>
    <p:extLst>
      <p:ext uri="{BB962C8B-B14F-4D97-AF65-F5344CB8AC3E}">
        <p14:creationId xmlns:p14="http://schemas.microsoft.com/office/powerpoint/2010/main" val="322514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17</a:t>
            </a:fld>
            <a:endParaRPr lang="ja-JP" altLang="en-US" dirty="0"/>
          </a:p>
        </p:txBody>
      </p:sp>
    </p:spTree>
    <p:extLst>
      <p:ext uri="{BB962C8B-B14F-4D97-AF65-F5344CB8AC3E}">
        <p14:creationId xmlns:p14="http://schemas.microsoft.com/office/powerpoint/2010/main" val="353033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9FEE468-2B61-4726-8CB0-64019250B0AC}" type="slidenum">
              <a:rPr kumimoji="1" lang="ja-JP" altLang="en-US" smtClean="0"/>
              <a:t>18</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033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9FEE468-2B61-4726-8CB0-64019250B0AC}" type="slidenum">
              <a:rPr kumimoji="1" lang="ja-JP" altLang="en-US" smtClean="0"/>
              <a:t>19</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80836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9BE89B16-6A70-442C-852F-164B49C6D953}" type="slidenum">
              <a:rPr lang="ja-JP" altLang="en-US" smtClean="0"/>
              <a:pPr/>
              <a:t>2</a:t>
            </a:fld>
            <a:endParaRPr lang="ja-JP" altLang="en-US"/>
          </a:p>
        </p:txBody>
      </p:sp>
      <p:sp>
        <p:nvSpPr>
          <p:cNvPr id="6861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a:t>2018/7/7</a:t>
            </a:r>
            <a:endParaRPr lang="ja-JP" altLang="en-US"/>
          </a:p>
        </p:txBody>
      </p:sp>
    </p:spTree>
    <p:extLst>
      <p:ext uri="{BB962C8B-B14F-4D97-AF65-F5344CB8AC3E}">
        <p14:creationId xmlns:p14="http://schemas.microsoft.com/office/powerpoint/2010/main" val="1794703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1363"/>
            <a:ext cx="4978400" cy="3733800"/>
          </a:xfrm>
        </p:spPr>
      </p:sp>
      <p:sp>
        <p:nvSpPr>
          <p:cNvPr id="4" name="スライド番号プレースホルダー 3"/>
          <p:cNvSpPr>
            <a:spLocks noGrp="1"/>
          </p:cNvSpPr>
          <p:nvPr>
            <p:ph type="sldNum" sz="quarter" idx="10"/>
          </p:nvPr>
        </p:nvSpPr>
        <p:spPr/>
        <p:txBody>
          <a:bodyPr/>
          <a:lstStyle/>
          <a:p>
            <a:fld id="{3761E996-9A6D-412C-93FF-7562414E4A50}" type="slidenum">
              <a:rPr kumimoji="1" lang="ja-JP" altLang="en-US" smtClean="0"/>
              <a:pPr/>
              <a:t>20</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2415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9FEE468-2B61-4726-8CB0-64019250B0AC}" type="slidenum">
              <a:rPr kumimoji="1" lang="ja-JP" altLang="en-US" smtClean="0"/>
              <a:t>21</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5444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DB6975F-42B9-4518-8FF4-E125C7B43BD2}" type="slidenum">
              <a:rPr lang="ja-JP" altLang="en-US" smtClean="0"/>
              <a:pPr>
                <a:defRPr/>
              </a:pPr>
              <a:t>22</a:t>
            </a:fld>
            <a:endParaRPr lang="ja-JP" altLang="en-US"/>
          </a:p>
        </p:txBody>
      </p:sp>
    </p:spTree>
    <p:extLst>
      <p:ext uri="{BB962C8B-B14F-4D97-AF65-F5344CB8AC3E}">
        <p14:creationId xmlns:p14="http://schemas.microsoft.com/office/powerpoint/2010/main" val="3921478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1363"/>
            <a:ext cx="4978400" cy="3733800"/>
          </a:xfrm>
        </p:spPr>
      </p:sp>
      <p:sp>
        <p:nvSpPr>
          <p:cNvPr id="4" name="スライド番号プレースホルダー 3"/>
          <p:cNvSpPr>
            <a:spLocks noGrp="1"/>
          </p:cNvSpPr>
          <p:nvPr>
            <p:ph type="sldNum" sz="quarter" idx="10"/>
          </p:nvPr>
        </p:nvSpPr>
        <p:spPr/>
        <p:txBody>
          <a:bodyPr/>
          <a:lstStyle/>
          <a:p>
            <a:fld id="{3761E996-9A6D-412C-93FF-7562414E4A50}" type="slidenum">
              <a:rPr kumimoji="1" lang="ja-JP" altLang="en-US" smtClean="0"/>
              <a:pPr/>
              <a:t>23</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02063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bwMode="auto">
          <a:xfrm>
            <a:off x="914400" y="741363"/>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21D321C-03C7-4574-A754-D3C785A0C936}" type="slidenum">
              <a:rPr lang="ja-JP" altLang="en-US" smtClean="0"/>
              <a:pPr/>
              <a:t>24</a:t>
            </a:fld>
            <a:endParaRPr lang="ja-JP" altLang="en-US"/>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762942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25</a:t>
            </a:fld>
            <a:endParaRPr lang="ja-JP" altLang="en-US" dirty="0"/>
          </a:p>
        </p:txBody>
      </p:sp>
    </p:spTree>
    <p:extLst>
      <p:ext uri="{BB962C8B-B14F-4D97-AF65-F5344CB8AC3E}">
        <p14:creationId xmlns:p14="http://schemas.microsoft.com/office/powerpoint/2010/main" val="273953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327" indent="-284532">
              <a:defRPr kumimoji="1">
                <a:solidFill>
                  <a:schemeClr val="tx1"/>
                </a:solidFill>
                <a:latin typeface="Calibri" panose="020F0502020204030204" pitchFamily="34" charset="0"/>
                <a:ea typeface="ＭＳ Ｐゴシック" panose="020B0600070205080204" pitchFamily="50" charset="-128"/>
              </a:defRPr>
            </a:lvl2pPr>
            <a:lvl3pPr marL="1142897" indent="-227308">
              <a:defRPr kumimoji="1">
                <a:solidFill>
                  <a:schemeClr val="tx1"/>
                </a:solidFill>
                <a:latin typeface="Calibri" panose="020F0502020204030204" pitchFamily="34" charset="0"/>
                <a:ea typeface="ＭＳ Ｐゴシック" panose="020B0600070205080204" pitchFamily="50" charset="-128"/>
              </a:defRPr>
            </a:lvl3pPr>
            <a:lvl4pPr marL="1600691" indent="-227308">
              <a:defRPr kumimoji="1">
                <a:solidFill>
                  <a:schemeClr val="tx1"/>
                </a:solidFill>
                <a:latin typeface="Calibri" panose="020F0502020204030204" pitchFamily="34" charset="0"/>
                <a:ea typeface="ＭＳ Ｐゴシック" panose="020B0600070205080204" pitchFamily="50" charset="-128"/>
              </a:defRPr>
            </a:lvl4pPr>
            <a:lvl5pPr marL="2058486" indent="-227308">
              <a:defRPr kumimoji="1">
                <a:solidFill>
                  <a:schemeClr val="tx1"/>
                </a:solidFill>
                <a:latin typeface="Calibri" panose="020F0502020204030204" pitchFamily="34" charset="0"/>
                <a:ea typeface="ＭＳ Ｐゴシック" panose="020B0600070205080204" pitchFamily="50" charset="-128"/>
              </a:defRPr>
            </a:lvl5pPr>
            <a:lvl6pPr marL="2516280"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4074"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1869"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9663"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62A16A6-5D7B-483B-A7F0-4E91A16B19A8}" type="slidenum">
              <a:rPr lang="ja-JP" altLang="en-US"/>
              <a:pPr/>
              <a:t>26</a:t>
            </a:fld>
            <a:endParaRPr lang="ja-JP" altLang="en-US"/>
          </a:p>
        </p:txBody>
      </p:sp>
      <p:sp>
        <p:nvSpPr>
          <p:cNvPr id="66565" name="日付プレースホルダー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327" indent="-284532">
              <a:defRPr kumimoji="1">
                <a:solidFill>
                  <a:schemeClr val="tx1"/>
                </a:solidFill>
                <a:latin typeface="Calibri" panose="020F0502020204030204" pitchFamily="34" charset="0"/>
                <a:ea typeface="ＭＳ Ｐゴシック" panose="020B0600070205080204" pitchFamily="50" charset="-128"/>
              </a:defRPr>
            </a:lvl2pPr>
            <a:lvl3pPr marL="1142897" indent="-227308">
              <a:defRPr kumimoji="1">
                <a:solidFill>
                  <a:schemeClr val="tx1"/>
                </a:solidFill>
                <a:latin typeface="Calibri" panose="020F0502020204030204" pitchFamily="34" charset="0"/>
                <a:ea typeface="ＭＳ Ｐゴシック" panose="020B0600070205080204" pitchFamily="50" charset="-128"/>
              </a:defRPr>
            </a:lvl3pPr>
            <a:lvl4pPr marL="1600691" indent="-227308">
              <a:defRPr kumimoji="1">
                <a:solidFill>
                  <a:schemeClr val="tx1"/>
                </a:solidFill>
                <a:latin typeface="Calibri" panose="020F0502020204030204" pitchFamily="34" charset="0"/>
                <a:ea typeface="ＭＳ Ｐゴシック" panose="020B0600070205080204" pitchFamily="50" charset="-128"/>
              </a:defRPr>
            </a:lvl4pPr>
            <a:lvl5pPr marL="2058486" indent="-227308">
              <a:defRPr kumimoji="1">
                <a:solidFill>
                  <a:schemeClr val="tx1"/>
                </a:solidFill>
                <a:latin typeface="Calibri" panose="020F0502020204030204" pitchFamily="34" charset="0"/>
                <a:ea typeface="ＭＳ Ｐゴシック" panose="020B0600070205080204" pitchFamily="50" charset="-128"/>
              </a:defRPr>
            </a:lvl5pPr>
            <a:lvl6pPr marL="2516280"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4074"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1869"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9663" indent="-22730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019CC7-AB1A-4A7C-BDFF-754DA02347A8}" type="datetime1">
              <a:rPr lang="ja-JP" altLang="en-US" smtClean="0"/>
              <a:pPr/>
              <a:t>2022/1/11</a:t>
            </a:fld>
            <a:endParaRPr lang="ja-JP" altLang="en-US"/>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511512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54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685" indent="-286121">
              <a:defRPr kumimoji="1">
                <a:solidFill>
                  <a:schemeClr val="tx1"/>
                </a:solidFill>
                <a:latin typeface="Calibri" panose="020F0502020204030204" pitchFamily="34" charset="0"/>
                <a:ea typeface="ＭＳ Ｐゴシック" panose="020B0600070205080204" pitchFamily="50" charset="-128"/>
              </a:defRPr>
            </a:lvl2pPr>
            <a:lvl3pPr marL="1152434" indent="-228897">
              <a:defRPr kumimoji="1">
                <a:solidFill>
                  <a:schemeClr val="tx1"/>
                </a:solidFill>
                <a:latin typeface="Calibri" panose="020F0502020204030204" pitchFamily="34" charset="0"/>
                <a:ea typeface="ＭＳ Ｐゴシック" panose="020B0600070205080204" pitchFamily="50" charset="-128"/>
              </a:defRPr>
            </a:lvl3pPr>
            <a:lvl4pPr marL="1613408" indent="-228897">
              <a:defRPr kumimoji="1">
                <a:solidFill>
                  <a:schemeClr val="tx1"/>
                </a:solidFill>
                <a:latin typeface="Calibri" panose="020F0502020204030204" pitchFamily="34" charset="0"/>
                <a:ea typeface="ＭＳ Ｐゴシック" panose="020B0600070205080204" pitchFamily="50" charset="-128"/>
              </a:defRPr>
            </a:lvl4pPr>
            <a:lvl5pPr marL="2075970" indent="-228897">
              <a:defRPr kumimoji="1">
                <a:solidFill>
                  <a:schemeClr val="tx1"/>
                </a:solidFill>
                <a:latin typeface="Calibri" panose="020F0502020204030204" pitchFamily="34" charset="0"/>
                <a:ea typeface="ＭＳ Ｐゴシック" panose="020B0600070205080204" pitchFamily="50" charset="-128"/>
              </a:defRPr>
            </a:lvl5pPr>
            <a:lvl6pPr marL="2533765"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155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935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714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C8D824F-8916-4D98-9762-4EA47FF6570D}" type="slidenum">
              <a:rPr lang="ja-JP" altLang="en-US"/>
              <a:pPr/>
              <a:t>27</a:t>
            </a:fld>
            <a:endParaRPr lang="ja-JP" altLang="en-US"/>
          </a:p>
        </p:txBody>
      </p:sp>
      <p:sp>
        <p:nvSpPr>
          <p:cNvPr id="154629" name="フッター プレースホルダー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154630" name="日付プレースホルダー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2017/8/1</a:t>
            </a:r>
            <a:endParaRPr lang="ja-JP" altLang="en-US"/>
          </a:p>
        </p:txBody>
      </p:sp>
    </p:spTree>
    <p:extLst>
      <p:ext uri="{BB962C8B-B14F-4D97-AF65-F5344CB8AC3E}">
        <p14:creationId xmlns:p14="http://schemas.microsoft.com/office/powerpoint/2010/main" val="2152648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66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65433F9-DB42-4553-8DEA-BD34D8D3CB73}" type="slidenum">
              <a:rPr lang="ja-JP" altLang="en-US"/>
              <a:pPr/>
              <a:t>28</a:t>
            </a:fld>
            <a:endParaRPr lang="ja-JP" altLang="en-US"/>
          </a:p>
        </p:txBody>
      </p:sp>
      <p:sp>
        <p:nvSpPr>
          <p:cNvPr id="166917" name="フッター プレースホルダー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166918" name="日付プレースホルダー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2017/8/1</a:t>
            </a:r>
            <a:endParaRPr lang="ja-JP" altLang="en-US"/>
          </a:p>
        </p:txBody>
      </p:sp>
    </p:spTree>
    <p:extLst>
      <p:ext uri="{BB962C8B-B14F-4D97-AF65-F5344CB8AC3E}">
        <p14:creationId xmlns:p14="http://schemas.microsoft.com/office/powerpoint/2010/main" val="489009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29</a:t>
            </a:fld>
            <a:endParaRPr lang="ja-JP" altLang="en-US" dirty="0"/>
          </a:p>
        </p:txBody>
      </p:sp>
    </p:spTree>
    <p:extLst>
      <p:ext uri="{BB962C8B-B14F-4D97-AF65-F5344CB8AC3E}">
        <p14:creationId xmlns:p14="http://schemas.microsoft.com/office/powerpoint/2010/main" val="114567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B6975F-42B9-4518-8FF4-E125C7B43BD2}"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165238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30</a:t>
            </a:fld>
            <a:endParaRPr lang="ja-JP" altLang="en-US" dirty="0"/>
          </a:p>
        </p:txBody>
      </p:sp>
    </p:spTree>
    <p:extLst>
      <p:ext uri="{BB962C8B-B14F-4D97-AF65-F5344CB8AC3E}">
        <p14:creationId xmlns:p14="http://schemas.microsoft.com/office/powerpoint/2010/main" val="2912251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31</a:t>
            </a:fld>
            <a:endParaRPr lang="ja-JP" altLang="en-US" dirty="0"/>
          </a:p>
        </p:txBody>
      </p:sp>
    </p:spTree>
    <p:extLst>
      <p:ext uri="{BB962C8B-B14F-4D97-AF65-F5344CB8AC3E}">
        <p14:creationId xmlns:p14="http://schemas.microsoft.com/office/powerpoint/2010/main" val="627279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32</a:t>
            </a:fld>
            <a:endParaRPr lang="ja-JP" altLang="en-US" dirty="0"/>
          </a:p>
        </p:txBody>
      </p:sp>
    </p:spTree>
    <p:extLst>
      <p:ext uri="{BB962C8B-B14F-4D97-AF65-F5344CB8AC3E}">
        <p14:creationId xmlns:p14="http://schemas.microsoft.com/office/powerpoint/2010/main" val="3212728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33</a:t>
            </a:fld>
            <a:endParaRPr lang="ja-JP" altLang="en-US" dirty="0"/>
          </a:p>
        </p:txBody>
      </p:sp>
    </p:spTree>
    <p:extLst>
      <p:ext uri="{BB962C8B-B14F-4D97-AF65-F5344CB8AC3E}">
        <p14:creationId xmlns:p14="http://schemas.microsoft.com/office/powerpoint/2010/main" val="2243190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569" indent="-282791">
              <a:defRPr kumimoji="1">
                <a:solidFill>
                  <a:schemeClr val="tx1"/>
                </a:solidFill>
                <a:latin typeface="Calibri" panose="020F0502020204030204" pitchFamily="34" charset="0"/>
                <a:ea typeface="ＭＳ Ｐゴシック" panose="020B0600070205080204" pitchFamily="50" charset="-128"/>
              </a:defRPr>
            </a:lvl2pPr>
            <a:lvl3pPr marL="1132746" indent="-225598">
              <a:defRPr kumimoji="1">
                <a:solidFill>
                  <a:schemeClr val="tx1"/>
                </a:solidFill>
                <a:latin typeface="Calibri" panose="020F0502020204030204" pitchFamily="34" charset="0"/>
                <a:ea typeface="ＭＳ Ｐゴシック" panose="020B0600070205080204" pitchFamily="50" charset="-128"/>
              </a:defRPr>
            </a:lvl3pPr>
            <a:lvl4pPr marL="1587117" indent="-225598">
              <a:defRPr kumimoji="1">
                <a:solidFill>
                  <a:schemeClr val="tx1"/>
                </a:solidFill>
                <a:latin typeface="Calibri" panose="020F0502020204030204" pitchFamily="34" charset="0"/>
                <a:ea typeface="ＭＳ Ｐゴシック" panose="020B0600070205080204" pitchFamily="50" charset="-128"/>
              </a:defRPr>
            </a:lvl4pPr>
            <a:lvl5pPr marL="2039895" indent="-225598">
              <a:defRPr kumimoji="1">
                <a:solidFill>
                  <a:schemeClr val="tx1"/>
                </a:solidFill>
                <a:latin typeface="Calibri" panose="020F0502020204030204" pitchFamily="34" charset="0"/>
                <a:ea typeface="ＭＳ Ｐゴシック" panose="020B0600070205080204" pitchFamily="50" charset="-128"/>
              </a:defRPr>
            </a:lvl5pPr>
            <a:lvl6pPr marL="2497440"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4987"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2535"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0083"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3E8D206-8DB2-4E69-94A7-9C270B1D63C6}" type="slidenum">
              <a:rPr lang="ja-JP" altLang="en-US"/>
              <a:pPr/>
              <a:t>34</a:t>
            </a:fld>
            <a:endParaRPr lang="ja-JP" altLang="en-US" dirty="0"/>
          </a:p>
        </p:txBody>
      </p:sp>
      <p:sp>
        <p:nvSpPr>
          <p:cNvPr id="58373" name="フッター プレースホルダー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35569" indent="-282791">
              <a:defRPr kumimoji="1">
                <a:solidFill>
                  <a:schemeClr val="tx1"/>
                </a:solidFill>
                <a:latin typeface="Calibri" panose="020F0502020204030204" pitchFamily="34" charset="0"/>
                <a:ea typeface="ＭＳ Ｐゴシック" panose="020B0600070205080204" pitchFamily="50" charset="-128"/>
              </a:defRPr>
            </a:lvl2pPr>
            <a:lvl3pPr marL="1132746" indent="-225598">
              <a:defRPr kumimoji="1">
                <a:solidFill>
                  <a:schemeClr val="tx1"/>
                </a:solidFill>
                <a:latin typeface="Calibri" panose="020F0502020204030204" pitchFamily="34" charset="0"/>
                <a:ea typeface="ＭＳ Ｐゴシック" panose="020B0600070205080204" pitchFamily="50" charset="-128"/>
              </a:defRPr>
            </a:lvl3pPr>
            <a:lvl4pPr marL="1587117" indent="-225598">
              <a:defRPr kumimoji="1">
                <a:solidFill>
                  <a:schemeClr val="tx1"/>
                </a:solidFill>
                <a:latin typeface="Calibri" panose="020F0502020204030204" pitchFamily="34" charset="0"/>
                <a:ea typeface="ＭＳ Ｐゴシック" panose="020B0600070205080204" pitchFamily="50" charset="-128"/>
              </a:defRPr>
            </a:lvl4pPr>
            <a:lvl5pPr marL="2039895" indent="-225598">
              <a:defRPr kumimoji="1">
                <a:solidFill>
                  <a:schemeClr val="tx1"/>
                </a:solidFill>
                <a:latin typeface="Calibri" panose="020F0502020204030204" pitchFamily="34" charset="0"/>
                <a:ea typeface="ＭＳ Ｐゴシック" panose="020B0600070205080204" pitchFamily="50" charset="-128"/>
              </a:defRPr>
            </a:lvl5pPr>
            <a:lvl6pPr marL="2497440"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4987"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2535"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0083"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dirty="0"/>
          </a:p>
        </p:txBody>
      </p:sp>
      <p:sp>
        <p:nvSpPr>
          <p:cNvPr id="58374" name="日付プレースホルダー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35569" indent="-282791">
              <a:defRPr kumimoji="1">
                <a:solidFill>
                  <a:schemeClr val="tx1"/>
                </a:solidFill>
                <a:latin typeface="Calibri" panose="020F0502020204030204" pitchFamily="34" charset="0"/>
                <a:ea typeface="ＭＳ Ｐゴシック" panose="020B0600070205080204" pitchFamily="50" charset="-128"/>
              </a:defRPr>
            </a:lvl2pPr>
            <a:lvl3pPr marL="1132746" indent="-225598">
              <a:defRPr kumimoji="1">
                <a:solidFill>
                  <a:schemeClr val="tx1"/>
                </a:solidFill>
                <a:latin typeface="Calibri" panose="020F0502020204030204" pitchFamily="34" charset="0"/>
                <a:ea typeface="ＭＳ Ｐゴシック" panose="020B0600070205080204" pitchFamily="50" charset="-128"/>
              </a:defRPr>
            </a:lvl3pPr>
            <a:lvl4pPr marL="1587117" indent="-225598">
              <a:defRPr kumimoji="1">
                <a:solidFill>
                  <a:schemeClr val="tx1"/>
                </a:solidFill>
                <a:latin typeface="Calibri" panose="020F0502020204030204" pitchFamily="34" charset="0"/>
                <a:ea typeface="ＭＳ Ｐゴシック" panose="020B0600070205080204" pitchFamily="50" charset="-128"/>
              </a:defRPr>
            </a:lvl4pPr>
            <a:lvl5pPr marL="2039895" indent="-225598">
              <a:defRPr kumimoji="1">
                <a:solidFill>
                  <a:schemeClr val="tx1"/>
                </a:solidFill>
                <a:latin typeface="Calibri" panose="020F0502020204030204" pitchFamily="34" charset="0"/>
                <a:ea typeface="ＭＳ Ｐゴシック" panose="020B0600070205080204" pitchFamily="50" charset="-128"/>
              </a:defRPr>
            </a:lvl5pPr>
            <a:lvl6pPr marL="2497440"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4987"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2535"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0083" indent="-2255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2017/8/1</a:t>
            </a:r>
            <a:endParaRPr lang="ja-JP" altLang="en-US" dirty="0"/>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109985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9BE89B16-6A70-442C-852F-164B49C6D953}" type="slidenum">
              <a:rPr lang="ja-JP" altLang="en-US" smtClean="0"/>
              <a:pPr/>
              <a:t>35</a:t>
            </a:fld>
            <a:endParaRPr lang="ja-JP" altLang="en-US"/>
          </a:p>
        </p:txBody>
      </p:sp>
      <p:sp>
        <p:nvSpPr>
          <p:cNvPr id="6861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a:t>2018/7/7</a:t>
            </a:r>
            <a:endParaRPr lang="ja-JP" altLang="en-US"/>
          </a:p>
        </p:txBody>
      </p:sp>
    </p:spTree>
    <p:extLst>
      <p:ext uri="{BB962C8B-B14F-4D97-AF65-F5344CB8AC3E}">
        <p14:creationId xmlns:p14="http://schemas.microsoft.com/office/powerpoint/2010/main" val="2537884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36</a:t>
            </a:fld>
            <a:endParaRPr lang="ja-JP" altLang="en-US" dirty="0"/>
          </a:p>
        </p:txBody>
      </p:sp>
    </p:spTree>
    <p:extLst>
      <p:ext uri="{BB962C8B-B14F-4D97-AF65-F5344CB8AC3E}">
        <p14:creationId xmlns:p14="http://schemas.microsoft.com/office/powerpoint/2010/main" val="1598471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37</a:t>
            </a:fld>
            <a:endParaRPr lang="ja-JP" altLang="en-US" dirty="0"/>
          </a:p>
        </p:txBody>
      </p:sp>
    </p:spTree>
    <p:extLst>
      <p:ext uri="{BB962C8B-B14F-4D97-AF65-F5344CB8AC3E}">
        <p14:creationId xmlns:p14="http://schemas.microsoft.com/office/powerpoint/2010/main" val="2683148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9BE89B16-6A70-442C-852F-164B49C6D953}" type="slidenum">
              <a:rPr lang="ja-JP" altLang="en-US" smtClean="0"/>
              <a:pPr/>
              <a:t>38</a:t>
            </a:fld>
            <a:endParaRPr lang="ja-JP" altLang="en-US"/>
          </a:p>
        </p:txBody>
      </p:sp>
      <p:sp>
        <p:nvSpPr>
          <p:cNvPr id="6861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a:t>2018/7/7</a:t>
            </a:r>
            <a:endParaRPr lang="ja-JP" altLang="en-US"/>
          </a:p>
        </p:txBody>
      </p:sp>
    </p:spTree>
    <p:extLst>
      <p:ext uri="{BB962C8B-B14F-4D97-AF65-F5344CB8AC3E}">
        <p14:creationId xmlns:p14="http://schemas.microsoft.com/office/powerpoint/2010/main" val="11757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39</a:t>
            </a:fld>
            <a:endParaRPr lang="ja-JP" altLang="en-US" dirty="0"/>
          </a:p>
        </p:txBody>
      </p:sp>
    </p:spTree>
    <p:extLst>
      <p:ext uri="{BB962C8B-B14F-4D97-AF65-F5344CB8AC3E}">
        <p14:creationId xmlns:p14="http://schemas.microsoft.com/office/powerpoint/2010/main" val="166613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B6975F-42B9-4518-8FF4-E125C7B43BD2}"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504426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40</a:t>
            </a:fld>
            <a:endParaRPr lang="ja-JP" altLang="en-US" dirty="0"/>
          </a:p>
        </p:txBody>
      </p:sp>
    </p:spTree>
    <p:extLst>
      <p:ext uri="{BB962C8B-B14F-4D97-AF65-F5344CB8AC3E}">
        <p14:creationId xmlns:p14="http://schemas.microsoft.com/office/powerpoint/2010/main" val="2910733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433" indent="-285556" eaLnBrk="0" hangingPunct="0">
              <a:defRPr kumimoji="1">
                <a:solidFill>
                  <a:schemeClr val="tx1"/>
                </a:solidFill>
                <a:latin typeface="Arial" panose="020B0604020202020204" pitchFamily="34" charset="0"/>
                <a:ea typeface="ＭＳ Ｐゴシック" panose="020B0600070205080204" pitchFamily="50" charset="-128"/>
              </a:defRPr>
            </a:lvl2pPr>
            <a:lvl3pPr marL="1142210" indent="-228441" eaLnBrk="0" hangingPunct="0">
              <a:defRPr kumimoji="1">
                <a:solidFill>
                  <a:schemeClr val="tx1"/>
                </a:solidFill>
                <a:latin typeface="Arial" panose="020B0604020202020204" pitchFamily="34" charset="0"/>
                <a:ea typeface="ＭＳ Ｐゴシック" panose="020B0600070205080204" pitchFamily="50" charset="-128"/>
              </a:defRPr>
            </a:lvl3pPr>
            <a:lvl4pPr marL="1599091" indent="-228441" eaLnBrk="0" hangingPunct="0">
              <a:defRPr kumimoji="1">
                <a:solidFill>
                  <a:schemeClr val="tx1"/>
                </a:solidFill>
                <a:latin typeface="Arial" panose="020B0604020202020204" pitchFamily="34" charset="0"/>
                <a:ea typeface="ＭＳ Ｐゴシック" panose="020B0600070205080204" pitchFamily="50" charset="-128"/>
              </a:defRPr>
            </a:lvl4pPr>
            <a:lvl5pPr marL="2055974" indent="-228441" eaLnBrk="0" hangingPunct="0">
              <a:defRPr kumimoji="1">
                <a:solidFill>
                  <a:schemeClr val="tx1"/>
                </a:solidFill>
                <a:latin typeface="Arial" panose="020B0604020202020204" pitchFamily="34" charset="0"/>
                <a:ea typeface="ＭＳ Ｐゴシック" panose="020B0600070205080204" pitchFamily="50" charset="-128"/>
              </a:defRPr>
            </a:lvl5pPr>
            <a:lvl6pPr marL="2512859" indent="-2284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40" indent="-2284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625" indent="-2284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3507" indent="-2284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F67D289-1ADF-4F9C-AAC7-9615060053C1}" type="slidenum">
              <a:rPr lang="ja-JP" altLang="en-US"/>
              <a:pPr eaLnBrk="1" hangingPunct="1"/>
              <a:t>41</a:t>
            </a:fld>
            <a:endParaRPr lang="ja-JP" altLang="en-US" dirty="0"/>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92898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xfrm>
            <a:off x="912813" y="739775"/>
            <a:ext cx="4981575" cy="3735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latin typeface="ＭＳ ゴシック" pitchFamily="49" charset="-128"/>
              <a:ea typeface="ＭＳ ゴシック" pitchFamily="49" charset="-128"/>
            </a:endParaRPr>
          </a:p>
        </p:txBody>
      </p:sp>
      <p:sp>
        <p:nvSpPr>
          <p:cNvPr id="71684"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EA9F13A-5699-4BD8-BEB0-9A389A74CC04}" type="datetime1">
              <a:rPr lang="ja-JP" altLang="en-US" smtClean="0"/>
              <a:pPr/>
              <a:t>2022/1/11</a:t>
            </a:fld>
            <a:endParaRPr lang="ja-JP" altLang="en-US"/>
          </a:p>
        </p:txBody>
      </p:sp>
      <p:sp>
        <p:nvSpPr>
          <p:cNvPr id="71685"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2C923697-AD8A-4C38-8F2F-6144DA998C45}" type="slidenum">
              <a:rPr lang="ja-JP" altLang="en-US" smtClean="0"/>
              <a:pPr/>
              <a:t>5</a:t>
            </a:fld>
            <a:endParaRPr lang="ja-JP" altLang="en-US"/>
          </a:p>
        </p:txBody>
      </p:sp>
      <p:sp>
        <p:nvSpPr>
          <p:cNvPr id="71686"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Tree>
    <p:extLst>
      <p:ext uri="{BB962C8B-B14F-4D97-AF65-F5344CB8AC3E}">
        <p14:creationId xmlns:p14="http://schemas.microsoft.com/office/powerpoint/2010/main" val="309708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9BE89B16-6A70-442C-852F-164B49C6D953}" type="slidenum">
              <a:rPr lang="ja-JP" altLang="en-US" smtClean="0"/>
              <a:pPr/>
              <a:t>6</a:t>
            </a:fld>
            <a:endParaRPr lang="ja-JP" altLang="en-US"/>
          </a:p>
        </p:txBody>
      </p:sp>
      <p:sp>
        <p:nvSpPr>
          <p:cNvPr id="6861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9414" indent="-288236">
              <a:defRPr kumimoji="1">
                <a:solidFill>
                  <a:schemeClr val="tx1"/>
                </a:solidFill>
                <a:latin typeface="Calibri" pitchFamily="34" charset="0"/>
                <a:ea typeface="ＭＳ Ｐゴシック" charset="-128"/>
              </a:defRPr>
            </a:lvl2pPr>
            <a:lvl3pPr marL="1152944" indent="-230589">
              <a:defRPr kumimoji="1">
                <a:solidFill>
                  <a:schemeClr val="tx1"/>
                </a:solidFill>
                <a:latin typeface="Calibri" pitchFamily="34" charset="0"/>
                <a:ea typeface="ＭＳ Ｐゴシック" charset="-128"/>
              </a:defRPr>
            </a:lvl3pPr>
            <a:lvl4pPr marL="1614122" indent="-230589">
              <a:defRPr kumimoji="1">
                <a:solidFill>
                  <a:schemeClr val="tx1"/>
                </a:solidFill>
                <a:latin typeface="Calibri" pitchFamily="34" charset="0"/>
                <a:ea typeface="ＭＳ Ｐゴシック" charset="-128"/>
              </a:defRPr>
            </a:lvl4pPr>
            <a:lvl5pPr marL="2075299" indent="-230589">
              <a:defRPr kumimoji="1">
                <a:solidFill>
                  <a:schemeClr val="tx1"/>
                </a:solidFill>
                <a:latin typeface="Calibri" pitchFamily="34" charset="0"/>
                <a:ea typeface="ＭＳ Ｐゴシック" charset="-128"/>
              </a:defRPr>
            </a:lvl5pPr>
            <a:lvl6pPr marL="2536477" indent="-230589" eaLnBrk="0" fontAlgn="base" hangingPunct="0">
              <a:spcBef>
                <a:spcPct val="0"/>
              </a:spcBef>
              <a:spcAft>
                <a:spcPct val="0"/>
              </a:spcAft>
              <a:defRPr kumimoji="1">
                <a:solidFill>
                  <a:schemeClr val="tx1"/>
                </a:solidFill>
                <a:latin typeface="Calibri" pitchFamily="34" charset="0"/>
                <a:ea typeface="ＭＳ Ｐゴシック" charset="-128"/>
              </a:defRPr>
            </a:lvl6pPr>
            <a:lvl7pPr marL="2997655" indent="-230589" eaLnBrk="0" fontAlgn="base" hangingPunct="0">
              <a:spcBef>
                <a:spcPct val="0"/>
              </a:spcBef>
              <a:spcAft>
                <a:spcPct val="0"/>
              </a:spcAft>
              <a:defRPr kumimoji="1">
                <a:solidFill>
                  <a:schemeClr val="tx1"/>
                </a:solidFill>
                <a:latin typeface="Calibri" pitchFamily="34" charset="0"/>
                <a:ea typeface="ＭＳ Ｐゴシック" charset="-128"/>
              </a:defRPr>
            </a:lvl7pPr>
            <a:lvl8pPr marL="3458832" indent="-230589" eaLnBrk="0" fontAlgn="base" hangingPunct="0">
              <a:spcBef>
                <a:spcPct val="0"/>
              </a:spcBef>
              <a:spcAft>
                <a:spcPct val="0"/>
              </a:spcAft>
              <a:defRPr kumimoji="1">
                <a:solidFill>
                  <a:schemeClr val="tx1"/>
                </a:solidFill>
                <a:latin typeface="Calibri" pitchFamily="34" charset="0"/>
                <a:ea typeface="ＭＳ Ｐゴシック" charset="-128"/>
              </a:defRPr>
            </a:lvl8pPr>
            <a:lvl9pPr marL="3920010" indent="-230589"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a:t>2018/7/7</a:t>
            </a:r>
            <a:endParaRPr lang="ja-JP" altLang="en-US"/>
          </a:p>
        </p:txBody>
      </p:sp>
    </p:spTree>
    <p:extLst>
      <p:ext uri="{BB962C8B-B14F-4D97-AF65-F5344CB8AC3E}">
        <p14:creationId xmlns:p14="http://schemas.microsoft.com/office/powerpoint/2010/main" val="50347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7</a:t>
            </a:fld>
            <a:endParaRPr lang="ja-JP" altLang="en-US" dirty="0"/>
          </a:p>
        </p:txBody>
      </p:sp>
    </p:spTree>
    <p:extLst>
      <p:ext uri="{BB962C8B-B14F-4D97-AF65-F5344CB8AC3E}">
        <p14:creationId xmlns:p14="http://schemas.microsoft.com/office/powerpoint/2010/main" val="309844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xfrm>
            <a:off x="914400" y="741363"/>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0" fontAlgn="base" hangingPunct="0"/>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pPr>
              <a:defRPr/>
            </a:pPr>
            <a:fld id="{A61A404E-CF97-4CFD-B0F0-2E97F8EBEE5F}" type="slidenum">
              <a:rPr lang="ja-JP" altLang="en-US" smtClean="0"/>
              <a:pPr>
                <a:defRPr/>
              </a:pPr>
              <a:t>8</a:t>
            </a:fld>
            <a:endParaRPr lang="ja-JP" altLang="en-US"/>
          </a:p>
        </p:txBody>
      </p:sp>
    </p:spTree>
    <p:extLst>
      <p:ext uri="{BB962C8B-B14F-4D97-AF65-F5344CB8AC3E}">
        <p14:creationId xmlns:p14="http://schemas.microsoft.com/office/powerpoint/2010/main" val="172033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xfrm>
            <a:off x="914400" y="741363"/>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4238">
              <a:defRPr/>
            </a:pPr>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pPr>
              <a:defRPr/>
            </a:pPr>
            <a:fld id="{A61A404E-CF97-4CFD-B0F0-2E97F8EBEE5F}" type="slidenum">
              <a:rPr lang="ja-JP" altLang="en-US" smtClean="0"/>
              <a:pPr>
                <a:defRPr/>
              </a:pPr>
              <a:t>9</a:t>
            </a:fld>
            <a:endParaRPr lang="ja-JP" altLang="en-US"/>
          </a:p>
        </p:txBody>
      </p:sp>
    </p:spTree>
    <p:extLst>
      <p:ext uri="{BB962C8B-B14F-4D97-AF65-F5344CB8AC3E}">
        <p14:creationId xmlns:p14="http://schemas.microsoft.com/office/powerpoint/2010/main" val="163071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3A8B837-1DE8-4F48-AB8A-A59EAD87E677}" type="slidenum">
              <a:rPr lang="ja-JP" altLang="en-US" smtClean="0"/>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BA978CC-6FFD-4840-AABF-3C7437D24FF5}"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4CEE8E4C-C957-4621-A7D6-487BD1E58DDB}"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415F238D-3303-400B-B3EB-4FA65CC6BEAC}"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75E9007-D76B-424F-BEDE-3B1239F2A7AF}"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7E7E598A-9098-40F2-A007-B4FA9A12AD46}"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7B2C43E5-1AB4-4104-AEDB-8AB251ABE0C3}"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D49D6515-8AAD-40E9-BDA8-44FA51F46F38}"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AA468B7-945E-4685-A517-91EFCDBD6739}"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A2E82C13-626C-4B77-851C-53808DAC3DEA}"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2010/11/8</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8E8251A9-ECEA-49DB-AACE-F197703A8D43}"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50" charset="-128"/>
              </a:defRPr>
            </a:lvl1pPr>
          </a:lstStyle>
          <a:p>
            <a:pPr>
              <a:defRPr/>
            </a:pPr>
            <a:r>
              <a:rPr lang="en-US" altLang="ja-JP"/>
              <a:t>2010/11/8</a:t>
            </a:r>
            <a:endParaRPr lang="ja-JP" altLang="en-US" dirty="0"/>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50" charset="-128"/>
              </a:defRPr>
            </a:lvl1pPr>
          </a:lstStyle>
          <a:p>
            <a:pPr>
              <a:defRPr/>
            </a:pPr>
            <a:endParaRPr lang="ja-JP" altLang="en-US" dirty="0"/>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50" charset="-128"/>
              </a:defRPr>
            </a:lvl1pPr>
          </a:lstStyle>
          <a:p>
            <a:pPr>
              <a:defRPr/>
            </a:pPr>
            <a:fld id="{22C07F79-3C07-400C-9FA9-3D08F6342F9D}" type="slidenum">
              <a:rPr lang="ja-JP" altLang="en-US" smtClean="0"/>
              <a:t>‹#›</a:t>
            </a:fld>
            <a:endParaRPr lang="ja-JP" altLang="en-US" dirty="0"/>
          </a:p>
        </p:txBody>
      </p:sp>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12.png"/><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png"/><Relationship Id="rId1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oleObject" Target="NUL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4"/>
          <p:cNvSpPr txBox="1">
            <a:spLocks noChangeArrowheads="1"/>
          </p:cNvSpPr>
          <p:nvPr/>
        </p:nvSpPr>
        <p:spPr bwMode="auto">
          <a:xfrm>
            <a:off x="1389064" y="5349895"/>
            <a:ext cx="66957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smtClean="0">
                <a:latin typeface="ＭＳ ゴシック" panose="020B0609070205080204" pitchFamily="49" charset="-128"/>
                <a:ea typeface="ＭＳ ゴシック" panose="020B0609070205080204" pitchFamily="49" charset="-128"/>
              </a:rPr>
              <a:t>令和○年度</a:t>
            </a:r>
            <a:endParaRPr lang="en-US" altLang="ja-JP" b="1" dirty="0">
              <a:latin typeface="ＭＳ ゴシック" panose="020B0609070205080204" pitchFamily="49" charset="-128"/>
              <a:ea typeface="ＭＳ ゴシック" panose="020B0609070205080204" pitchFamily="49" charset="-128"/>
            </a:endParaRPr>
          </a:p>
          <a:p>
            <a:pPr algn="ctr">
              <a:spcBef>
                <a:spcPct val="0"/>
              </a:spcBef>
              <a:buFontTx/>
              <a:buNone/>
            </a:pPr>
            <a:r>
              <a:rPr lang="ja-JP" altLang="en-US" b="1" dirty="0" smtClean="0">
                <a:latin typeface="ＭＳ ゴシック" panose="020B0609070205080204" pitchFamily="49" charset="-128"/>
                <a:ea typeface="ＭＳ ゴシック" panose="020B0609070205080204" pitchFamily="49" charset="-128"/>
              </a:rPr>
              <a:t>西部教育事務所</a:t>
            </a:r>
            <a:r>
              <a:rPr lang="ja-JP" altLang="en-US" b="1" dirty="0">
                <a:latin typeface="ＭＳ ゴシック" panose="020B0609070205080204" pitchFamily="49" charset="-128"/>
                <a:ea typeface="ＭＳ ゴシック" panose="020B0609070205080204" pitchFamily="49" charset="-128"/>
              </a:rPr>
              <a:t>　　</a:t>
            </a:r>
            <a:r>
              <a:rPr lang="ja-JP" altLang="en-US" sz="2800" b="1" dirty="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　　　　　　　　　　　　　　　　　　　</a:t>
            </a:r>
            <a:endParaRPr lang="en-US" altLang="ja-JP" sz="2000" b="1" dirty="0">
              <a:latin typeface="ＭＳ ゴシック" panose="020B0609070205080204" pitchFamily="49" charset="-128"/>
              <a:ea typeface="ＭＳ ゴシック" panose="020B0609070205080204" pitchFamily="49" charset="-128"/>
            </a:endParaRPr>
          </a:p>
        </p:txBody>
      </p:sp>
      <p:sp>
        <p:nvSpPr>
          <p:cNvPr id="3074" name="テキスト ボックス 3"/>
          <p:cNvSpPr txBox="1">
            <a:spLocks noChangeArrowheads="1"/>
          </p:cNvSpPr>
          <p:nvPr/>
        </p:nvSpPr>
        <p:spPr bwMode="auto">
          <a:xfrm>
            <a:off x="496082" y="476672"/>
            <a:ext cx="8223844"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defRPr/>
            </a:pPr>
            <a:r>
              <a:rPr lang="ja-JP" altLang="en-US" sz="4400" dirty="0" smtClean="0">
                <a:latin typeface="HG創英角ｺﾞｼｯｸUB" panose="020B0909000000000000" pitchFamily="49" charset="-128"/>
                <a:ea typeface="HG創英角ｺﾞｼｯｸUB" panose="020B0909000000000000" pitchFamily="49" charset="-128"/>
              </a:rPr>
              <a:t>埼玉県学力・学習状況調査の</a:t>
            </a:r>
            <a:endParaRPr lang="en-US" altLang="ja-JP" sz="4400" dirty="0" smtClean="0">
              <a:latin typeface="HG創英角ｺﾞｼｯｸUB" panose="020B0909000000000000" pitchFamily="49" charset="-128"/>
              <a:ea typeface="HG創英角ｺﾞｼｯｸUB" panose="020B0909000000000000" pitchFamily="49" charset="-128"/>
            </a:endParaRPr>
          </a:p>
          <a:p>
            <a:pPr algn="ctr">
              <a:spcBef>
                <a:spcPct val="0"/>
              </a:spcBef>
              <a:buFontTx/>
              <a:buNone/>
              <a:defRPr/>
            </a:pPr>
            <a:r>
              <a:rPr lang="ja-JP" altLang="en-US" sz="4400" dirty="0">
                <a:latin typeface="HG創英角ｺﾞｼｯｸUB" panose="020B0909000000000000" pitchFamily="49" charset="-128"/>
                <a:ea typeface="HG創英角ｺﾞｼｯｸUB" panose="020B0909000000000000" pitchFamily="49" charset="-128"/>
              </a:rPr>
              <a:t>活用</a:t>
            </a:r>
            <a:r>
              <a:rPr lang="ja-JP" altLang="en-US" sz="4400" dirty="0" smtClean="0">
                <a:latin typeface="HG創英角ｺﾞｼｯｸUB" panose="020B0909000000000000" pitchFamily="49" charset="-128"/>
                <a:ea typeface="HG創英角ｺﾞｼｯｸUB" panose="020B0909000000000000" pitchFamily="49" charset="-128"/>
              </a:rPr>
              <a:t>につい</a:t>
            </a:r>
            <a:r>
              <a:rPr lang="ja-JP" altLang="en-US" sz="4400" dirty="0">
                <a:latin typeface="HG創英角ｺﾞｼｯｸUB" panose="020B0909000000000000" pitchFamily="49" charset="-128"/>
                <a:ea typeface="HG創英角ｺﾞｼｯｸUB" panose="020B0909000000000000" pitchFamily="49" charset="-128"/>
              </a:rPr>
              <a:t>て</a:t>
            </a:r>
            <a:endParaRPr lang="en-US" altLang="ja-JP" sz="4400" dirty="0" smtClean="0">
              <a:latin typeface="HG創英角ｺﾞｼｯｸUB" panose="020B0909000000000000" pitchFamily="49" charset="-128"/>
              <a:ea typeface="HG創英角ｺﾞｼｯｸUB" panose="020B0909000000000000" pitchFamily="49" charset="-128"/>
            </a:endParaRPr>
          </a:p>
        </p:txBody>
      </p:sp>
      <p:pic>
        <p:nvPicPr>
          <p:cNvPr id="6"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33" y="1684824"/>
            <a:ext cx="3528392" cy="366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427984" y="2132856"/>
            <a:ext cx="4399155" cy="3096344"/>
          </a:xfrm>
          <a:prstGeom prst="rect">
            <a:avLst/>
          </a:prstGeom>
          <a:solidFill>
            <a:srgbClr val="FFFF00"/>
          </a:solid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800" dirty="0" smtClean="0">
                <a:solidFill>
                  <a:schemeClr val="tx1"/>
                </a:solidFill>
              </a:rPr>
              <a:t>＜活用して頂くに当たって＞</a:t>
            </a:r>
            <a:endParaRPr kumimoji="1" lang="en-US" altLang="ja-JP" sz="2800" dirty="0" smtClean="0">
              <a:solidFill>
                <a:schemeClr val="tx1"/>
              </a:solidFill>
            </a:endParaRPr>
          </a:p>
          <a:p>
            <a:endParaRPr lang="en-US" altLang="ja-JP" sz="700" dirty="0" smtClean="0">
              <a:solidFill>
                <a:schemeClr val="tx1"/>
              </a:solidFill>
            </a:endParaRPr>
          </a:p>
          <a:p>
            <a:r>
              <a:rPr lang="ja-JP" altLang="en-US" sz="2400" dirty="0" smtClean="0">
                <a:solidFill>
                  <a:schemeClr val="tx1"/>
                </a:solidFill>
              </a:rPr>
              <a:t>〇数値やコメント等は</a:t>
            </a:r>
            <a:r>
              <a:rPr lang="ja-JP" altLang="en-US" sz="2400" u="sng" dirty="0" smtClean="0">
                <a:solidFill>
                  <a:schemeClr val="tx1"/>
                </a:solidFill>
              </a:rPr>
              <a:t>編集せず</a:t>
            </a:r>
            <a:r>
              <a:rPr lang="ja-JP" altLang="en-US" sz="2400" dirty="0" smtClean="0">
                <a:solidFill>
                  <a:schemeClr val="tx1"/>
                </a:solidFill>
              </a:rPr>
              <a:t>に活用してください。</a:t>
            </a:r>
            <a:endParaRPr lang="en-US" altLang="ja-JP" sz="2400" dirty="0" smtClean="0">
              <a:solidFill>
                <a:schemeClr val="tx1"/>
              </a:solidFill>
            </a:endParaRPr>
          </a:p>
          <a:p>
            <a:endParaRPr lang="en-US" altLang="ja-JP" sz="1000" dirty="0" smtClean="0">
              <a:solidFill>
                <a:schemeClr val="tx1"/>
              </a:solidFill>
            </a:endParaRPr>
          </a:p>
          <a:p>
            <a:r>
              <a:rPr lang="ja-JP" altLang="en-US" sz="2400" dirty="0" smtClean="0">
                <a:solidFill>
                  <a:schemeClr val="tx1"/>
                </a:solidFill>
              </a:rPr>
              <a:t>〇各数値は令和元年度　</a:t>
            </a:r>
            <a:endParaRPr lang="en-US" altLang="ja-JP" sz="2400" dirty="0" smtClean="0">
              <a:solidFill>
                <a:schemeClr val="tx1"/>
              </a:solidFill>
            </a:endParaRPr>
          </a:p>
          <a:p>
            <a:r>
              <a:rPr lang="ja-JP" altLang="en-US" sz="2400" dirty="0" smtClean="0">
                <a:solidFill>
                  <a:schemeClr val="tx1"/>
                </a:solidFill>
              </a:rPr>
              <a:t>西部地区学力向上推進協議会（令和２年１月２４日）の時点での数値を使用しています。</a:t>
            </a:r>
            <a:endParaRPr lang="en-US" altLang="ja-JP" sz="2400" dirty="0" smtClean="0">
              <a:solidFill>
                <a:schemeClr val="tx1"/>
              </a:solidFill>
            </a:endParaRPr>
          </a:p>
        </p:txBody>
      </p:sp>
    </p:spTree>
    <p:extLst>
      <p:ext uri="{BB962C8B-B14F-4D97-AF65-F5344CB8AC3E}">
        <p14:creationId xmlns:p14="http://schemas.microsoft.com/office/powerpoint/2010/main" val="1021442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４</a:t>
            </a:r>
          </a:p>
        </p:txBody>
      </p:sp>
      <p:sp>
        <p:nvSpPr>
          <p:cNvPr id="10" name="角丸四角形 9"/>
          <p:cNvSpPr/>
          <p:nvPr/>
        </p:nvSpPr>
        <p:spPr>
          <a:xfrm>
            <a:off x="387350" y="113848"/>
            <a:ext cx="8756650"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bg1"/>
                </a:solidFill>
              </a:rPr>
              <a:t>県学力・学習状況調査の結果の活用（学校の概要を知る）</a:t>
            </a:r>
          </a:p>
        </p:txBody>
      </p:sp>
      <p:sp>
        <p:nvSpPr>
          <p:cNvPr id="6" name="角丸四角形 5"/>
          <p:cNvSpPr/>
          <p:nvPr/>
        </p:nvSpPr>
        <p:spPr>
          <a:xfrm>
            <a:off x="260350" y="917408"/>
            <a:ext cx="1647354" cy="85540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帳票２８</a:t>
            </a:r>
            <a:endParaRPr lang="en-US" altLang="ja-JP" sz="2100" dirty="0">
              <a:solidFill>
                <a:schemeClr val="tx1"/>
              </a:solidFill>
              <a:latin typeface="HGS創英角ｺﾞｼｯｸUB" panose="020B0900000000000000" pitchFamily="50" charset="-128"/>
              <a:ea typeface="HGS創英角ｺﾞｼｯｸUB" panose="020B0900000000000000" pitchFamily="50" charset="-128"/>
            </a:endParaRPr>
          </a:p>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２ページ目</a:t>
            </a:r>
          </a:p>
        </p:txBody>
      </p:sp>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184902"/>
            <a:ext cx="4927600" cy="550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9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５</a:t>
            </a:r>
          </a:p>
        </p:txBody>
      </p:sp>
      <p:sp>
        <p:nvSpPr>
          <p:cNvPr id="10" name="角丸四角形 9"/>
          <p:cNvSpPr/>
          <p:nvPr/>
        </p:nvSpPr>
        <p:spPr>
          <a:xfrm>
            <a:off x="260350" y="158074"/>
            <a:ext cx="8756650"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bg1"/>
                </a:solidFill>
              </a:rPr>
              <a:t>県学力・学習状況調査の結果の活用（学校の概要を知る）</a:t>
            </a:r>
          </a:p>
        </p:txBody>
      </p:sp>
      <p:pic>
        <p:nvPicPr>
          <p:cNvPr id="4" name="図 3"/>
          <p:cNvPicPr>
            <a:picLocks noChangeAspect="1"/>
          </p:cNvPicPr>
          <p:nvPr/>
        </p:nvPicPr>
        <p:blipFill>
          <a:blip r:embed="rId3"/>
          <a:stretch>
            <a:fillRect/>
          </a:stretch>
        </p:blipFill>
        <p:spPr>
          <a:xfrm>
            <a:off x="2173106" y="1012224"/>
            <a:ext cx="5446894" cy="5604421"/>
          </a:xfrm>
          <a:prstGeom prst="rect">
            <a:avLst/>
          </a:prstGeom>
          <a:ln>
            <a:solidFill>
              <a:schemeClr val="tx1"/>
            </a:solidFill>
          </a:ln>
        </p:spPr>
      </p:pic>
      <p:sp>
        <p:nvSpPr>
          <p:cNvPr id="6" name="角丸四角形 5"/>
          <p:cNvSpPr/>
          <p:nvPr/>
        </p:nvSpPr>
        <p:spPr>
          <a:xfrm>
            <a:off x="260350" y="939794"/>
            <a:ext cx="1719362" cy="83302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帳票２８</a:t>
            </a:r>
            <a:endParaRPr lang="en-US" altLang="ja-JP" sz="2100" dirty="0">
              <a:solidFill>
                <a:schemeClr val="tx1"/>
              </a:solidFill>
              <a:latin typeface="HGS創英角ｺﾞｼｯｸUB" panose="020B0900000000000000" pitchFamily="50" charset="-128"/>
              <a:ea typeface="HGS創英角ｺﾞｼｯｸUB" panose="020B0900000000000000" pitchFamily="50" charset="-128"/>
            </a:endParaRPr>
          </a:p>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３ページ目</a:t>
            </a:r>
          </a:p>
        </p:txBody>
      </p:sp>
    </p:spTree>
    <p:extLst>
      <p:ext uri="{BB962C8B-B14F-4D97-AF65-F5344CB8AC3E}">
        <p14:creationId xmlns:p14="http://schemas.microsoft.com/office/powerpoint/2010/main" val="81765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22966" y="116632"/>
            <a:ext cx="2185987" cy="528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latin typeface="ＭＳ ゴシック" panose="020B0609070205080204" pitchFamily="49" charset="-128"/>
                <a:ea typeface="ＭＳ ゴシック" panose="020B0609070205080204" pitchFamily="49" charset="-128"/>
              </a:rPr>
              <a:t>グラフの見方</a:t>
            </a:r>
          </a:p>
        </p:txBody>
      </p:sp>
      <p:pic>
        <p:nvPicPr>
          <p:cNvPr id="27652" name="図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25" y="764704"/>
            <a:ext cx="7948612" cy="444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3"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６</a:t>
            </a:r>
          </a:p>
        </p:txBody>
      </p:sp>
      <p:sp>
        <p:nvSpPr>
          <p:cNvPr id="6" name="テキスト ボックス 2705">
            <a:extLst>
              <a:ext uri="{FF2B5EF4-FFF2-40B4-BE49-F238E27FC236}">
                <a16:creationId xmlns:a16="http://schemas.microsoft.com/office/drawing/2014/main" id="{3C65A737-209A-48E0-AA57-E44C7111FFD6}"/>
              </a:ext>
            </a:extLst>
          </p:cNvPr>
          <p:cNvSpPr txBox="1"/>
          <p:nvPr/>
        </p:nvSpPr>
        <p:spPr>
          <a:xfrm>
            <a:off x="391224" y="5373133"/>
            <a:ext cx="7948611" cy="1224220"/>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ts val="1900"/>
              </a:lnSpc>
              <a:spcAft>
                <a:spcPts val="0"/>
              </a:spcAft>
            </a:pPr>
            <a:r>
              <a:rPr lang="ja-JP" sz="7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7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200"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　最大値（最も学力が高い児童生徒が属する学力レベル）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900"/>
              </a:lnSpc>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200" kern="100" dirty="0">
                <a:solidFill>
                  <a:srgbClr val="C0000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　</a:t>
            </a:r>
            <a:r>
              <a:rPr lang="en-US" sz="1200" kern="100" dirty="0">
                <a:effectLst/>
                <a:latin typeface="Century" panose="02040604050505020304" pitchFamily="18" charset="0"/>
                <a:ea typeface="ＭＳ ゴシック" panose="020B0609070205080204" pitchFamily="49" charset="-128"/>
                <a:cs typeface="Times New Roman" panose="02020603050405020304" pitchFamily="18" charset="0"/>
              </a:rPr>
              <a:t>75</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％値（学力の高い順に並べたときに、上から数えて</a:t>
            </a:r>
            <a:r>
              <a:rPr lang="en-US" sz="1200" kern="100" dirty="0">
                <a:effectLst/>
                <a:latin typeface="Century" panose="02040604050505020304" pitchFamily="18" charset="0"/>
                <a:ea typeface="ＭＳ ゴシック" panose="020B0609070205080204" pitchFamily="49" charset="-128"/>
                <a:cs typeface="Times New Roman" panose="02020603050405020304" pitchFamily="18" charset="0"/>
              </a:rPr>
              <a:t>25</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％にあたる児童生徒が属する学力レベル）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900"/>
              </a:lnSpc>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200" kern="100" dirty="0">
                <a:solidFill>
                  <a:srgbClr val="70AD47"/>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　中央値（学力の高い順に並べたときに、上から数えて</a:t>
            </a:r>
            <a:r>
              <a:rPr lang="en-US" sz="1200" kern="100" dirty="0">
                <a:effectLst/>
                <a:latin typeface="Century" panose="02040604050505020304" pitchFamily="18" charset="0"/>
                <a:ea typeface="ＭＳ ゴシック" panose="020B0609070205080204" pitchFamily="49" charset="-128"/>
                <a:cs typeface="Times New Roman" panose="02020603050405020304" pitchFamily="18" charset="0"/>
              </a:rPr>
              <a:t>50</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％にあたる児童生徒が属する学力レベル）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900"/>
              </a:lnSpc>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200" b="1" kern="100" dirty="0">
                <a:solidFill>
                  <a:srgbClr val="7030A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　</a:t>
            </a:r>
            <a:r>
              <a:rPr lang="en-US" sz="1200" kern="100" dirty="0">
                <a:effectLst/>
                <a:latin typeface="Century" panose="02040604050505020304" pitchFamily="18" charset="0"/>
                <a:ea typeface="ＭＳ ゴシック" panose="020B0609070205080204" pitchFamily="49" charset="-128"/>
                <a:cs typeface="Times New Roman" panose="02020603050405020304" pitchFamily="18" charset="0"/>
              </a:rPr>
              <a:t>25</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％値（学力の高い順に並べたときに、上から数えて</a:t>
            </a:r>
            <a:r>
              <a:rPr lang="en-US" sz="1200" kern="100" dirty="0">
                <a:effectLst/>
                <a:latin typeface="Century" panose="02040604050505020304" pitchFamily="18" charset="0"/>
                <a:ea typeface="ＭＳ ゴシック" panose="020B0609070205080204" pitchFamily="49" charset="-128"/>
                <a:cs typeface="Times New Roman" panose="02020603050405020304" pitchFamily="18" charset="0"/>
              </a:rPr>
              <a:t>75</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％にあたる児童生徒が属する学力レベル）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900"/>
              </a:lnSpc>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200" b="1" kern="100" dirty="0">
                <a:solidFill>
                  <a:srgbClr val="00B0F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　⇒　最小値（最も学力が低い児童生徒が属する学力レベル）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1897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
          <p:cNvSpPr>
            <a:spLocks noGrp="1"/>
          </p:cNvSpPr>
          <p:nvPr>
            <p:ph type="sldNum" sz="quarter" idx="12"/>
          </p:nvPr>
        </p:nvSpPr>
        <p:spPr bwMode="auto">
          <a:xfrm>
            <a:off x="6832366"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898989"/>
                </a:solidFill>
                <a:latin typeface="+mn-ea"/>
                <a:ea typeface="+mn-ea"/>
              </a:rPr>
              <a:t>７</a:t>
            </a:r>
          </a:p>
        </p:txBody>
      </p:sp>
      <p:pic>
        <p:nvPicPr>
          <p:cNvPr id="2" name="図 1">
            <a:extLst>
              <a:ext uri="{FF2B5EF4-FFF2-40B4-BE49-F238E27FC236}">
                <a16:creationId xmlns:a16="http://schemas.microsoft.com/office/drawing/2014/main" id="{72759435-9A55-402B-A501-DC35349A9996}"/>
              </a:ext>
            </a:extLst>
          </p:cNvPr>
          <p:cNvPicPr>
            <a:picLocks noChangeAspect="1"/>
          </p:cNvPicPr>
          <p:nvPr/>
        </p:nvPicPr>
        <p:blipFill>
          <a:blip r:embed="rId3"/>
          <a:stretch>
            <a:fillRect/>
          </a:stretch>
        </p:blipFill>
        <p:spPr>
          <a:xfrm>
            <a:off x="370579" y="358444"/>
            <a:ext cx="8240669" cy="6022592"/>
          </a:xfrm>
          <a:prstGeom prst="rect">
            <a:avLst/>
          </a:prstGeom>
        </p:spPr>
      </p:pic>
      <p:pic>
        <p:nvPicPr>
          <p:cNvPr id="21" name="Picture 13" descr="C:\Users\724470\Desktop\コバトンなど\5-1-27.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166" y="458479"/>
            <a:ext cx="874255" cy="121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95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476375" y="214313"/>
            <a:ext cx="6000750" cy="2968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bg1"/>
                </a:solidFill>
              </a:rPr>
              <a:t>学力の分布</a:t>
            </a:r>
          </a:p>
        </p:txBody>
      </p:sp>
      <p:graphicFrame>
        <p:nvGraphicFramePr>
          <p:cNvPr id="33795" name="グラフ 3"/>
          <p:cNvGraphicFramePr>
            <a:graphicFrameLocks/>
          </p:cNvGraphicFramePr>
          <p:nvPr/>
        </p:nvGraphicFramePr>
        <p:xfrm>
          <a:off x="1046163" y="577850"/>
          <a:ext cx="3413125" cy="1757363"/>
        </p:xfrm>
        <a:graphic>
          <a:graphicData uri="http://schemas.openxmlformats.org/presentationml/2006/ole">
            <mc:AlternateContent xmlns:mc="http://schemas.openxmlformats.org/markup-compatibility/2006">
              <mc:Choice xmlns:v="urn:schemas-microsoft-com:vml" Requires="v">
                <p:oleObj spid="_x0000_s2230" r:id="rId4" imgW="3414056" imgH="1755800" progId="Excel.Chart.8">
                  <p:embed/>
                </p:oleObj>
              </mc:Choice>
              <mc:Fallback>
                <p:oleObj r:id="rId4" imgW="3414056" imgH="175580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577850"/>
                        <a:ext cx="341312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グラフ 4"/>
          <p:cNvGraphicFramePr>
            <a:graphicFrameLocks/>
          </p:cNvGraphicFramePr>
          <p:nvPr/>
        </p:nvGraphicFramePr>
        <p:xfrm>
          <a:off x="4478338" y="541338"/>
          <a:ext cx="3509962" cy="1757362"/>
        </p:xfrm>
        <a:graphic>
          <a:graphicData uri="http://schemas.openxmlformats.org/presentationml/2006/ole">
            <mc:AlternateContent xmlns:mc="http://schemas.openxmlformats.org/markup-compatibility/2006">
              <mc:Choice xmlns:v="urn:schemas-microsoft-com:vml" Requires="v">
                <p:oleObj spid="_x0000_s2231" r:id="rId6" imgW="3505504" imgH="1755800" progId="Excel.Chart.8">
                  <p:embed/>
                </p:oleObj>
              </mc:Choice>
              <mc:Fallback>
                <p:oleObj r:id="rId6" imgW="3505504" imgH="175580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338" y="541338"/>
                        <a:ext cx="3509962"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正方形/長方形 5"/>
          <p:cNvSpPr/>
          <p:nvPr/>
        </p:nvSpPr>
        <p:spPr>
          <a:xfrm>
            <a:off x="536575" y="915988"/>
            <a:ext cx="403225" cy="792162"/>
          </a:xfrm>
          <a:prstGeom prst="rect">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ja-JP" altLang="en-US" sz="2000" dirty="0"/>
              <a:t>小４</a:t>
            </a:r>
            <a:endParaRPr lang="ja-JP" altLang="en-US" dirty="0"/>
          </a:p>
        </p:txBody>
      </p:sp>
      <p:sp>
        <p:nvSpPr>
          <p:cNvPr id="7" name="正方形/長方形 6"/>
          <p:cNvSpPr/>
          <p:nvPr/>
        </p:nvSpPr>
        <p:spPr>
          <a:xfrm>
            <a:off x="1309688" y="4867275"/>
            <a:ext cx="847725" cy="303213"/>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国語</a:t>
            </a:r>
            <a:endParaRPr lang="ja-JP" altLang="en-US" dirty="0"/>
          </a:p>
        </p:txBody>
      </p:sp>
      <p:graphicFrame>
        <p:nvGraphicFramePr>
          <p:cNvPr id="33799" name="グラフ 8"/>
          <p:cNvGraphicFramePr>
            <a:graphicFrameLocks/>
          </p:cNvGraphicFramePr>
          <p:nvPr/>
        </p:nvGraphicFramePr>
        <p:xfrm>
          <a:off x="1065213" y="2465388"/>
          <a:ext cx="3443287" cy="1633537"/>
        </p:xfrm>
        <a:graphic>
          <a:graphicData uri="http://schemas.openxmlformats.org/presentationml/2006/ole">
            <mc:AlternateContent xmlns:mc="http://schemas.openxmlformats.org/markup-compatibility/2006">
              <mc:Choice xmlns:v="urn:schemas-microsoft-com:vml" Requires="v">
                <p:oleObj spid="_x0000_s2232" r:id="rId8" imgW="3444539" imgH="1627773" progId="Excel.Chart.8">
                  <p:embed/>
                </p:oleObj>
              </mc:Choice>
              <mc:Fallback>
                <p:oleObj r:id="rId8" imgW="3444539" imgH="1627773"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2465388"/>
                        <a:ext cx="344328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0" name="グラフ 9"/>
          <p:cNvGraphicFramePr>
            <a:graphicFrameLocks/>
          </p:cNvGraphicFramePr>
          <p:nvPr/>
        </p:nvGraphicFramePr>
        <p:xfrm>
          <a:off x="4646613" y="2354263"/>
          <a:ext cx="3630612" cy="1751012"/>
        </p:xfrm>
        <a:graphic>
          <a:graphicData uri="http://schemas.openxmlformats.org/presentationml/2006/ole">
            <mc:AlternateContent xmlns:mc="http://schemas.openxmlformats.org/markup-compatibility/2006">
              <mc:Choice xmlns:v="urn:schemas-microsoft-com:vml" Requires="v">
                <p:oleObj spid="_x0000_s2233" r:id="rId10" imgW="3633531" imgH="1749704" progId="Excel.Chart.8">
                  <p:embed/>
                </p:oleObj>
              </mc:Choice>
              <mc:Fallback>
                <p:oleObj r:id="rId10" imgW="3633531" imgH="1749704"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6613" y="2354263"/>
                        <a:ext cx="3630612"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1" name="グラフ 10"/>
          <p:cNvGraphicFramePr>
            <a:graphicFrameLocks/>
          </p:cNvGraphicFramePr>
          <p:nvPr/>
        </p:nvGraphicFramePr>
        <p:xfrm>
          <a:off x="1046163" y="4394200"/>
          <a:ext cx="3606800" cy="1920875"/>
        </p:xfrm>
        <a:graphic>
          <a:graphicData uri="http://schemas.openxmlformats.org/presentationml/2006/ole">
            <mc:AlternateContent xmlns:mc="http://schemas.openxmlformats.org/markup-compatibility/2006">
              <mc:Choice xmlns:v="urn:schemas-microsoft-com:vml" Requires="v">
                <p:oleObj spid="_x0000_s2234" r:id="rId12" imgW="3603048" imgH="1920406" progId="Excel.Chart.8">
                  <p:embed/>
                </p:oleObj>
              </mc:Choice>
              <mc:Fallback>
                <p:oleObj r:id="rId12" imgW="3603048" imgH="1920406" progId="Excel.Chart.8">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6163" y="4394200"/>
                        <a:ext cx="3606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2" name="グラフ 11"/>
          <p:cNvGraphicFramePr>
            <a:graphicFrameLocks/>
          </p:cNvGraphicFramePr>
          <p:nvPr/>
        </p:nvGraphicFramePr>
        <p:xfrm>
          <a:off x="4791075" y="4235450"/>
          <a:ext cx="3773488" cy="1930400"/>
        </p:xfrm>
        <a:graphic>
          <a:graphicData uri="http://schemas.openxmlformats.org/presentationml/2006/ole">
            <mc:AlternateContent xmlns:mc="http://schemas.openxmlformats.org/markup-compatibility/2006">
              <mc:Choice xmlns:v="urn:schemas-microsoft-com:vml" Requires="v">
                <p:oleObj spid="_x0000_s2235" r:id="rId14" imgW="3773751" imgH="1926503" progId="Excel.Chart.8">
                  <p:embed/>
                </p:oleObj>
              </mc:Choice>
              <mc:Fallback>
                <p:oleObj r:id="rId14" imgW="3773751" imgH="1926503" progId="Excel.Chart.8">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5" y="4235450"/>
                        <a:ext cx="37734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正方形/長方形 14"/>
          <p:cNvSpPr/>
          <p:nvPr/>
        </p:nvSpPr>
        <p:spPr>
          <a:xfrm>
            <a:off x="5059363" y="4665663"/>
            <a:ext cx="847725" cy="303212"/>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算数</a:t>
            </a:r>
            <a:endParaRPr lang="ja-JP" altLang="en-US" dirty="0"/>
          </a:p>
        </p:txBody>
      </p:sp>
      <p:sp>
        <p:nvSpPr>
          <p:cNvPr id="16" name="正方形/長方形 15"/>
          <p:cNvSpPr/>
          <p:nvPr/>
        </p:nvSpPr>
        <p:spPr>
          <a:xfrm>
            <a:off x="4984750" y="2716213"/>
            <a:ext cx="847725" cy="303212"/>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算数</a:t>
            </a:r>
            <a:endParaRPr lang="ja-JP" altLang="en-US" dirty="0"/>
          </a:p>
        </p:txBody>
      </p:sp>
      <p:sp>
        <p:nvSpPr>
          <p:cNvPr id="17" name="正方形/長方形 16"/>
          <p:cNvSpPr/>
          <p:nvPr/>
        </p:nvSpPr>
        <p:spPr>
          <a:xfrm>
            <a:off x="1298575" y="2701925"/>
            <a:ext cx="847725" cy="303213"/>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国語</a:t>
            </a:r>
            <a:endParaRPr lang="ja-JP" altLang="en-US" dirty="0"/>
          </a:p>
        </p:txBody>
      </p:sp>
      <p:sp>
        <p:nvSpPr>
          <p:cNvPr id="18" name="正方形/長方形 17"/>
          <p:cNvSpPr/>
          <p:nvPr/>
        </p:nvSpPr>
        <p:spPr>
          <a:xfrm>
            <a:off x="619125" y="2852738"/>
            <a:ext cx="401638" cy="792162"/>
          </a:xfrm>
          <a:prstGeom prst="rect">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ja-JP" altLang="en-US" sz="2000" dirty="0"/>
              <a:t>小５</a:t>
            </a:r>
            <a:endParaRPr lang="ja-JP" altLang="en-US" dirty="0"/>
          </a:p>
        </p:txBody>
      </p:sp>
      <p:sp>
        <p:nvSpPr>
          <p:cNvPr id="19" name="正方形/長方形 18"/>
          <p:cNvSpPr/>
          <p:nvPr/>
        </p:nvSpPr>
        <p:spPr>
          <a:xfrm>
            <a:off x="619125" y="4803775"/>
            <a:ext cx="401638" cy="792163"/>
          </a:xfrm>
          <a:prstGeom prst="rect">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ja-JP" altLang="en-US" sz="2000" dirty="0"/>
              <a:t>小６</a:t>
            </a:r>
            <a:endParaRPr lang="ja-JP" altLang="en-US" dirty="0"/>
          </a:p>
        </p:txBody>
      </p:sp>
      <p:pic>
        <p:nvPicPr>
          <p:cNvPr id="33808" name="図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1975" y="6232525"/>
            <a:ext cx="5873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1489075" y="915988"/>
            <a:ext cx="847725" cy="303212"/>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国語</a:t>
            </a:r>
            <a:endParaRPr lang="ja-JP" altLang="en-US" dirty="0"/>
          </a:p>
        </p:txBody>
      </p:sp>
      <p:sp>
        <p:nvSpPr>
          <p:cNvPr id="22" name="正方形/長方形 21"/>
          <p:cNvSpPr/>
          <p:nvPr/>
        </p:nvSpPr>
        <p:spPr>
          <a:xfrm>
            <a:off x="4902200" y="915988"/>
            <a:ext cx="847725" cy="303212"/>
          </a:xfrm>
          <a:prstGeom prst="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dirty="0"/>
              <a:t>算数</a:t>
            </a:r>
            <a:endParaRPr lang="ja-JP" altLang="en-US" dirty="0"/>
          </a:p>
        </p:txBody>
      </p:sp>
      <p:sp>
        <p:nvSpPr>
          <p:cNvPr id="23" name="角丸四角形吹き出し 22"/>
          <p:cNvSpPr/>
          <p:nvPr/>
        </p:nvSpPr>
        <p:spPr>
          <a:xfrm>
            <a:off x="1554163" y="6232525"/>
            <a:ext cx="4352925" cy="431800"/>
          </a:xfrm>
          <a:prstGeom prst="wedgeRoundRectCallout">
            <a:avLst>
              <a:gd name="adj1" fmla="val -54249"/>
              <a:gd name="adj2" fmla="val -8629"/>
              <a:gd name="adj3" fmla="val 16667"/>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t>どの層に着目して指導したらいいのかな。</a:t>
            </a:r>
            <a:endParaRPr lang="en-US" altLang="ja-JP" dirty="0"/>
          </a:p>
        </p:txBody>
      </p:sp>
      <p:sp>
        <p:nvSpPr>
          <p:cNvPr id="2" name="フッター プレースホルダー 1"/>
          <p:cNvSpPr>
            <a:spLocks noGrp="1"/>
          </p:cNvSpPr>
          <p:nvPr>
            <p:ph type="ftr" sz="quarter" idx="11"/>
          </p:nvPr>
        </p:nvSpPr>
        <p:spPr/>
        <p:txBody>
          <a:bodyPr/>
          <a:lstStyle/>
          <a:p>
            <a:pPr>
              <a:defRPr/>
            </a:pPr>
            <a:endParaRPr lang="ja-JP" altLang="en-US"/>
          </a:p>
        </p:txBody>
      </p:sp>
      <p:sp>
        <p:nvSpPr>
          <p:cNvPr id="33813"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８</a:t>
            </a:r>
          </a:p>
        </p:txBody>
      </p:sp>
    </p:spTree>
    <p:extLst>
      <p:ext uri="{BB962C8B-B14F-4D97-AF65-F5344CB8AC3E}">
        <p14:creationId xmlns:p14="http://schemas.microsoft.com/office/powerpoint/2010/main" val="60290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30981" y="6460028"/>
            <a:ext cx="2133600" cy="365125"/>
          </a:xfrm>
        </p:spPr>
        <p:txBody>
          <a:bodyPr/>
          <a:lstStyle/>
          <a:p>
            <a:pPr>
              <a:defRPr/>
            </a:pPr>
            <a:r>
              <a:rPr lang="ja-JP" altLang="en-US" dirty="0"/>
              <a:t>９</a:t>
            </a:r>
          </a:p>
        </p:txBody>
      </p:sp>
      <p:pic>
        <p:nvPicPr>
          <p:cNvPr id="4" name="図 3"/>
          <p:cNvPicPr>
            <a:picLocks noChangeAspect="1"/>
          </p:cNvPicPr>
          <p:nvPr/>
        </p:nvPicPr>
        <p:blipFill rotWithShape="1">
          <a:blip r:embed="rId3"/>
          <a:srcRect r="6499" b="54200"/>
          <a:stretch/>
        </p:blipFill>
        <p:spPr>
          <a:xfrm>
            <a:off x="147504" y="1292574"/>
            <a:ext cx="8812420" cy="5229200"/>
          </a:xfrm>
          <a:prstGeom prst="rect">
            <a:avLst/>
          </a:prstGeom>
        </p:spPr>
      </p:pic>
      <p:sp>
        <p:nvSpPr>
          <p:cNvPr id="5" name="角丸四角形 4"/>
          <p:cNvSpPr/>
          <p:nvPr/>
        </p:nvSpPr>
        <p:spPr>
          <a:xfrm>
            <a:off x="135554" y="203036"/>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帳票９</a:t>
            </a:r>
          </a:p>
        </p:txBody>
      </p:sp>
      <p:pic>
        <p:nvPicPr>
          <p:cNvPr id="6" name="図 5"/>
          <p:cNvPicPr>
            <a:picLocks noChangeAspect="1"/>
          </p:cNvPicPr>
          <p:nvPr/>
        </p:nvPicPr>
        <p:blipFill rotWithShape="1">
          <a:blip r:embed="rId4"/>
          <a:srcRect l="52881" t="41814" r="415" b="35670"/>
          <a:stretch/>
        </p:blipFill>
        <p:spPr>
          <a:xfrm>
            <a:off x="6948264" y="5589240"/>
            <a:ext cx="1464940" cy="870788"/>
          </a:xfrm>
          <a:prstGeom prst="rect">
            <a:avLst/>
          </a:prstGeom>
          <a:ln>
            <a:solidFill>
              <a:schemeClr val="tx1"/>
            </a:solidFill>
          </a:ln>
        </p:spPr>
      </p:pic>
      <p:pic>
        <p:nvPicPr>
          <p:cNvPr id="8" name="図 1"/>
          <p:cNvPicPr>
            <a:picLocks noChangeAspect="1"/>
          </p:cNvPicPr>
          <p:nvPr/>
        </p:nvPicPr>
        <p:blipFill rotWithShape="1">
          <a:blip r:embed="rId5">
            <a:extLst>
              <a:ext uri="{28A0092B-C50C-407E-A947-70E740481C1C}">
                <a14:useLocalDpi xmlns:a14="http://schemas.microsoft.com/office/drawing/2010/main" val="0"/>
              </a:ext>
            </a:extLst>
          </a:blip>
          <a:srcRect l="55953" t="10118" b="56598"/>
          <a:stretch/>
        </p:blipFill>
        <p:spPr bwMode="auto">
          <a:xfrm>
            <a:off x="7007931" y="3782150"/>
            <a:ext cx="1224137" cy="10329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a:xfrm>
            <a:off x="6735130" y="5218892"/>
            <a:ext cx="1797310" cy="1302882"/>
          </a:xfrm>
          <a:prstGeom prst="wedgeRoundRectCallout">
            <a:avLst>
              <a:gd name="adj1" fmla="val -55985"/>
              <a:gd name="adj2" fmla="val -332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6735130" y="3429657"/>
            <a:ext cx="1725302" cy="1437678"/>
          </a:xfrm>
          <a:prstGeom prst="wedgeRoundRectCallout">
            <a:avLst>
              <a:gd name="adj1" fmla="val -61170"/>
              <a:gd name="adj2" fmla="val -83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063493" y="3513114"/>
            <a:ext cx="1113011" cy="216761"/>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dirty="0">
                <a:solidFill>
                  <a:schemeClr val="tx1"/>
                </a:solidFill>
                <a:latin typeface="HGS創英角ｺﾞｼｯｸUB" panose="020B0900000000000000" pitchFamily="50" charset="-128"/>
                <a:ea typeface="HGS創英角ｺﾞｼｯｸUB" panose="020B0900000000000000" pitchFamily="50" charset="-128"/>
              </a:rPr>
              <a:t>帳票２８</a:t>
            </a:r>
          </a:p>
        </p:txBody>
      </p:sp>
      <p:sp>
        <p:nvSpPr>
          <p:cNvPr id="13" name="角丸四角形 12"/>
          <p:cNvSpPr/>
          <p:nvPr/>
        </p:nvSpPr>
        <p:spPr>
          <a:xfrm>
            <a:off x="7076666" y="5292375"/>
            <a:ext cx="1113011" cy="235119"/>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dirty="0">
                <a:solidFill>
                  <a:schemeClr val="tx1"/>
                </a:solidFill>
                <a:latin typeface="HGS創英角ｺﾞｼｯｸUB" panose="020B0900000000000000" pitchFamily="50" charset="-128"/>
                <a:ea typeface="HGS創英角ｺﾞｼｯｸUB" panose="020B0900000000000000" pitchFamily="50" charset="-128"/>
              </a:rPr>
              <a:t>帳票２８</a:t>
            </a:r>
          </a:p>
        </p:txBody>
      </p:sp>
      <p:sp>
        <p:nvSpPr>
          <p:cNvPr id="11" name="角丸四角形 10"/>
          <p:cNvSpPr/>
          <p:nvPr/>
        </p:nvSpPr>
        <p:spPr>
          <a:xfrm>
            <a:off x="1835696" y="158074"/>
            <a:ext cx="7181304"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bg1"/>
                </a:solidFill>
              </a:rPr>
              <a:t>教科に関する調査　問題ごとの正答率等一覧表</a:t>
            </a:r>
          </a:p>
        </p:txBody>
      </p:sp>
      <p:sp>
        <p:nvSpPr>
          <p:cNvPr id="14" name="角丸四角形吹き出し 13"/>
          <p:cNvSpPr/>
          <p:nvPr/>
        </p:nvSpPr>
        <p:spPr>
          <a:xfrm>
            <a:off x="2483768" y="4883927"/>
            <a:ext cx="1187164" cy="1263752"/>
          </a:xfrm>
          <a:prstGeom prst="wedgeRoundRectCallout">
            <a:avLst>
              <a:gd name="adj1" fmla="val -63454"/>
              <a:gd name="adj2" fmla="val 706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記述式ができているかな。</a:t>
            </a:r>
          </a:p>
        </p:txBody>
      </p:sp>
      <p:sp>
        <p:nvSpPr>
          <p:cNvPr id="7" name="角丸四角形 6"/>
          <p:cNvSpPr/>
          <p:nvPr/>
        </p:nvSpPr>
        <p:spPr>
          <a:xfrm>
            <a:off x="1907704" y="6309320"/>
            <a:ext cx="4827426" cy="170270"/>
          </a:xfrm>
          <a:prstGeom prst="roundRect">
            <a:avLst/>
          </a:prstGeom>
          <a:noFill/>
          <a:ln w="38100">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6080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１０</a:t>
            </a:r>
          </a:p>
        </p:txBody>
      </p:sp>
      <p:pic>
        <p:nvPicPr>
          <p:cNvPr id="3" name="図 2"/>
          <p:cNvPicPr>
            <a:picLocks noChangeAspect="1"/>
          </p:cNvPicPr>
          <p:nvPr/>
        </p:nvPicPr>
        <p:blipFill rotWithShape="1">
          <a:blip r:embed="rId3"/>
          <a:srcRect t="45800"/>
          <a:stretch/>
        </p:blipFill>
        <p:spPr>
          <a:xfrm>
            <a:off x="366111" y="1359328"/>
            <a:ext cx="7878297" cy="5172750"/>
          </a:xfrm>
          <a:prstGeom prst="rect">
            <a:avLst/>
          </a:prstGeom>
        </p:spPr>
      </p:pic>
      <p:sp>
        <p:nvSpPr>
          <p:cNvPr id="4" name="角丸四角形 3"/>
          <p:cNvSpPr/>
          <p:nvPr/>
        </p:nvSpPr>
        <p:spPr>
          <a:xfrm>
            <a:off x="352439" y="188640"/>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帳票９</a:t>
            </a:r>
          </a:p>
        </p:txBody>
      </p:sp>
      <p:pic>
        <p:nvPicPr>
          <p:cNvPr id="5" name="図 4"/>
          <p:cNvPicPr>
            <a:picLocks noChangeAspect="1"/>
          </p:cNvPicPr>
          <p:nvPr/>
        </p:nvPicPr>
        <p:blipFill rotWithShape="1">
          <a:blip r:embed="rId4"/>
          <a:srcRect l="53295" t="11002" b="59447"/>
          <a:stretch/>
        </p:blipFill>
        <p:spPr>
          <a:xfrm>
            <a:off x="5814628" y="242795"/>
            <a:ext cx="1477144" cy="961665"/>
          </a:xfrm>
          <a:prstGeom prst="rect">
            <a:avLst/>
          </a:prstGeom>
          <a:ln>
            <a:solidFill>
              <a:schemeClr val="tx1"/>
            </a:solidFill>
          </a:ln>
        </p:spPr>
      </p:pic>
      <p:sp>
        <p:nvSpPr>
          <p:cNvPr id="6" name="角丸四角形吹き出し 5"/>
          <p:cNvSpPr/>
          <p:nvPr/>
        </p:nvSpPr>
        <p:spPr>
          <a:xfrm>
            <a:off x="5654545" y="56446"/>
            <a:ext cx="1797310" cy="1302882"/>
          </a:xfrm>
          <a:prstGeom prst="wedgeRoundRectCallout">
            <a:avLst>
              <a:gd name="adj1" fmla="val 34164"/>
              <a:gd name="adj2" fmla="val 579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996081" y="129929"/>
            <a:ext cx="1113011" cy="235119"/>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dirty="0">
                <a:solidFill>
                  <a:schemeClr val="tx1"/>
                </a:solidFill>
                <a:latin typeface="HGS創英角ｺﾞｼｯｸUB" panose="020B0900000000000000" pitchFamily="50" charset="-128"/>
                <a:ea typeface="HGS創英角ｺﾞｼｯｸUB" panose="020B0900000000000000" pitchFamily="50" charset="-128"/>
              </a:rPr>
              <a:t>帳票２８</a:t>
            </a:r>
          </a:p>
        </p:txBody>
      </p:sp>
      <p:sp>
        <p:nvSpPr>
          <p:cNvPr id="8" name="角丸四角形吹き出し 7"/>
          <p:cNvSpPr/>
          <p:nvPr/>
        </p:nvSpPr>
        <p:spPr>
          <a:xfrm>
            <a:off x="7633308" y="365048"/>
            <a:ext cx="1187164" cy="1263752"/>
          </a:xfrm>
          <a:prstGeom prst="wedgeRoundRectCallout">
            <a:avLst>
              <a:gd name="adj1" fmla="val -63454"/>
              <a:gd name="adj2" fmla="val 706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無解答率はどうか</a:t>
            </a:r>
            <a:r>
              <a:rPr kumimoji="1" lang="ja-JP" altLang="en-US" dirty="0" err="1">
                <a:solidFill>
                  <a:schemeClr val="tx1"/>
                </a:solidFill>
              </a:rPr>
              <a:t>な</a:t>
            </a:r>
            <a:r>
              <a:rPr kumimoji="1" lang="ja-JP" altLang="en-US" dirty="0">
                <a:solidFill>
                  <a:schemeClr val="tx1"/>
                </a:solidFill>
              </a:rPr>
              <a:t>。</a:t>
            </a:r>
          </a:p>
        </p:txBody>
      </p:sp>
      <p:sp>
        <p:nvSpPr>
          <p:cNvPr id="9" name="角丸四角形 8"/>
          <p:cNvSpPr/>
          <p:nvPr/>
        </p:nvSpPr>
        <p:spPr>
          <a:xfrm>
            <a:off x="7236761" y="1772816"/>
            <a:ext cx="287567" cy="458353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8">
            <a:extLst>
              <a:ext uri="{FF2B5EF4-FFF2-40B4-BE49-F238E27FC236}">
                <a16:creationId xmlns:a16="http://schemas.microsoft.com/office/drawing/2014/main" id="{9C26986E-F349-4BB4-9CA1-D33F2340FC84}"/>
              </a:ext>
            </a:extLst>
          </p:cNvPr>
          <p:cNvSpPr/>
          <p:nvPr/>
        </p:nvSpPr>
        <p:spPr>
          <a:xfrm>
            <a:off x="7560871" y="3795956"/>
            <a:ext cx="480392" cy="2585372"/>
          </a:xfrm>
          <a:prstGeom prst="round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吹き出し 7">
            <a:extLst>
              <a:ext uri="{FF2B5EF4-FFF2-40B4-BE49-F238E27FC236}">
                <a16:creationId xmlns:a16="http://schemas.microsoft.com/office/drawing/2014/main" id="{4CDF5FD6-9E08-494C-A168-812D7D87EF6A}"/>
              </a:ext>
            </a:extLst>
          </p:cNvPr>
          <p:cNvSpPr/>
          <p:nvPr/>
        </p:nvSpPr>
        <p:spPr>
          <a:xfrm>
            <a:off x="5561989" y="5524466"/>
            <a:ext cx="1232380" cy="1007612"/>
          </a:xfrm>
          <a:prstGeom prst="wedgeRoundRectCallout">
            <a:avLst>
              <a:gd name="adj1" fmla="val 128426"/>
              <a:gd name="adj2" fmla="val 29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問題の難易度はどうか</a:t>
            </a:r>
            <a:r>
              <a:rPr kumimoji="1" lang="ja-JP" altLang="en-US" dirty="0" err="1">
                <a:solidFill>
                  <a:schemeClr val="tx1"/>
                </a:solidFill>
              </a:rPr>
              <a:t>な</a:t>
            </a:r>
            <a:r>
              <a:rPr kumimoji="1" lang="ja-JP" altLang="en-US" dirty="0">
                <a:solidFill>
                  <a:schemeClr val="tx1"/>
                </a:solidFill>
              </a:rPr>
              <a:t>。</a:t>
            </a:r>
          </a:p>
        </p:txBody>
      </p:sp>
    </p:spTree>
    <p:extLst>
      <p:ext uri="{BB962C8B-B14F-4D97-AF65-F5344CB8AC3E}">
        <p14:creationId xmlns:p14="http://schemas.microsoft.com/office/powerpoint/2010/main" val="221684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１１</a:t>
            </a:r>
          </a:p>
        </p:txBody>
      </p:sp>
      <p:pic>
        <p:nvPicPr>
          <p:cNvPr id="3" name="図 2"/>
          <p:cNvPicPr>
            <a:picLocks noChangeAspect="1"/>
          </p:cNvPicPr>
          <p:nvPr/>
        </p:nvPicPr>
        <p:blipFill>
          <a:blip r:embed="rId3"/>
          <a:stretch>
            <a:fillRect/>
          </a:stretch>
        </p:blipFill>
        <p:spPr>
          <a:xfrm>
            <a:off x="465548" y="998642"/>
            <a:ext cx="8244408" cy="5505992"/>
          </a:xfrm>
          <a:prstGeom prst="rect">
            <a:avLst/>
          </a:prstGeom>
        </p:spPr>
      </p:pic>
      <p:sp>
        <p:nvSpPr>
          <p:cNvPr id="4" name="角丸四角形 3"/>
          <p:cNvSpPr/>
          <p:nvPr/>
        </p:nvSpPr>
        <p:spPr>
          <a:xfrm>
            <a:off x="179512" y="214017"/>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帳票４０</a:t>
            </a:r>
          </a:p>
        </p:txBody>
      </p:sp>
      <p:sp>
        <p:nvSpPr>
          <p:cNvPr id="6" name="角丸四角形 5"/>
          <p:cNvSpPr/>
          <p:nvPr/>
        </p:nvSpPr>
        <p:spPr>
          <a:xfrm>
            <a:off x="3419872" y="1340768"/>
            <a:ext cx="5290084" cy="432048"/>
          </a:xfrm>
          <a:prstGeom prst="roundRect">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352439" y="2871600"/>
            <a:ext cx="8612049" cy="3005671"/>
          </a:xfrm>
          <a:prstGeom prst="wedgeRectCallout">
            <a:avLst>
              <a:gd name="adj1" fmla="val 2265"/>
              <a:gd name="adj2" fmla="val -91762"/>
            </a:avLst>
          </a:prstGeom>
          <a:solidFill>
            <a:schemeClr val="bg1"/>
          </a:solidFill>
          <a:ln w="793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rotWithShape="1">
          <a:blip r:embed="rId3"/>
          <a:srcRect l="35175" t="6615" r="25240" b="85522"/>
          <a:stretch/>
        </p:blipFill>
        <p:spPr>
          <a:xfrm>
            <a:off x="457257" y="3068960"/>
            <a:ext cx="8386492" cy="2664295"/>
          </a:xfrm>
          <a:prstGeom prst="rect">
            <a:avLst/>
          </a:prstGeom>
        </p:spPr>
      </p:pic>
      <p:sp>
        <p:nvSpPr>
          <p:cNvPr id="9" name="角丸四角形 8"/>
          <p:cNvSpPr/>
          <p:nvPr/>
        </p:nvSpPr>
        <p:spPr>
          <a:xfrm>
            <a:off x="1783184" y="241984"/>
            <a:ext cx="7181304"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bg1"/>
                </a:solidFill>
              </a:rPr>
              <a:t>関する調査　問題ごとの正答率等一覧表</a:t>
            </a:r>
          </a:p>
        </p:txBody>
      </p:sp>
      <p:sp>
        <p:nvSpPr>
          <p:cNvPr id="10" name="角丸四角形 8">
            <a:extLst>
              <a:ext uri="{FF2B5EF4-FFF2-40B4-BE49-F238E27FC236}">
                <a16:creationId xmlns:a16="http://schemas.microsoft.com/office/drawing/2014/main" id="{7399A4CB-2EB9-4E2A-BA28-4BB8E08BE18A}"/>
              </a:ext>
            </a:extLst>
          </p:cNvPr>
          <p:cNvSpPr/>
          <p:nvPr/>
        </p:nvSpPr>
        <p:spPr>
          <a:xfrm>
            <a:off x="3275855" y="3692056"/>
            <a:ext cx="5547210" cy="1825175"/>
          </a:xfrm>
          <a:prstGeom prst="round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吹き出し 7">
            <a:extLst>
              <a:ext uri="{FF2B5EF4-FFF2-40B4-BE49-F238E27FC236}">
                <a16:creationId xmlns:a16="http://schemas.microsoft.com/office/drawing/2014/main" id="{973ABE92-5A26-4535-9472-0FD8F2623727}"/>
              </a:ext>
            </a:extLst>
          </p:cNvPr>
          <p:cNvSpPr/>
          <p:nvPr/>
        </p:nvSpPr>
        <p:spPr>
          <a:xfrm>
            <a:off x="5864624" y="5517232"/>
            <a:ext cx="2379784" cy="1263752"/>
          </a:xfrm>
          <a:prstGeom prst="wedgeRoundRectCallout">
            <a:avLst>
              <a:gd name="adj1" fmla="val -53224"/>
              <a:gd name="adj2" fmla="val -557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AL,</a:t>
            </a:r>
            <a:r>
              <a:rPr lang="ja-JP" altLang="en-US" dirty="0">
                <a:solidFill>
                  <a:schemeClr val="tx1"/>
                </a:solidFill>
              </a:rPr>
              <a:t>非認知能力・学習方略の値はどうか</a:t>
            </a:r>
            <a:r>
              <a:rPr lang="ja-JP" altLang="en-US" dirty="0" err="1">
                <a:solidFill>
                  <a:schemeClr val="tx1"/>
                </a:solidFill>
              </a:rPr>
              <a:t>な</a:t>
            </a:r>
            <a:endParaRPr kumimoji="1" lang="ja-JP" altLang="en-US" dirty="0">
              <a:solidFill>
                <a:schemeClr val="tx1"/>
              </a:solidFill>
            </a:endParaRPr>
          </a:p>
        </p:txBody>
      </p:sp>
    </p:spTree>
    <p:extLst>
      <p:ext uri="{BB962C8B-B14F-4D97-AF65-F5344CB8AC3E}">
        <p14:creationId xmlns:p14="http://schemas.microsoft.com/office/powerpoint/2010/main" val="398045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653709519"/>
              </p:ext>
            </p:extLst>
          </p:nvPr>
        </p:nvGraphicFramePr>
        <p:xfrm>
          <a:off x="538211" y="1949266"/>
          <a:ext cx="8049024" cy="3407616"/>
        </p:xfrm>
        <a:graphic>
          <a:graphicData uri="http://schemas.openxmlformats.org/drawingml/2006/table">
            <a:tbl>
              <a:tblPr/>
              <a:tblGrid>
                <a:gridCol w="2610209">
                  <a:extLst>
                    <a:ext uri="{9D8B030D-6E8A-4147-A177-3AD203B41FA5}">
                      <a16:colId xmlns:a16="http://schemas.microsoft.com/office/drawing/2014/main" val="295590020"/>
                    </a:ext>
                  </a:extLst>
                </a:gridCol>
                <a:gridCol w="1761274">
                  <a:extLst>
                    <a:ext uri="{9D8B030D-6E8A-4147-A177-3AD203B41FA5}">
                      <a16:colId xmlns:a16="http://schemas.microsoft.com/office/drawing/2014/main" val="3775042364"/>
                    </a:ext>
                  </a:extLst>
                </a:gridCol>
                <a:gridCol w="1761274">
                  <a:extLst>
                    <a:ext uri="{9D8B030D-6E8A-4147-A177-3AD203B41FA5}">
                      <a16:colId xmlns:a16="http://schemas.microsoft.com/office/drawing/2014/main" val="1314465262"/>
                    </a:ext>
                  </a:extLst>
                </a:gridCol>
                <a:gridCol w="1916267">
                  <a:extLst>
                    <a:ext uri="{9D8B030D-6E8A-4147-A177-3AD203B41FA5}">
                      <a16:colId xmlns:a16="http://schemas.microsoft.com/office/drawing/2014/main" val="3886129315"/>
                    </a:ext>
                  </a:extLst>
                </a:gridCol>
              </a:tblGrid>
              <a:tr h="2017668">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学校名</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学力を伸ばした</a:t>
                      </a:r>
                      <a:b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児童生徒の割合（</a:t>
                      </a: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学力が伸びなかった</a:t>
                      </a:r>
                      <a:b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児童生徒の割合（</a:t>
                      </a: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学力の伸び率</a:t>
                      </a:r>
                      <a:b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H31</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学力レベルと</a:t>
                      </a: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学力レベルの差の平均）</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433397"/>
                  </a:ext>
                </a:extLst>
              </a:tr>
              <a:tr h="694974">
                <a:tc>
                  <a:txBody>
                    <a:bodyPr/>
                    <a:lstStyle/>
                    <a:p>
                      <a:pPr algn="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埼玉県</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66.8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33.2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52332"/>
                  </a:ext>
                </a:extLst>
              </a:tr>
              <a:tr h="694974">
                <a:tc>
                  <a:txBody>
                    <a:bodyPr/>
                    <a:lstStyle/>
                    <a:p>
                      <a:pPr algn="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○○市立□□小学校</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67.8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32.2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600" b="1"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356581"/>
                  </a:ext>
                </a:extLst>
              </a:tr>
            </a:tbl>
          </a:graphicData>
        </a:graphic>
      </p:graphicFrame>
      <p:sp>
        <p:nvSpPr>
          <p:cNvPr id="7" name="正方形/長方形 6"/>
          <p:cNvSpPr/>
          <p:nvPr/>
        </p:nvSpPr>
        <p:spPr>
          <a:xfrm>
            <a:off x="470470" y="4665319"/>
            <a:ext cx="8116766" cy="691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 name="角丸四角形吹き出し 7"/>
          <p:cNvSpPr/>
          <p:nvPr/>
        </p:nvSpPr>
        <p:spPr>
          <a:xfrm>
            <a:off x="2114066" y="5454967"/>
            <a:ext cx="6435376" cy="845244"/>
          </a:xfrm>
          <a:prstGeom prst="wedgeRoundRectCallout">
            <a:avLst>
              <a:gd name="adj1" fmla="val -12918"/>
              <a:gd name="adj2" fmla="val -852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n-ea"/>
              </a:rPr>
              <a:t>学力レベル３６段階で１以上伸びた児童生徒の割合</a:t>
            </a:r>
          </a:p>
        </p:txBody>
      </p:sp>
      <p:sp>
        <p:nvSpPr>
          <p:cNvPr id="21" name="角丸四角形 20"/>
          <p:cNvSpPr/>
          <p:nvPr/>
        </p:nvSpPr>
        <p:spPr>
          <a:xfrm>
            <a:off x="107504" y="254684"/>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帳票３３</a:t>
            </a:r>
          </a:p>
        </p:txBody>
      </p:sp>
      <p:sp>
        <p:nvSpPr>
          <p:cNvPr id="22" name="角丸四角形 21"/>
          <p:cNvSpPr/>
          <p:nvPr/>
        </p:nvSpPr>
        <p:spPr>
          <a:xfrm>
            <a:off x="1644842" y="241984"/>
            <a:ext cx="7319646"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学力分析データ（伸ばした児童生徒割合）学校別　［国語］</a:t>
            </a:r>
          </a:p>
        </p:txBody>
      </p:sp>
      <p:sp>
        <p:nvSpPr>
          <p:cNvPr id="9" name="スライド番号プレースホルダー 1"/>
          <p:cNvSpPr>
            <a:spLocks noGrp="1"/>
          </p:cNvSpPr>
          <p:nvPr>
            <p:ph type="sldNum" sz="quarter" idx="12"/>
          </p:nvPr>
        </p:nvSpPr>
        <p:spPr>
          <a:xfrm>
            <a:off x="6553200" y="6356352"/>
            <a:ext cx="2133600" cy="365125"/>
          </a:xfrm>
        </p:spPr>
        <p:txBody>
          <a:bodyPr/>
          <a:lstStyle/>
          <a:p>
            <a:pPr>
              <a:defRPr/>
            </a:pPr>
            <a:r>
              <a:rPr lang="ja-JP" altLang="en-US" dirty="0"/>
              <a:t>１２</a:t>
            </a:r>
          </a:p>
        </p:txBody>
      </p:sp>
    </p:spTree>
    <p:extLst>
      <p:ext uri="{BB962C8B-B14F-4D97-AF65-F5344CB8AC3E}">
        <p14:creationId xmlns:p14="http://schemas.microsoft.com/office/powerpoint/2010/main" val="233494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30443601"/>
              </p:ext>
            </p:extLst>
          </p:nvPr>
        </p:nvGraphicFramePr>
        <p:xfrm>
          <a:off x="395536" y="1772816"/>
          <a:ext cx="8353140" cy="3973214"/>
        </p:xfrm>
        <a:graphic>
          <a:graphicData uri="http://schemas.openxmlformats.org/drawingml/2006/table">
            <a:tbl>
              <a:tblPr/>
              <a:tblGrid>
                <a:gridCol w="696095">
                  <a:extLst>
                    <a:ext uri="{9D8B030D-6E8A-4147-A177-3AD203B41FA5}">
                      <a16:colId xmlns:a16="http://schemas.microsoft.com/office/drawing/2014/main" val="1268401539"/>
                    </a:ext>
                  </a:extLst>
                </a:gridCol>
                <a:gridCol w="696095">
                  <a:extLst>
                    <a:ext uri="{9D8B030D-6E8A-4147-A177-3AD203B41FA5}">
                      <a16:colId xmlns:a16="http://schemas.microsoft.com/office/drawing/2014/main" val="2414980357"/>
                    </a:ext>
                  </a:extLst>
                </a:gridCol>
                <a:gridCol w="696095">
                  <a:extLst>
                    <a:ext uri="{9D8B030D-6E8A-4147-A177-3AD203B41FA5}">
                      <a16:colId xmlns:a16="http://schemas.microsoft.com/office/drawing/2014/main" val="686586330"/>
                    </a:ext>
                  </a:extLst>
                </a:gridCol>
                <a:gridCol w="696095">
                  <a:extLst>
                    <a:ext uri="{9D8B030D-6E8A-4147-A177-3AD203B41FA5}">
                      <a16:colId xmlns:a16="http://schemas.microsoft.com/office/drawing/2014/main" val="1907688119"/>
                    </a:ext>
                  </a:extLst>
                </a:gridCol>
                <a:gridCol w="696095">
                  <a:extLst>
                    <a:ext uri="{9D8B030D-6E8A-4147-A177-3AD203B41FA5}">
                      <a16:colId xmlns:a16="http://schemas.microsoft.com/office/drawing/2014/main" val="2739481575"/>
                    </a:ext>
                  </a:extLst>
                </a:gridCol>
                <a:gridCol w="696095">
                  <a:extLst>
                    <a:ext uri="{9D8B030D-6E8A-4147-A177-3AD203B41FA5}">
                      <a16:colId xmlns:a16="http://schemas.microsoft.com/office/drawing/2014/main" val="4072012270"/>
                    </a:ext>
                  </a:extLst>
                </a:gridCol>
                <a:gridCol w="696095">
                  <a:extLst>
                    <a:ext uri="{9D8B030D-6E8A-4147-A177-3AD203B41FA5}">
                      <a16:colId xmlns:a16="http://schemas.microsoft.com/office/drawing/2014/main" val="4099928317"/>
                    </a:ext>
                  </a:extLst>
                </a:gridCol>
                <a:gridCol w="696095">
                  <a:extLst>
                    <a:ext uri="{9D8B030D-6E8A-4147-A177-3AD203B41FA5}">
                      <a16:colId xmlns:a16="http://schemas.microsoft.com/office/drawing/2014/main" val="811402075"/>
                    </a:ext>
                  </a:extLst>
                </a:gridCol>
                <a:gridCol w="696095">
                  <a:extLst>
                    <a:ext uri="{9D8B030D-6E8A-4147-A177-3AD203B41FA5}">
                      <a16:colId xmlns:a16="http://schemas.microsoft.com/office/drawing/2014/main" val="3981177342"/>
                    </a:ext>
                  </a:extLst>
                </a:gridCol>
                <a:gridCol w="696095">
                  <a:extLst>
                    <a:ext uri="{9D8B030D-6E8A-4147-A177-3AD203B41FA5}">
                      <a16:colId xmlns:a16="http://schemas.microsoft.com/office/drawing/2014/main" val="4148704870"/>
                    </a:ext>
                  </a:extLst>
                </a:gridCol>
                <a:gridCol w="696095">
                  <a:extLst>
                    <a:ext uri="{9D8B030D-6E8A-4147-A177-3AD203B41FA5}">
                      <a16:colId xmlns:a16="http://schemas.microsoft.com/office/drawing/2014/main" val="3912780239"/>
                    </a:ext>
                  </a:extLst>
                </a:gridCol>
                <a:gridCol w="696095">
                  <a:extLst>
                    <a:ext uri="{9D8B030D-6E8A-4147-A177-3AD203B41FA5}">
                      <a16:colId xmlns:a16="http://schemas.microsoft.com/office/drawing/2014/main" val="1452354201"/>
                    </a:ext>
                  </a:extLst>
                </a:gridCol>
              </a:tblGrid>
              <a:tr h="672119">
                <a:tc>
                  <a:txBody>
                    <a:bodyPr/>
                    <a:lstStyle/>
                    <a:p>
                      <a:pPr algn="l"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学力を伸ばした</a:t>
                      </a:r>
                      <a:b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児童生徒の割合（</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hMerge="1">
                  <a:txBody>
                    <a:bodyPr/>
                    <a:lstStyle/>
                    <a:p>
                      <a:endParaRPr kumimoji="1" lang="ja-JP" altLang="en-US"/>
                    </a:p>
                  </a:txBody>
                  <a:tcPr/>
                </a:tc>
                <a:tc rowSpan="2" gridSpan="2">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学力の伸び率</a:t>
                      </a:r>
                      <a:b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H31</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学力レベルと</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学力レベルの差の平均）</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hMerge="1">
                  <a:txBody>
                    <a:bodyPr/>
                    <a:lstStyle/>
                    <a:p>
                      <a:endParaRPr kumimoji="1" lang="ja-JP" altLang="en-US"/>
                    </a:p>
                  </a:txBody>
                  <a:tcPr/>
                </a:tc>
                <a:tc rowSpan="2" gridSpan="2">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H31</a:t>
                      </a:r>
                    </a:p>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平均</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p>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学力レベル</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平均</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extLst>
                  <a:ext uri="{0D108BD9-81ED-4DB2-BD59-A6C34878D82A}">
                    <a16:rowId xmlns:a16="http://schemas.microsoft.com/office/drawing/2014/main" val="677004055"/>
                  </a:ext>
                </a:extLst>
              </a:tr>
              <a:tr h="672119">
                <a:tc rowSpan="3">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学年</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b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組</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児童</a:t>
                      </a:r>
                      <a:endPar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生徒</a:t>
                      </a:r>
                      <a:endPar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数</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107167408"/>
                  </a:ext>
                </a:extLst>
              </a:tr>
              <a:tr h="67211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国語</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算数</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国語</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算数</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国語</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算数</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国語</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算数</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93340"/>
                  </a:ext>
                </a:extLst>
              </a:tr>
              <a:tr h="632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県平均</a:t>
                      </a:r>
                    </a:p>
                  </a:txBody>
                  <a:tcPr marL="6804" marR="6804"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67.7</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66.2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18.0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18.1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16.2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16.4</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80618"/>
                  </a:ext>
                </a:extLst>
              </a:tr>
              <a:tr h="682269">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74.8</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62.1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19.0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17.9</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16.8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16.6</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399846"/>
                  </a:ext>
                </a:extLst>
              </a:tr>
              <a:tr h="642135">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64.9</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76.6</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17.8</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18.9</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16.4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16.5</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49341"/>
                  </a:ext>
                </a:extLst>
              </a:tr>
            </a:tbl>
          </a:graphicData>
        </a:graphic>
      </p:graphicFrame>
      <p:sp>
        <p:nvSpPr>
          <p:cNvPr id="18" name="角丸四角形 17"/>
          <p:cNvSpPr/>
          <p:nvPr/>
        </p:nvSpPr>
        <p:spPr>
          <a:xfrm>
            <a:off x="117681" y="350204"/>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帳票４２</a:t>
            </a:r>
          </a:p>
        </p:txBody>
      </p:sp>
      <p:sp>
        <p:nvSpPr>
          <p:cNvPr id="19" name="角丸四角形 18"/>
          <p:cNvSpPr/>
          <p:nvPr/>
        </p:nvSpPr>
        <p:spPr>
          <a:xfrm>
            <a:off x="1644842" y="241984"/>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学力分析データ</a:t>
            </a:r>
            <a:endParaRPr lang="en-US" altLang="ja-JP" sz="2000" b="1" dirty="0">
              <a:solidFill>
                <a:schemeClr val="bg1"/>
              </a:solidFill>
            </a:endParaRPr>
          </a:p>
          <a:p>
            <a:pPr algn="ctr" fontAlgn="auto">
              <a:spcBef>
                <a:spcPts val="0"/>
              </a:spcBef>
              <a:spcAft>
                <a:spcPts val="0"/>
              </a:spcAft>
              <a:defRPr/>
            </a:pPr>
            <a:r>
              <a:rPr lang="ja-JP" altLang="en-US" sz="2000" b="1" dirty="0">
                <a:solidFill>
                  <a:schemeClr val="bg1"/>
                </a:solidFill>
              </a:rPr>
              <a:t>（前年度在籍クラスを基準にした伸び・学習方略・非認知）クラス別</a:t>
            </a:r>
          </a:p>
        </p:txBody>
      </p:sp>
      <p:sp>
        <p:nvSpPr>
          <p:cNvPr id="3" name="角丸四角形吹き出し 2"/>
          <p:cNvSpPr/>
          <p:nvPr/>
        </p:nvSpPr>
        <p:spPr>
          <a:xfrm>
            <a:off x="173692" y="1311151"/>
            <a:ext cx="2526100" cy="923330"/>
          </a:xfrm>
          <a:prstGeom prst="wedgeRoundRectCallout">
            <a:avLst>
              <a:gd name="adj1" fmla="val -13826"/>
              <a:gd name="adj2" fmla="val 743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昨年度の担任ベースで並べ替えている</a:t>
            </a:r>
          </a:p>
        </p:txBody>
      </p:sp>
      <p:sp>
        <p:nvSpPr>
          <p:cNvPr id="5" name="正方形/長方形 4"/>
          <p:cNvSpPr/>
          <p:nvPr/>
        </p:nvSpPr>
        <p:spPr>
          <a:xfrm>
            <a:off x="3131840" y="1196752"/>
            <a:ext cx="1656184" cy="4320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学力のみ抜粋</a:t>
            </a:r>
          </a:p>
        </p:txBody>
      </p:sp>
      <p:sp>
        <p:nvSpPr>
          <p:cNvPr id="8" name="スライド番号プレースホルダー 1"/>
          <p:cNvSpPr>
            <a:spLocks noGrp="1"/>
          </p:cNvSpPr>
          <p:nvPr>
            <p:ph type="sldNum" sz="quarter" idx="12"/>
          </p:nvPr>
        </p:nvSpPr>
        <p:spPr>
          <a:xfrm>
            <a:off x="6553200" y="6356352"/>
            <a:ext cx="2133600" cy="365125"/>
          </a:xfrm>
        </p:spPr>
        <p:txBody>
          <a:bodyPr/>
          <a:lstStyle/>
          <a:p>
            <a:pPr>
              <a:defRPr/>
            </a:pPr>
            <a:r>
              <a:rPr lang="ja-JP" altLang="en-US" dirty="0"/>
              <a:t>１３</a:t>
            </a:r>
          </a:p>
        </p:txBody>
      </p:sp>
    </p:spTree>
    <p:extLst>
      <p:ext uri="{BB962C8B-B14F-4D97-AF65-F5344CB8AC3E}">
        <p14:creationId xmlns:p14="http://schemas.microsoft.com/office/powerpoint/2010/main" val="240389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7704" y="2564904"/>
            <a:ext cx="8208912" cy="738664"/>
          </a:xfrm>
          <a:prstGeom prst="rect">
            <a:avLst/>
          </a:prstGeom>
          <a:noFill/>
          <a:ln>
            <a:no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ja-JP" altLang="en-US"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１　はじめに・・・</a:t>
            </a:r>
          </a:p>
        </p:txBody>
      </p:sp>
      <p:pic>
        <p:nvPicPr>
          <p:cNvPr id="409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429000"/>
            <a:ext cx="1752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65828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102870" y="143613"/>
            <a:ext cx="7776864"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学級ごとの分析</a:t>
            </a:r>
            <a:endParaRPr kumimoji="1" lang="ja-JP" altLang="en-US" sz="2800" b="1"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20556715"/>
              </p:ext>
            </p:extLst>
          </p:nvPr>
        </p:nvGraphicFramePr>
        <p:xfrm>
          <a:off x="1143652" y="1310359"/>
          <a:ext cx="7736083" cy="1483360"/>
        </p:xfrm>
        <a:graphic>
          <a:graphicData uri="http://schemas.openxmlformats.org/drawingml/2006/table">
            <a:tbl>
              <a:tblPr firstRow="1" bandRow="1">
                <a:tableStyleId>{5C22544A-7EE6-4342-B048-85BDC9FD1C3A}</a:tableStyleId>
              </a:tblPr>
              <a:tblGrid>
                <a:gridCol w="1135329">
                  <a:extLst>
                    <a:ext uri="{9D8B030D-6E8A-4147-A177-3AD203B41FA5}">
                      <a16:colId xmlns:a16="http://schemas.microsoft.com/office/drawing/2014/main" val="20000"/>
                    </a:ext>
                  </a:extLst>
                </a:gridCol>
                <a:gridCol w="724616">
                  <a:extLst>
                    <a:ext uri="{9D8B030D-6E8A-4147-A177-3AD203B41FA5}">
                      <a16:colId xmlns:a16="http://schemas.microsoft.com/office/drawing/2014/main" val="20001"/>
                    </a:ext>
                  </a:extLst>
                </a:gridCol>
                <a:gridCol w="724616">
                  <a:extLst>
                    <a:ext uri="{9D8B030D-6E8A-4147-A177-3AD203B41FA5}">
                      <a16:colId xmlns:a16="http://schemas.microsoft.com/office/drawing/2014/main" val="20002"/>
                    </a:ext>
                  </a:extLst>
                </a:gridCol>
                <a:gridCol w="929973">
                  <a:extLst>
                    <a:ext uri="{9D8B030D-6E8A-4147-A177-3AD203B41FA5}">
                      <a16:colId xmlns:a16="http://schemas.microsoft.com/office/drawing/2014/main" val="20003"/>
                    </a:ext>
                  </a:extLst>
                </a:gridCol>
                <a:gridCol w="1026784">
                  <a:extLst>
                    <a:ext uri="{9D8B030D-6E8A-4147-A177-3AD203B41FA5}">
                      <a16:colId xmlns:a16="http://schemas.microsoft.com/office/drawing/2014/main" val="20004"/>
                    </a:ext>
                  </a:extLst>
                </a:gridCol>
                <a:gridCol w="1443365">
                  <a:extLst>
                    <a:ext uri="{9D8B030D-6E8A-4147-A177-3AD203B41FA5}">
                      <a16:colId xmlns:a16="http://schemas.microsoft.com/office/drawing/2014/main" val="20005"/>
                    </a:ext>
                  </a:extLst>
                </a:gridCol>
                <a:gridCol w="1751400">
                  <a:extLst>
                    <a:ext uri="{9D8B030D-6E8A-4147-A177-3AD203B41FA5}">
                      <a16:colId xmlns:a16="http://schemas.microsoft.com/office/drawing/2014/main" val="20006"/>
                    </a:ext>
                  </a:extLst>
                </a:gridCol>
              </a:tblGrid>
              <a:tr h="370840">
                <a:tc rowSpan="2">
                  <a:txBody>
                    <a:bodyPr/>
                    <a:lstStyle/>
                    <a:p>
                      <a:pPr algn="ctr"/>
                      <a:r>
                        <a:rPr kumimoji="1" lang="en-US" altLang="ja-JP" sz="1400" b="1" dirty="0">
                          <a:latin typeface="ＭＳ ゴシック" panose="020B0609070205080204" pitchFamily="49" charset="-128"/>
                          <a:ea typeface="ＭＳ ゴシック" panose="020B0609070205080204" pitchFamily="49" charset="-128"/>
                        </a:rPr>
                        <a:t>H29</a:t>
                      </a:r>
                    </a:p>
                    <a:p>
                      <a:pPr algn="ctr"/>
                      <a:r>
                        <a:rPr kumimoji="1" lang="ja-JP" altLang="en-US" sz="1400" b="1" dirty="0">
                          <a:latin typeface="ＭＳ ゴシック" panose="020B0609070205080204" pitchFamily="49" charset="-128"/>
                          <a:ea typeface="ＭＳ ゴシック" panose="020B0609070205080204" pitchFamily="49" charset="-128"/>
                        </a:rPr>
                        <a:t>クラス</a:t>
                      </a:r>
                    </a:p>
                  </a:txBody>
                  <a:tcPr/>
                </a:tc>
                <a:tc grid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学力の伸び</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grid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伸びた児童の割合</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主体的・対話的で深い学び</a:t>
                      </a:r>
                    </a:p>
                  </a:txBody>
                  <a:tcPr/>
                </a:tc>
                <a:tc row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非認知能力</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（自己効力感）</a:t>
                      </a:r>
                    </a:p>
                  </a:txBody>
                  <a:tcPr/>
                </a:tc>
                <a:extLst>
                  <a:ext uri="{0D108BD9-81ED-4DB2-BD59-A6C34878D82A}">
                    <a16:rowId xmlns:a16="http://schemas.microsoft.com/office/drawing/2014/main" val="10000"/>
                  </a:ext>
                </a:extLst>
              </a:tr>
              <a:tr h="37084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国語</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算数</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国語</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算数</a:t>
                      </a: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1"/>
                  </a:ext>
                </a:extLst>
              </a:tr>
              <a:tr h="370840">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旧５－１</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1.85</a:t>
                      </a:r>
                      <a:endParaRPr kumimoji="1" lang="ja-JP" altLang="en-US" sz="1400" b="1"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3.59</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73.4</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96.5</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2.2</a:t>
                      </a:r>
                      <a:r>
                        <a:rPr kumimoji="1" lang="ja-JP" altLang="en-US" sz="1400" b="1" dirty="0">
                          <a:latin typeface="ＭＳ ゴシック" panose="020B0609070205080204" pitchFamily="49" charset="-128"/>
                          <a:ea typeface="ＭＳ ゴシック" panose="020B0609070205080204" pitchFamily="49" charset="-128"/>
                        </a:rPr>
                        <a:t>（</a:t>
                      </a:r>
                      <a:r>
                        <a:rPr kumimoji="1" lang="en-US" altLang="ja-JP" sz="1400" b="1" dirty="0">
                          <a:latin typeface="ＭＳ ゴシック" panose="020B0609070205080204" pitchFamily="49" charset="-128"/>
                          <a:ea typeface="ＭＳ ゴシック" panose="020B0609070205080204" pitchFamily="49" charset="-128"/>
                        </a:rPr>
                        <a:t>+0.1</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2.4(+0.1)</a:t>
                      </a:r>
                      <a:endParaRPr kumimoji="1" lang="ja-JP" altLang="en-US" sz="1400" b="1"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2"/>
                  </a:ext>
                </a:extLst>
              </a:tr>
              <a:tr h="370840">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旧５－２</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3.42</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1.77</a:t>
                      </a:r>
                      <a:endParaRPr kumimoji="1" lang="ja-JP" altLang="en-US" sz="1400" b="1"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91.8</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75.1</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2.3</a:t>
                      </a:r>
                      <a:r>
                        <a:rPr kumimoji="1" lang="ja-JP" altLang="en-US" sz="1400" b="1" dirty="0">
                          <a:latin typeface="ＭＳ ゴシック" panose="020B0609070205080204" pitchFamily="49" charset="-128"/>
                          <a:ea typeface="ＭＳ ゴシック" panose="020B0609070205080204" pitchFamily="49" charset="-128"/>
                        </a:rPr>
                        <a:t>（</a:t>
                      </a:r>
                      <a:r>
                        <a:rPr kumimoji="1" lang="en-US" altLang="ja-JP" sz="1400" b="1" dirty="0">
                          <a:latin typeface="ＭＳ ゴシック" panose="020B0609070205080204" pitchFamily="49" charset="-128"/>
                          <a:ea typeface="ＭＳ ゴシック" panose="020B0609070205080204" pitchFamily="49" charset="-128"/>
                        </a:rPr>
                        <a:t>+0.3</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2.6(+0.2)</a:t>
                      </a:r>
                      <a:endParaRPr kumimoji="1" lang="ja-JP" altLang="en-US" sz="1400" b="1"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1100984" y="830672"/>
            <a:ext cx="4830168" cy="400110"/>
          </a:xfrm>
          <a:prstGeom prst="rect">
            <a:avLst/>
          </a:prstGeom>
          <a:noFill/>
        </p:spPr>
        <p:txBody>
          <a:bodyPr wrap="none" rtlCol="0">
            <a:spAutoFit/>
          </a:bodyPr>
          <a:lstStyle/>
          <a:p>
            <a:r>
              <a:rPr lang="ja-JP" altLang="en-US" sz="2000" b="1" dirty="0">
                <a:latin typeface="HG丸ｺﾞｼｯｸM-PRO" panose="020F0600000000000000" pitchFamily="50" charset="-128"/>
                <a:ea typeface="HG丸ｺﾞｼｯｸM-PRO" panose="020F0600000000000000" pitchFamily="50" charset="-128"/>
              </a:rPr>
              <a:t>＜例＞学級ごとの分析（小学校・学力）</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100984" y="3645024"/>
            <a:ext cx="4830168" cy="400110"/>
          </a:xfrm>
          <a:prstGeom prst="rect">
            <a:avLst/>
          </a:prstGeom>
          <a:noFill/>
        </p:spPr>
        <p:txBody>
          <a:bodyPr wrap="none" rtlCol="0">
            <a:spAutoFit/>
          </a:bodyPr>
          <a:lstStyle/>
          <a:p>
            <a:r>
              <a:rPr lang="ja-JP" altLang="en-US" sz="2000" b="1" dirty="0">
                <a:latin typeface="HG丸ｺﾞｼｯｸM-PRO" panose="020F0600000000000000" pitchFamily="50" charset="-128"/>
                <a:ea typeface="HG丸ｺﾞｼｯｸM-PRO" panose="020F0600000000000000" pitchFamily="50" charset="-128"/>
              </a:rPr>
              <a:t>＜例＞学級ごとの分析（中学校・学力）</a:t>
            </a:r>
            <a:endParaRPr kumimoji="1" lang="ja-JP" altLang="en-US" sz="2000" b="1" dirty="0">
              <a:latin typeface="HG丸ｺﾞｼｯｸM-PRO" panose="020F0600000000000000" pitchFamily="50" charset="-128"/>
              <a:ea typeface="HG丸ｺﾞｼｯｸM-PRO" panose="020F06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695981411"/>
              </p:ext>
            </p:extLst>
          </p:nvPr>
        </p:nvGraphicFramePr>
        <p:xfrm>
          <a:off x="1143652" y="4095080"/>
          <a:ext cx="7659784" cy="1854200"/>
        </p:xfrm>
        <a:graphic>
          <a:graphicData uri="http://schemas.openxmlformats.org/drawingml/2006/table">
            <a:tbl>
              <a:tblPr firstRow="1" bandRow="1">
                <a:tableStyleId>{5C22544A-7EE6-4342-B048-85BDC9FD1C3A}</a:tableStyleId>
              </a:tblPr>
              <a:tblGrid>
                <a:gridCol w="982980">
                  <a:extLst>
                    <a:ext uri="{9D8B030D-6E8A-4147-A177-3AD203B41FA5}">
                      <a16:colId xmlns:a16="http://schemas.microsoft.com/office/drawing/2014/main" val="20000"/>
                    </a:ext>
                  </a:extLst>
                </a:gridCol>
                <a:gridCol w="805180">
                  <a:extLst>
                    <a:ext uri="{9D8B030D-6E8A-4147-A177-3AD203B41FA5}">
                      <a16:colId xmlns:a16="http://schemas.microsoft.com/office/drawing/2014/main" val="20001"/>
                    </a:ext>
                  </a:extLst>
                </a:gridCol>
                <a:gridCol w="1254760">
                  <a:extLst>
                    <a:ext uri="{9D8B030D-6E8A-4147-A177-3AD203B41FA5}">
                      <a16:colId xmlns:a16="http://schemas.microsoft.com/office/drawing/2014/main" val="20002"/>
                    </a:ext>
                  </a:extLst>
                </a:gridCol>
                <a:gridCol w="1694180">
                  <a:extLst>
                    <a:ext uri="{9D8B030D-6E8A-4147-A177-3AD203B41FA5}">
                      <a16:colId xmlns:a16="http://schemas.microsoft.com/office/drawing/2014/main" val="20003"/>
                    </a:ext>
                  </a:extLst>
                </a:gridCol>
                <a:gridCol w="1406304">
                  <a:extLst>
                    <a:ext uri="{9D8B030D-6E8A-4147-A177-3AD203B41FA5}">
                      <a16:colId xmlns:a16="http://schemas.microsoft.com/office/drawing/2014/main" val="20004"/>
                    </a:ext>
                  </a:extLst>
                </a:gridCol>
                <a:gridCol w="1516380">
                  <a:extLst>
                    <a:ext uri="{9D8B030D-6E8A-4147-A177-3AD203B41FA5}">
                      <a16:colId xmlns:a16="http://schemas.microsoft.com/office/drawing/2014/main" val="20005"/>
                    </a:ext>
                  </a:extLst>
                </a:gridCol>
              </a:tblGrid>
              <a:tr h="370840">
                <a:tc rowSpan="2">
                  <a:txBody>
                    <a:bodyPr/>
                    <a:lstStyle/>
                    <a:p>
                      <a:pPr algn="ctr"/>
                      <a:r>
                        <a:rPr kumimoji="1" lang="en-US" altLang="ja-JP" sz="1400" b="1" dirty="0">
                          <a:latin typeface="ＭＳ ゴシック" panose="020B0609070205080204" pitchFamily="49" charset="-128"/>
                          <a:ea typeface="ＭＳ ゴシック" panose="020B0609070205080204" pitchFamily="49" charset="-128"/>
                        </a:rPr>
                        <a:t>H29</a:t>
                      </a:r>
                    </a:p>
                    <a:p>
                      <a:pPr algn="ctr"/>
                      <a:r>
                        <a:rPr kumimoji="1" lang="ja-JP" altLang="en-US" sz="1400" b="1" dirty="0">
                          <a:latin typeface="ＭＳ ゴシック" panose="020B0609070205080204" pitchFamily="49" charset="-128"/>
                          <a:ea typeface="ＭＳ ゴシック" panose="020B0609070205080204" pitchFamily="49" charset="-128"/>
                        </a:rPr>
                        <a:t>クラス</a:t>
                      </a:r>
                    </a:p>
                  </a:txBody>
                  <a:tcPr/>
                </a:tc>
                <a:tc row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教科</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担当</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学力の伸び</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伸びた生徒の割合</a:t>
                      </a:r>
                    </a:p>
                  </a:txBody>
                  <a:tcPr/>
                </a:tc>
                <a:tc row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主体的・対話的で深い学び</a:t>
                      </a:r>
                    </a:p>
                  </a:txBody>
                  <a:tcPr/>
                </a:tc>
                <a:tc rowSpan="2">
                  <a:txBody>
                    <a:bodyPr/>
                    <a:lstStyle/>
                    <a:p>
                      <a:pPr algn="ctr"/>
                      <a:r>
                        <a:rPr kumimoji="1" lang="ja-JP" altLang="en-US" sz="1400" b="1" dirty="0">
                          <a:latin typeface="ＭＳ ゴシック" panose="020B0609070205080204" pitchFamily="49" charset="-128"/>
                          <a:ea typeface="ＭＳ ゴシック" panose="020B0609070205080204" pitchFamily="49" charset="-128"/>
                        </a:rPr>
                        <a:t>非認知能力</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（自己効力感）</a:t>
                      </a:r>
                    </a:p>
                  </a:txBody>
                  <a:tcPr/>
                </a:tc>
                <a:extLst>
                  <a:ext uri="{0D108BD9-81ED-4DB2-BD59-A6C34878D82A}">
                    <a16:rowId xmlns:a16="http://schemas.microsoft.com/office/drawing/2014/main" val="10000"/>
                  </a:ext>
                </a:extLst>
              </a:tr>
              <a:tr h="37084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数学</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数学</a:t>
                      </a: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1"/>
                  </a:ext>
                </a:extLst>
              </a:tr>
              <a:tr h="370840">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旧２－１</a:t>
                      </a:r>
                    </a:p>
                  </a:txBody>
                  <a:tcPr/>
                </a:tc>
                <a:tc>
                  <a:txBody>
                    <a:bodyP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Ａ教諭</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2.87</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92.8</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2.1</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r>
                        <a:rPr kumimoji="1" lang="en-US" altLang="ja-JP" sz="1400" b="1" dirty="0">
                          <a:solidFill>
                            <a:srgbClr val="FF0000"/>
                          </a:solidFill>
                          <a:latin typeface="ＭＳ ゴシック" panose="020B0609070205080204" pitchFamily="49" charset="-128"/>
                          <a:ea typeface="ＭＳ ゴシック" panose="020B0609070205080204" pitchFamily="49" charset="-128"/>
                        </a:rPr>
                        <a:t>+0.3</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2.4(+0.2)</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2"/>
                  </a:ext>
                </a:extLst>
              </a:tr>
              <a:tr h="370840">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旧２－２</a:t>
                      </a:r>
                    </a:p>
                  </a:txBody>
                  <a:tcPr/>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Ｂ教諭</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1.65</a:t>
                      </a:r>
                      <a:endParaRPr kumimoji="1" lang="ja-JP" altLang="en-US" sz="1400" b="1"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74.5</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1.8</a:t>
                      </a:r>
                      <a:r>
                        <a:rPr kumimoji="1" lang="ja-JP" altLang="en-US" sz="1400" b="1" dirty="0">
                          <a:latin typeface="ＭＳ ゴシック" panose="020B0609070205080204" pitchFamily="49" charset="-128"/>
                          <a:ea typeface="ＭＳ ゴシック" panose="020B0609070205080204" pitchFamily="49" charset="-128"/>
                        </a:rPr>
                        <a:t>（</a:t>
                      </a:r>
                      <a:r>
                        <a:rPr kumimoji="1" lang="en-US" altLang="ja-JP" sz="1400" b="1" dirty="0">
                          <a:latin typeface="ＭＳ ゴシック" panose="020B0609070205080204" pitchFamily="49" charset="-128"/>
                          <a:ea typeface="ＭＳ ゴシック" panose="020B0609070205080204" pitchFamily="49" charset="-128"/>
                        </a:rPr>
                        <a:t>+0.0</a:t>
                      </a:r>
                      <a:r>
                        <a:rPr kumimoji="1" lang="ja-JP" altLang="en-US" sz="1400" b="1" dirty="0">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1.8(+0.1)</a:t>
                      </a:r>
                      <a:endParaRPr kumimoji="1" lang="ja-JP" altLang="en-US" sz="1400" b="1"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3"/>
                  </a:ext>
                </a:extLst>
              </a:tr>
              <a:tr h="370840">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旧２－３</a:t>
                      </a:r>
                    </a:p>
                  </a:txBody>
                  <a:tcPr/>
                </a:tc>
                <a:tc>
                  <a:txBody>
                    <a:bodyP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Ａ教諭</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2.36</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88.9</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2.2</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r>
                        <a:rPr kumimoji="1" lang="en-US" altLang="ja-JP" sz="1400" b="1" dirty="0">
                          <a:solidFill>
                            <a:srgbClr val="FF0000"/>
                          </a:solidFill>
                          <a:latin typeface="ＭＳ ゴシック" panose="020B0609070205080204" pitchFamily="49" charset="-128"/>
                          <a:ea typeface="ＭＳ ゴシック" panose="020B0609070205080204" pitchFamily="49" charset="-128"/>
                        </a:rPr>
                        <a:t>+0.1</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p>
                  </a:txBody>
                  <a:tcPr/>
                </a:tc>
                <a:tc>
                  <a:txBody>
                    <a:bodyPr/>
                    <a:lstStyle/>
                    <a:p>
                      <a:pPr algn="ctr"/>
                      <a:r>
                        <a:rPr kumimoji="1" lang="en-US" altLang="ja-JP" sz="1400" b="1" dirty="0">
                          <a:solidFill>
                            <a:srgbClr val="FF0000"/>
                          </a:solidFill>
                          <a:latin typeface="ＭＳ ゴシック" panose="020B0609070205080204" pitchFamily="49" charset="-128"/>
                          <a:ea typeface="ＭＳ ゴシック" panose="020B0609070205080204" pitchFamily="49" charset="-128"/>
                        </a:rPr>
                        <a:t>2.1(+0.1)</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4"/>
                  </a:ext>
                </a:extLst>
              </a:tr>
            </a:tbl>
          </a:graphicData>
        </a:graphic>
      </p:graphicFrame>
      <p:sp>
        <p:nvSpPr>
          <p:cNvPr id="16" name="角丸四角形吹き出し 15"/>
          <p:cNvSpPr/>
          <p:nvPr/>
        </p:nvSpPr>
        <p:spPr>
          <a:xfrm>
            <a:off x="1475656" y="5952288"/>
            <a:ext cx="6672967" cy="729076"/>
          </a:xfrm>
          <a:prstGeom prst="wedgeRoundRectCallout">
            <a:avLst>
              <a:gd name="adj1" fmla="val -32274"/>
              <a:gd name="adj2" fmla="val -64484"/>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ＭＳ ゴシック" panose="020B0609070205080204" pitchFamily="49" charset="-128"/>
                <a:ea typeface="ＭＳ ゴシック" panose="020B0609070205080204" pitchFamily="49" charset="-128"/>
              </a:rPr>
              <a:t>ベテランＡ教諭は担当クラスの学力等を伸ばしている。</a:t>
            </a:r>
            <a:endParaRPr kumimoji="1" lang="en-US" altLang="ja-JP" sz="2000" b="1" dirty="0">
              <a:solidFill>
                <a:schemeClr val="tx1"/>
              </a:solidFill>
              <a:latin typeface="ＭＳ ゴシック" panose="020B0609070205080204" pitchFamily="49" charset="-128"/>
              <a:ea typeface="ＭＳ ゴシック" panose="020B0609070205080204" pitchFamily="49" charset="-128"/>
            </a:endParaRPr>
          </a:p>
          <a:p>
            <a:r>
              <a:rPr lang="ja-JP" altLang="en-US" sz="2000" b="1" dirty="0">
                <a:solidFill>
                  <a:schemeClr val="tx1"/>
                </a:solidFill>
                <a:latin typeface="ＭＳ ゴシック" panose="020B0609070205080204" pitchFamily="49" charset="-128"/>
                <a:ea typeface="ＭＳ ゴシック" panose="020B0609070205080204" pitchFamily="49" charset="-128"/>
              </a:rPr>
              <a:t>　→若手Ｂ教諭へ指導法を継承</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吹き出し 12"/>
          <p:cNvSpPr/>
          <p:nvPr/>
        </p:nvSpPr>
        <p:spPr>
          <a:xfrm>
            <a:off x="1833297" y="2872792"/>
            <a:ext cx="5786703" cy="729076"/>
          </a:xfrm>
          <a:prstGeom prst="wedgeRoundRectCallout">
            <a:avLst>
              <a:gd name="adj1" fmla="val -30872"/>
              <a:gd name="adj2" fmla="val -76324"/>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ＭＳ ゴシック" panose="020B0609070205080204" pitchFamily="49" charset="-128"/>
                <a:ea typeface="ＭＳ ゴシック" panose="020B0609070205080204" pitchFamily="49" charset="-128"/>
              </a:rPr>
              <a:t>１組</a:t>
            </a:r>
            <a:r>
              <a:rPr kumimoji="1" lang="ja-JP" altLang="en-US" sz="2000" b="1" dirty="0">
                <a:solidFill>
                  <a:schemeClr val="tx1"/>
                </a:solidFill>
                <a:latin typeface="ＭＳ ゴシック" panose="020B0609070205080204" pitchFamily="49" charset="-128"/>
                <a:ea typeface="ＭＳ ゴシック" panose="020B0609070205080204" pitchFamily="49" charset="-128"/>
              </a:rPr>
              <a:t>：算数、２組：国語の指導で成果</a:t>
            </a:r>
            <a:endParaRPr kumimoji="1" lang="en-US" altLang="ja-JP" sz="2000" b="1" dirty="0">
              <a:solidFill>
                <a:schemeClr val="tx1"/>
              </a:solidFill>
              <a:latin typeface="ＭＳ ゴシック" panose="020B0609070205080204" pitchFamily="49" charset="-128"/>
              <a:ea typeface="ＭＳ ゴシック" panose="020B0609070205080204" pitchFamily="49" charset="-128"/>
            </a:endParaRPr>
          </a:p>
          <a:p>
            <a:r>
              <a:rPr lang="ja-JP" altLang="en-US" sz="2000" b="1" dirty="0">
                <a:solidFill>
                  <a:schemeClr val="tx1"/>
                </a:solidFill>
                <a:latin typeface="ＭＳ ゴシック" panose="020B0609070205080204" pitchFamily="49" charset="-128"/>
                <a:ea typeface="ＭＳ ゴシック" panose="020B0609070205080204" pitchFamily="49" charset="-128"/>
              </a:rPr>
              <a:t>　→お互いの得意分野でのよい指導方法を共有</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17" name="スライド番号プレースホルダー 1"/>
          <p:cNvSpPr>
            <a:spLocks noGrp="1"/>
          </p:cNvSpPr>
          <p:nvPr>
            <p:ph type="sldNum" sz="quarter" idx="12"/>
          </p:nvPr>
        </p:nvSpPr>
        <p:spPr bwMode="auto">
          <a:xfrm>
            <a:off x="6832366"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898989"/>
                </a:solidFill>
              </a:rPr>
              <a:t>１４</a:t>
            </a:r>
          </a:p>
        </p:txBody>
      </p:sp>
    </p:spTree>
    <p:extLst>
      <p:ext uri="{BB962C8B-B14F-4D97-AF65-F5344CB8AC3E}">
        <p14:creationId xmlns:p14="http://schemas.microsoft.com/office/powerpoint/2010/main" val="200941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799486119"/>
              </p:ext>
            </p:extLst>
          </p:nvPr>
        </p:nvGraphicFramePr>
        <p:xfrm>
          <a:off x="412511" y="2053747"/>
          <a:ext cx="8420726" cy="4176465"/>
        </p:xfrm>
        <a:graphic>
          <a:graphicData uri="http://schemas.openxmlformats.org/drawingml/2006/table">
            <a:tbl>
              <a:tblPr/>
              <a:tblGrid>
                <a:gridCol w="764381">
                  <a:extLst>
                    <a:ext uri="{9D8B030D-6E8A-4147-A177-3AD203B41FA5}">
                      <a16:colId xmlns:a16="http://schemas.microsoft.com/office/drawing/2014/main" val="2401696538"/>
                    </a:ext>
                  </a:extLst>
                </a:gridCol>
                <a:gridCol w="404120">
                  <a:extLst>
                    <a:ext uri="{9D8B030D-6E8A-4147-A177-3AD203B41FA5}">
                      <a16:colId xmlns:a16="http://schemas.microsoft.com/office/drawing/2014/main" val="126495199"/>
                    </a:ext>
                  </a:extLst>
                </a:gridCol>
                <a:gridCol w="751851">
                  <a:extLst>
                    <a:ext uri="{9D8B030D-6E8A-4147-A177-3AD203B41FA5}">
                      <a16:colId xmlns:a16="http://schemas.microsoft.com/office/drawing/2014/main" val="2345797262"/>
                    </a:ext>
                  </a:extLst>
                </a:gridCol>
                <a:gridCol w="764381">
                  <a:extLst>
                    <a:ext uri="{9D8B030D-6E8A-4147-A177-3AD203B41FA5}">
                      <a16:colId xmlns:a16="http://schemas.microsoft.com/office/drawing/2014/main" val="915609663"/>
                    </a:ext>
                  </a:extLst>
                </a:gridCol>
                <a:gridCol w="576419">
                  <a:extLst>
                    <a:ext uri="{9D8B030D-6E8A-4147-A177-3AD203B41FA5}">
                      <a16:colId xmlns:a16="http://schemas.microsoft.com/office/drawing/2014/main" val="2741928381"/>
                    </a:ext>
                  </a:extLst>
                </a:gridCol>
                <a:gridCol w="573286">
                  <a:extLst>
                    <a:ext uri="{9D8B030D-6E8A-4147-A177-3AD203B41FA5}">
                      <a16:colId xmlns:a16="http://schemas.microsoft.com/office/drawing/2014/main" val="4095015805"/>
                    </a:ext>
                  </a:extLst>
                </a:gridCol>
                <a:gridCol w="573286">
                  <a:extLst>
                    <a:ext uri="{9D8B030D-6E8A-4147-A177-3AD203B41FA5}">
                      <a16:colId xmlns:a16="http://schemas.microsoft.com/office/drawing/2014/main" val="3901924482"/>
                    </a:ext>
                  </a:extLst>
                </a:gridCol>
                <a:gridCol w="573286">
                  <a:extLst>
                    <a:ext uri="{9D8B030D-6E8A-4147-A177-3AD203B41FA5}">
                      <a16:colId xmlns:a16="http://schemas.microsoft.com/office/drawing/2014/main" val="1038738895"/>
                    </a:ext>
                  </a:extLst>
                </a:gridCol>
                <a:gridCol w="573286">
                  <a:extLst>
                    <a:ext uri="{9D8B030D-6E8A-4147-A177-3AD203B41FA5}">
                      <a16:colId xmlns:a16="http://schemas.microsoft.com/office/drawing/2014/main" val="1888360758"/>
                    </a:ext>
                  </a:extLst>
                </a:gridCol>
                <a:gridCol w="573286">
                  <a:extLst>
                    <a:ext uri="{9D8B030D-6E8A-4147-A177-3AD203B41FA5}">
                      <a16:colId xmlns:a16="http://schemas.microsoft.com/office/drawing/2014/main" val="542415691"/>
                    </a:ext>
                  </a:extLst>
                </a:gridCol>
                <a:gridCol w="573286">
                  <a:extLst>
                    <a:ext uri="{9D8B030D-6E8A-4147-A177-3AD203B41FA5}">
                      <a16:colId xmlns:a16="http://schemas.microsoft.com/office/drawing/2014/main" val="2540309928"/>
                    </a:ext>
                  </a:extLst>
                </a:gridCol>
                <a:gridCol w="573286">
                  <a:extLst>
                    <a:ext uri="{9D8B030D-6E8A-4147-A177-3AD203B41FA5}">
                      <a16:colId xmlns:a16="http://schemas.microsoft.com/office/drawing/2014/main" val="3666197664"/>
                    </a:ext>
                  </a:extLst>
                </a:gridCol>
                <a:gridCol w="573286">
                  <a:extLst>
                    <a:ext uri="{9D8B030D-6E8A-4147-A177-3AD203B41FA5}">
                      <a16:colId xmlns:a16="http://schemas.microsoft.com/office/drawing/2014/main" val="3947882600"/>
                    </a:ext>
                  </a:extLst>
                </a:gridCol>
                <a:gridCol w="573286">
                  <a:extLst>
                    <a:ext uri="{9D8B030D-6E8A-4147-A177-3AD203B41FA5}">
                      <a16:colId xmlns:a16="http://schemas.microsoft.com/office/drawing/2014/main" val="3068564353"/>
                    </a:ext>
                  </a:extLst>
                </a:gridCol>
              </a:tblGrid>
              <a:tr h="626217">
                <a:tc>
                  <a:txBody>
                    <a:bodyPr/>
                    <a:lstStyle/>
                    <a:p>
                      <a:pPr algn="l"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a:noFill/>
                    </a:lnL>
                    <a:lnR w="12700" cap="flat" cmpd="sng" algn="ctr">
                      <a:solidFill>
                        <a:srgbClr val="000000"/>
                      </a:solidFill>
                      <a:prstDash val="solid"/>
                      <a:round/>
                      <a:headEnd type="none" w="med" len="med"/>
                      <a:tailEnd type="none" w="med" len="med"/>
                    </a:lnR>
                    <a:lnT>
                      <a:noFill/>
                    </a:lnT>
                    <a:lnB>
                      <a:noFill/>
                    </a:lnB>
                  </a:tcPr>
                </a:tc>
                <a:tc gridSpan="10">
                  <a:txBody>
                    <a:bodyPr/>
                    <a:lstStyle/>
                    <a:p>
                      <a:pPr algn="ctr" fontAlgn="ctr"/>
                      <a:r>
                        <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H30→H31（</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変化量）</a:t>
                      </a:r>
                    </a:p>
                  </a:txBody>
                  <a:tcPr marL="6804" marR="6804"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5480283"/>
                  </a:ext>
                </a:extLst>
              </a:tr>
              <a:tr h="626217">
                <a:tc rowSpan="3">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b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学年</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H30</a:t>
                      </a:r>
                      <a:b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組</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児童生徒数</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アクティブ・ラーニングの実施</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6">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学習方略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非認知能力</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70613482"/>
                  </a:ext>
                </a:extLst>
              </a:tr>
              <a:tr h="13584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柔軟的方略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プランニング方略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作業方略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人的リソース方略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認知的方略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zh-TW"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努力調整方略</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自制心</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自己効力感</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やりぬく力</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118984299"/>
                  </a:ext>
                </a:extLst>
              </a:tr>
              <a:tr h="62621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埼玉県平均</a:t>
                      </a:r>
                    </a:p>
                  </a:txBody>
                  <a:tcPr marL="6804" marR="6804"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01013231"/>
                  </a:ext>
                </a:extLst>
              </a:tr>
              <a:tr h="469663">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194169"/>
                  </a:ext>
                </a:extLst>
              </a:tr>
              <a:tr h="469663">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804" marR="6804" marT="6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5898087"/>
                  </a:ext>
                </a:extLst>
              </a:tr>
            </a:tbl>
          </a:graphicData>
        </a:graphic>
      </p:graphicFrame>
      <p:sp>
        <p:nvSpPr>
          <p:cNvPr id="20" name="角丸四角形 19"/>
          <p:cNvSpPr/>
          <p:nvPr/>
        </p:nvSpPr>
        <p:spPr>
          <a:xfrm>
            <a:off x="117681" y="350204"/>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帳票４２</a:t>
            </a:r>
          </a:p>
        </p:txBody>
      </p:sp>
      <p:sp>
        <p:nvSpPr>
          <p:cNvPr id="21" name="角丸四角形 20"/>
          <p:cNvSpPr/>
          <p:nvPr/>
        </p:nvSpPr>
        <p:spPr>
          <a:xfrm>
            <a:off x="1644842" y="241984"/>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学力分析データ</a:t>
            </a:r>
            <a:endParaRPr lang="en-US" altLang="ja-JP" sz="2000" b="1" dirty="0">
              <a:solidFill>
                <a:schemeClr val="bg1"/>
              </a:solidFill>
            </a:endParaRPr>
          </a:p>
          <a:p>
            <a:pPr algn="ctr" fontAlgn="auto">
              <a:spcBef>
                <a:spcPts val="0"/>
              </a:spcBef>
              <a:spcAft>
                <a:spcPts val="0"/>
              </a:spcAft>
              <a:defRPr/>
            </a:pPr>
            <a:r>
              <a:rPr lang="ja-JP" altLang="en-US" sz="2000" b="1" dirty="0">
                <a:solidFill>
                  <a:schemeClr val="bg1"/>
                </a:solidFill>
              </a:rPr>
              <a:t>（前年度在籍クラスを基準にした伸び・学習方略・非認知）クラス別</a:t>
            </a:r>
          </a:p>
        </p:txBody>
      </p:sp>
      <p:sp>
        <p:nvSpPr>
          <p:cNvPr id="22" name="正方形/長方形 21"/>
          <p:cNvSpPr/>
          <p:nvPr/>
        </p:nvSpPr>
        <p:spPr>
          <a:xfrm>
            <a:off x="3131840" y="1308548"/>
            <a:ext cx="3528392" cy="4320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非認知能力・学習方略のみ抜粋</a:t>
            </a:r>
            <a:endParaRPr kumimoji="1" lang="ja-JP" altLang="en-US" dirty="0"/>
          </a:p>
        </p:txBody>
      </p:sp>
      <p:sp>
        <p:nvSpPr>
          <p:cNvPr id="7" name="スライド番号プレースホルダー 1"/>
          <p:cNvSpPr>
            <a:spLocks noGrp="1"/>
          </p:cNvSpPr>
          <p:nvPr>
            <p:ph type="sldNum" sz="quarter" idx="12"/>
          </p:nvPr>
        </p:nvSpPr>
        <p:spPr>
          <a:xfrm>
            <a:off x="6553200" y="6356352"/>
            <a:ext cx="2133600" cy="365125"/>
          </a:xfrm>
        </p:spPr>
        <p:txBody>
          <a:bodyPr/>
          <a:lstStyle/>
          <a:p>
            <a:pPr>
              <a:defRPr/>
            </a:pPr>
            <a:r>
              <a:rPr lang="ja-JP" altLang="en-US" dirty="0"/>
              <a:t>１５</a:t>
            </a:r>
          </a:p>
        </p:txBody>
      </p:sp>
    </p:spTree>
    <p:extLst>
      <p:ext uri="{BB962C8B-B14F-4D97-AF65-F5344CB8AC3E}">
        <p14:creationId xmlns:p14="http://schemas.microsoft.com/office/powerpoint/2010/main" val="36558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251520" y="404664"/>
            <a:ext cx="9793088" cy="6244847"/>
          </a:xfrm>
          <a:prstGeom prst="rect">
            <a:avLst/>
          </a:prstGeom>
        </p:spPr>
      </p:pic>
    </p:spTree>
    <p:extLst>
      <p:ext uri="{BB962C8B-B14F-4D97-AF65-F5344CB8AC3E}">
        <p14:creationId xmlns:p14="http://schemas.microsoft.com/office/powerpoint/2010/main" val="139158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00984" y="1214721"/>
            <a:ext cx="7839075" cy="4599957"/>
          </a:xfrm>
          <a:prstGeom prst="rect">
            <a:avLst/>
          </a:prstGeom>
        </p:spPr>
      </p:pic>
      <p:sp>
        <p:nvSpPr>
          <p:cNvPr id="18" name="テキスト ボックス 17"/>
          <p:cNvSpPr txBox="1"/>
          <p:nvPr/>
        </p:nvSpPr>
        <p:spPr>
          <a:xfrm>
            <a:off x="2349852" y="154374"/>
            <a:ext cx="5341338"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学級ごとの分析</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100984" y="830672"/>
            <a:ext cx="5862502" cy="400110"/>
          </a:xfrm>
          <a:prstGeom prst="rect">
            <a:avLst/>
          </a:prstGeom>
          <a:noFill/>
        </p:spPr>
        <p:txBody>
          <a:bodyPr wrap="none" rtlCol="0">
            <a:spAutoFit/>
          </a:bodyPr>
          <a:lstStyle/>
          <a:p>
            <a:r>
              <a:rPr lang="ja-JP" altLang="en-US" sz="2000" b="1" dirty="0">
                <a:latin typeface="HG丸ｺﾞｼｯｸM-PRO" panose="020F0600000000000000" pitchFamily="50" charset="-128"/>
                <a:ea typeface="HG丸ｺﾞｼｯｸM-PRO" panose="020F0600000000000000" pitchFamily="50" charset="-128"/>
              </a:rPr>
              <a:t>＜例＞学級ごとの分析（学習方略・非認知能力）</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3" name="角丸四角形吹き出し 12"/>
          <p:cNvSpPr/>
          <p:nvPr/>
        </p:nvSpPr>
        <p:spPr>
          <a:xfrm>
            <a:off x="539552" y="5226635"/>
            <a:ext cx="5040560" cy="1298709"/>
          </a:xfrm>
          <a:prstGeom prst="wedgeRoundRectCallout">
            <a:avLst>
              <a:gd name="adj1" fmla="val 17895"/>
              <a:gd name="adj2" fmla="val -178228"/>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HG丸ｺﾞｼｯｸM-PRO" panose="020F0600000000000000" pitchFamily="50" charset="-128"/>
                <a:ea typeface="HG丸ｺﾞｼｯｸM-PRO" panose="020F0600000000000000" pitchFamily="50" charset="-128"/>
              </a:rPr>
              <a:t>○　柔軟的方略・プランニング方略・作業方略に</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b="1" dirty="0">
                <a:solidFill>
                  <a:schemeClr val="tx1"/>
                </a:solidFill>
                <a:latin typeface="HG丸ｺﾞｼｯｸM-PRO" panose="020F0600000000000000" pitchFamily="50" charset="-128"/>
                <a:ea typeface="HG丸ｺﾞｼｯｸM-PRO" panose="020F0600000000000000" pitchFamily="50" charset="-128"/>
              </a:rPr>
              <a:t>　課題</a:t>
            </a:r>
            <a:r>
              <a:rPr lang="ja-JP" altLang="en-US" sz="1400" dirty="0">
                <a:solidFill>
                  <a:schemeClr val="tx1"/>
                </a:solidFill>
                <a:latin typeface="HG丸ｺﾞｼｯｸM-PRO" panose="020F0600000000000000" pitchFamily="50" charset="-128"/>
                <a:ea typeface="HG丸ｺﾞｼｯｸM-PRO" panose="020F0600000000000000" pitchFamily="50" charset="-128"/>
              </a:rPr>
              <a:t>がある。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課題についてどう計画し、どのような作業</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b="1" dirty="0">
                <a:solidFill>
                  <a:schemeClr val="tx1"/>
                </a:solidFill>
                <a:latin typeface="HG丸ｺﾞｼｯｸM-PRO" panose="020F0600000000000000" pitchFamily="50" charset="-128"/>
                <a:ea typeface="HG丸ｺﾞｼｯｸM-PRO" panose="020F0600000000000000" pitchFamily="50" charset="-128"/>
              </a:rPr>
              <a:t>　　を通して、解決していくかという見通しが</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b="1" dirty="0">
                <a:solidFill>
                  <a:schemeClr val="tx1"/>
                </a:solidFill>
                <a:latin typeface="HG丸ｺﾞｼｯｸM-PRO" panose="020F0600000000000000" pitchFamily="50" charset="-128"/>
                <a:ea typeface="HG丸ｺﾞｼｯｸM-PRO" panose="020F0600000000000000" pitchFamily="50" charset="-128"/>
              </a:rPr>
              <a:t>　　もてていない児童がいることが分かった。</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21" name="円/楕円 20"/>
          <p:cNvSpPr/>
          <p:nvPr/>
        </p:nvSpPr>
        <p:spPr>
          <a:xfrm>
            <a:off x="2051720" y="3106600"/>
            <a:ext cx="2561676" cy="3256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bwMode="auto">
          <a:xfrm>
            <a:off x="6832366"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898989"/>
                </a:solidFill>
              </a:rPr>
              <a:t>１６</a:t>
            </a:r>
          </a:p>
        </p:txBody>
      </p:sp>
    </p:spTree>
    <p:extLst>
      <p:ext uri="{BB962C8B-B14F-4D97-AF65-F5344CB8AC3E}">
        <p14:creationId xmlns:p14="http://schemas.microsoft.com/office/powerpoint/2010/main" val="19768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900113" y="142875"/>
            <a:ext cx="7775575" cy="579438"/>
          </a:xfrm>
          <a:prstGeom prst="round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sz="2800" b="1" dirty="0">
                <a:latin typeface="HG丸ｺﾞｼｯｸM-PRO" panose="020F0600000000000000" pitchFamily="50" charset="-128"/>
                <a:ea typeface="HG丸ｺﾞｼｯｸM-PRO" panose="020F0600000000000000" pitchFamily="50" charset="-128"/>
              </a:rPr>
              <a:t>こんな悩みありませんか？</a:t>
            </a:r>
          </a:p>
        </p:txBody>
      </p:sp>
      <p:graphicFrame>
        <p:nvGraphicFramePr>
          <p:cNvPr id="17" name="表 16"/>
          <p:cNvGraphicFramePr>
            <a:graphicFrameLocks noGrp="1"/>
          </p:cNvGraphicFramePr>
          <p:nvPr/>
        </p:nvGraphicFramePr>
        <p:xfrm>
          <a:off x="250825" y="2781300"/>
          <a:ext cx="8642350" cy="2391012"/>
        </p:xfrm>
        <a:graphic>
          <a:graphicData uri="http://schemas.openxmlformats.org/drawingml/2006/table">
            <a:tbl>
              <a:tblPr>
                <a:tableStyleId>{5C22544A-7EE6-4342-B048-85BDC9FD1C3A}</a:tableStyleId>
              </a:tblPr>
              <a:tblGrid>
                <a:gridCol w="854249">
                  <a:extLst>
                    <a:ext uri="{9D8B030D-6E8A-4147-A177-3AD203B41FA5}">
                      <a16:colId xmlns:a16="http://schemas.microsoft.com/office/drawing/2014/main" val="20000"/>
                    </a:ext>
                  </a:extLst>
                </a:gridCol>
                <a:gridCol w="1071836">
                  <a:extLst>
                    <a:ext uri="{9D8B030D-6E8A-4147-A177-3AD203B41FA5}">
                      <a16:colId xmlns:a16="http://schemas.microsoft.com/office/drawing/2014/main" val="20001"/>
                    </a:ext>
                  </a:extLst>
                </a:gridCol>
                <a:gridCol w="1093184">
                  <a:extLst>
                    <a:ext uri="{9D8B030D-6E8A-4147-A177-3AD203B41FA5}">
                      <a16:colId xmlns:a16="http://schemas.microsoft.com/office/drawing/2014/main" val="20002"/>
                    </a:ext>
                  </a:extLst>
                </a:gridCol>
                <a:gridCol w="1145239">
                  <a:extLst>
                    <a:ext uri="{9D8B030D-6E8A-4147-A177-3AD203B41FA5}">
                      <a16:colId xmlns:a16="http://schemas.microsoft.com/office/drawing/2014/main" val="20003"/>
                    </a:ext>
                  </a:extLst>
                </a:gridCol>
                <a:gridCol w="989069">
                  <a:extLst>
                    <a:ext uri="{9D8B030D-6E8A-4147-A177-3AD203B41FA5}">
                      <a16:colId xmlns:a16="http://schemas.microsoft.com/office/drawing/2014/main" val="20004"/>
                    </a:ext>
                  </a:extLst>
                </a:gridCol>
                <a:gridCol w="1328185">
                  <a:extLst>
                    <a:ext uri="{9D8B030D-6E8A-4147-A177-3AD203B41FA5}">
                      <a16:colId xmlns:a16="http://schemas.microsoft.com/office/drawing/2014/main" val="20005"/>
                    </a:ext>
                  </a:extLst>
                </a:gridCol>
                <a:gridCol w="1080294">
                  <a:extLst>
                    <a:ext uri="{9D8B030D-6E8A-4147-A177-3AD203B41FA5}">
                      <a16:colId xmlns:a16="http://schemas.microsoft.com/office/drawing/2014/main" val="20006"/>
                    </a:ext>
                  </a:extLst>
                </a:gridCol>
                <a:gridCol w="1080294">
                  <a:extLst>
                    <a:ext uri="{9D8B030D-6E8A-4147-A177-3AD203B41FA5}">
                      <a16:colId xmlns:a16="http://schemas.microsoft.com/office/drawing/2014/main" val="20007"/>
                    </a:ext>
                  </a:extLst>
                </a:gridCol>
              </a:tblGrid>
              <a:tr h="716547">
                <a:tc>
                  <a:txBody>
                    <a:bodyPr/>
                    <a:lstStyle/>
                    <a:p>
                      <a:pPr algn="ctr" fontAlgn="ctr"/>
                      <a:r>
                        <a:rPr lang="ja-JP" altLang="en-US" sz="2000" b="0" i="0" u="none" strike="noStrike" dirty="0">
                          <a:solidFill>
                            <a:srgbClr val="000000"/>
                          </a:solidFill>
                          <a:effectLst/>
                          <a:latin typeface="ＭＳ Ｐゴシック"/>
                        </a:rPr>
                        <a:t>児童</a:t>
                      </a:r>
                    </a:p>
                  </a:txBody>
                  <a:tcPr marL="9527" marR="9527" marT="9515" marB="0" anchor="ctr">
                    <a:solidFill>
                      <a:schemeClr val="accent5">
                        <a:lumMod val="40000"/>
                        <a:lumOff val="60000"/>
                      </a:schemeClr>
                    </a:solidFill>
                  </a:tcPr>
                </a:tc>
                <a:tc>
                  <a:txBody>
                    <a:bodyPr/>
                    <a:lstStyle/>
                    <a:p>
                      <a:pPr algn="ctr" fontAlgn="ctr"/>
                      <a:r>
                        <a:rPr lang="ja-JP" altLang="en-US" sz="1600" b="0" i="0" u="none" strike="noStrike" dirty="0">
                          <a:solidFill>
                            <a:sysClr val="windowText" lastClr="000000"/>
                          </a:solidFill>
                          <a:effectLst/>
                          <a:latin typeface="ＭＳ Ｐゴシック"/>
                        </a:rPr>
                        <a:t>学力</a:t>
                      </a:r>
                    </a:p>
                  </a:txBody>
                  <a:tcPr marL="9527" marR="9527" marT="9515" marB="0" anchor="ctr">
                    <a:solidFill>
                      <a:schemeClr val="accent5">
                        <a:lumMod val="40000"/>
                        <a:lumOff val="60000"/>
                      </a:schemeClr>
                    </a:solidFill>
                  </a:tcPr>
                </a:tc>
                <a:tc>
                  <a:txBody>
                    <a:bodyPr/>
                    <a:lstStyle/>
                    <a:p>
                      <a:pPr algn="ctr" fontAlgn="ctr"/>
                      <a:r>
                        <a:rPr lang="ja-JP" altLang="en-US" sz="1600" u="none" strike="noStrike" dirty="0">
                          <a:effectLst/>
                        </a:rPr>
                        <a:t>柔軟的</a:t>
                      </a:r>
                      <a:endParaRPr lang="en-US" altLang="ja-JP" sz="1600" u="none" strike="noStrike" dirty="0">
                        <a:effectLst/>
                      </a:endParaRPr>
                    </a:p>
                    <a:p>
                      <a:pPr algn="ctr" fontAlgn="ctr"/>
                      <a:r>
                        <a:rPr lang="ja-JP" altLang="en-US" sz="1600" u="none" strike="noStrike" dirty="0">
                          <a:effectLst/>
                        </a:rPr>
                        <a:t>方略</a:t>
                      </a:r>
                      <a:endParaRPr lang="ja-JP" altLang="en-US" sz="1600" b="0" i="0" u="none" strike="noStrike" dirty="0">
                        <a:solidFill>
                          <a:srgbClr val="FFFFFF"/>
                        </a:solidFill>
                        <a:effectLst/>
                        <a:latin typeface="ＭＳ Ｐゴシック"/>
                      </a:endParaRPr>
                    </a:p>
                  </a:txBody>
                  <a:tcPr marL="9527" marR="9527" marT="9515" marB="0" anchor="ctr">
                    <a:solidFill>
                      <a:schemeClr val="accent5">
                        <a:lumMod val="40000"/>
                        <a:lumOff val="60000"/>
                      </a:schemeClr>
                    </a:solidFill>
                  </a:tcPr>
                </a:tc>
                <a:tc>
                  <a:txBody>
                    <a:bodyPr/>
                    <a:lstStyle/>
                    <a:p>
                      <a:pPr algn="ctr" fontAlgn="ctr"/>
                      <a:r>
                        <a:rPr lang="ja-JP" altLang="en-US" sz="1600" u="none" strike="noStrike" dirty="0">
                          <a:effectLst/>
                        </a:rPr>
                        <a:t>プランニング方略</a:t>
                      </a:r>
                      <a:endParaRPr lang="ja-JP" altLang="en-US" sz="1600" b="0" i="0" u="none" strike="noStrike" dirty="0">
                        <a:solidFill>
                          <a:srgbClr val="FFFFFF"/>
                        </a:solidFill>
                        <a:effectLst/>
                        <a:latin typeface="ＭＳ Ｐゴシック"/>
                      </a:endParaRPr>
                    </a:p>
                  </a:txBody>
                  <a:tcPr marL="9527" marR="9527" marT="9515" marB="0" anchor="ctr">
                    <a:solidFill>
                      <a:schemeClr val="accent5">
                        <a:lumMod val="40000"/>
                        <a:lumOff val="60000"/>
                      </a:schemeClr>
                    </a:solidFill>
                  </a:tcPr>
                </a:tc>
                <a:tc>
                  <a:txBody>
                    <a:bodyPr/>
                    <a:lstStyle/>
                    <a:p>
                      <a:pPr algn="ctr" fontAlgn="ctr"/>
                      <a:r>
                        <a:rPr lang="ja-JP" altLang="en-US" sz="1600" u="none" strike="noStrike" dirty="0">
                          <a:effectLst/>
                        </a:rPr>
                        <a:t>作業方略</a:t>
                      </a:r>
                      <a:endParaRPr lang="ja-JP" altLang="en-US" sz="1600" b="0" i="0" u="none" strike="noStrike" dirty="0">
                        <a:solidFill>
                          <a:srgbClr val="FFFFFF"/>
                        </a:solidFill>
                        <a:effectLst/>
                        <a:latin typeface="ＭＳ Ｐゴシック"/>
                      </a:endParaRPr>
                    </a:p>
                  </a:txBody>
                  <a:tcPr marL="9527" marR="9527" marT="9515" marB="0" anchor="ctr">
                    <a:solidFill>
                      <a:schemeClr val="accent5">
                        <a:lumMod val="40000"/>
                        <a:lumOff val="60000"/>
                      </a:schemeClr>
                    </a:solidFill>
                  </a:tcPr>
                </a:tc>
                <a:tc>
                  <a:txBody>
                    <a:bodyPr/>
                    <a:lstStyle/>
                    <a:p>
                      <a:pPr algn="ctr" fontAlgn="ctr"/>
                      <a:r>
                        <a:rPr lang="ja-JP" altLang="en-US" sz="1600" u="none" strike="noStrike" dirty="0">
                          <a:effectLst/>
                        </a:rPr>
                        <a:t>人的リソース</a:t>
                      </a:r>
                      <a:endParaRPr lang="en-US" altLang="ja-JP" sz="1600" u="none" strike="noStrike" dirty="0">
                        <a:effectLst/>
                      </a:endParaRPr>
                    </a:p>
                    <a:p>
                      <a:pPr algn="ctr" fontAlgn="ctr"/>
                      <a:r>
                        <a:rPr lang="ja-JP" altLang="en-US" sz="1600" u="none" strike="noStrike" dirty="0">
                          <a:effectLst/>
                        </a:rPr>
                        <a:t>方略</a:t>
                      </a:r>
                      <a:endParaRPr lang="ja-JP" altLang="en-US" sz="1600" b="0" i="0" u="none" strike="noStrike" dirty="0">
                        <a:solidFill>
                          <a:srgbClr val="FFFFFF"/>
                        </a:solidFill>
                        <a:effectLst/>
                        <a:latin typeface="ＭＳ Ｐゴシック"/>
                      </a:endParaRPr>
                    </a:p>
                  </a:txBody>
                  <a:tcPr marL="9527" marR="9527" marT="9515" marB="0" anchor="ctr">
                    <a:solidFill>
                      <a:schemeClr val="accent5">
                        <a:lumMod val="40000"/>
                        <a:lumOff val="60000"/>
                      </a:schemeClr>
                    </a:solidFill>
                  </a:tcPr>
                </a:tc>
                <a:tc>
                  <a:txBody>
                    <a:bodyPr/>
                    <a:lstStyle/>
                    <a:p>
                      <a:pPr algn="ctr" fontAlgn="ctr"/>
                      <a:r>
                        <a:rPr lang="zh-TW" altLang="en-US" sz="1600" u="none" strike="noStrike" dirty="0">
                          <a:effectLst/>
                          <a:latin typeface="ＭＳ Ｐゴシック" panose="020B0600070205080204" pitchFamily="50" charset="-128"/>
                          <a:ea typeface="ＭＳ Ｐゴシック" panose="020B0600070205080204" pitchFamily="50" charset="-128"/>
                        </a:rPr>
                        <a:t>努力調整</a:t>
                      </a:r>
                      <a:endParaRPr lang="en-US" altLang="zh-TW" sz="1600" u="none" strike="noStrike" dirty="0">
                        <a:effectLst/>
                        <a:latin typeface="ＭＳ Ｐゴシック" panose="020B0600070205080204" pitchFamily="50" charset="-128"/>
                        <a:ea typeface="ＭＳ Ｐゴシック" panose="020B0600070205080204" pitchFamily="50" charset="-128"/>
                      </a:endParaRPr>
                    </a:p>
                    <a:p>
                      <a:pPr algn="ctr" fontAlgn="ctr"/>
                      <a:r>
                        <a:rPr lang="zh-TW" altLang="en-US" sz="1600" u="none" strike="noStrike" dirty="0">
                          <a:effectLst/>
                          <a:latin typeface="ＭＳ Ｐゴシック" panose="020B0600070205080204" pitchFamily="50" charset="-128"/>
                          <a:ea typeface="ＭＳ Ｐゴシック" panose="020B0600070205080204" pitchFamily="50" charset="-128"/>
                        </a:rPr>
                        <a:t>方略</a:t>
                      </a:r>
                      <a:endParaRPr lang="zh-TW" altLang="en-US" sz="1600" b="0"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7" marR="9527" marT="9515" marB="0" anchor="ctr">
                    <a:solidFill>
                      <a:schemeClr val="accent5">
                        <a:lumMod val="40000"/>
                        <a:lumOff val="60000"/>
                      </a:schemeClr>
                    </a:solidFill>
                  </a:tcPr>
                </a:tc>
                <a:tc>
                  <a:txBody>
                    <a:bodyPr/>
                    <a:lstStyle/>
                    <a:p>
                      <a:pPr algn="ctr" fontAlgn="ctr"/>
                      <a:r>
                        <a:rPr lang="ja-JP" altLang="en-US" sz="1600" u="none" strike="noStrike" dirty="0">
                          <a:effectLst/>
                        </a:rPr>
                        <a:t>自己効力感</a:t>
                      </a:r>
                      <a:endParaRPr lang="zh-TW" altLang="en-US" sz="1600" b="0" i="0" u="none" strike="noStrike" dirty="0">
                        <a:solidFill>
                          <a:srgbClr val="FFFFFF"/>
                        </a:solidFill>
                        <a:effectLst/>
                        <a:latin typeface="ＭＳ Ｐゴシック"/>
                      </a:endParaRPr>
                    </a:p>
                  </a:txBody>
                  <a:tcPr marL="9527" marR="9527" marT="9515" marB="0" anchor="ctr">
                    <a:solidFill>
                      <a:schemeClr val="accent5">
                        <a:lumMod val="40000"/>
                        <a:lumOff val="60000"/>
                      </a:schemeClr>
                    </a:solidFill>
                  </a:tcPr>
                </a:tc>
                <a:extLst>
                  <a:ext uri="{0D108BD9-81ED-4DB2-BD59-A6C34878D82A}">
                    <a16:rowId xmlns:a16="http://schemas.microsoft.com/office/drawing/2014/main" val="10000"/>
                  </a:ext>
                </a:extLst>
              </a:tr>
              <a:tr h="558076">
                <a:tc>
                  <a:txBody>
                    <a:bodyPr/>
                    <a:lstStyle/>
                    <a:p>
                      <a:pPr algn="ctr" fontAlgn="ctr"/>
                      <a:r>
                        <a:rPr lang="en-US" sz="3200" u="none" strike="noStrike" dirty="0">
                          <a:effectLst/>
                        </a:rPr>
                        <a:t>Ａ</a:t>
                      </a:r>
                      <a:endParaRPr lang="en-US" sz="3200" b="0" i="0" u="none" strike="noStrike" dirty="0">
                        <a:solidFill>
                          <a:srgbClr val="000000"/>
                        </a:solidFill>
                        <a:effectLst/>
                        <a:latin typeface="ＭＳ Ｐゴシック"/>
                      </a:endParaRPr>
                    </a:p>
                  </a:txBody>
                  <a:tcPr marL="9527" marR="9527" marT="9515" marB="0" anchor="ctr"/>
                </a:tc>
                <a:tc>
                  <a:txBody>
                    <a:bodyPr/>
                    <a:lstStyle/>
                    <a:p>
                      <a:pPr algn="ctr" fontAlgn="ctr"/>
                      <a:r>
                        <a:rPr lang="ja-JP" altLang="en-US" sz="3200" b="0" i="0" u="none" strike="noStrike" dirty="0">
                          <a:solidFill>
                            <a:srgbClr val="000000"/>
                          </a:solidFill>
                          <a:effectLst/>
                          <a:latin typeface="ＭＳ Ｐゴシック"/>
                        </a:rPr>
                        <a:t>４</a:t>
                      </a:r>
                      <a:r>
                        <a:rPr lang="en-US" altLang="ja-JP" sz="3200" b="0" i="0" u="none" strike="noStrike" dirty="0">
                          <a:solidFill>
                            <a:srgbClr val="000000"/>
                          </a:solidFill>
                          <a:effectLst/>
                          <a:latin typeface="ＭＳ Ｐゴシック"/>
                        </a:rPr>
                        <a:t>-C</a:t>
                      </a: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3.5</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600" b="1" u="none" strike="noStrike" dirty="0">
                          <a:solidFill>
                            <a:srgbClr val="FF0000"/>
                          </a:solidFill>
                          <a:effectLst/>
                        </a:rPr>
                        <a:t>1.0</a:t>
                      </a:r>
                      <a:endParaRPr lang="en-US" altLang="ja-JP" sz="3600" b="1" i="0" u="none" strike="noStrike" dirty="0">
                        <a:solidFill>
                          <a:srgbClr val="FF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4.2</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600" u="none" strike="noStrike" dirty="0">
                          <a:effectLst/>
                        </a:rPr>
                        <a:t>3.4</a:t>
                      </a:r>
                      <a:endParaRPr lang="en-US" altLang="ja-JP" sz="36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3.7</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200" u="none" strike="noStrike" dirty="0">
                          <a:effectLst/>
                        </a:rPr>
                        <a:t>3.6</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extLst>
                  <a:ext uri="{0D108BD9-81ED-4DB2-BD59-A6C34878D82A}">
                    <a16:rowId xmlns:a16="http://schemas.microsoft.com/office/drawing/2014/main" val="10001"/>
                  </a:ext>
                </a:extLst>
              </a:tr>
              <a:tr h="558076">
                <a:tc>
                  <a:txBody>
                    <a:bodyPr/>
                    <a:lstStyle/>
                    <a:p>
                      <a:pPr algn="ctr" fontAlgn="ctr"/>
                      <a:r>
                        <a:rPr lang="en-US" sz="3200" b="0" i="0" u="none" strike="noStrike" dirty="0">
                          <a:solidFill>
                            <a:srgbClr val="000000"/>
                          </a:solidFill>
                          <a:effectLst/>
                          <a:latin typeface="ＭＳ Ｐゴシック"/>
                        </a:rPr>
                        <a:t>B</a:t>
                      </a:r>
                    </a:p>
                  </a:txBody>
                  <a:tcPr marL="9527" marR="9527" marT="9515" marB="0" anchor="ctr"/>
                </a:tc>
                <a:tc>
                  <a:txBody>
                    <a:bodyPr/>
                    <a:lstStyle/>
                    <a:p>
                      <a:pPr algn="ctr" fontAlgn="ctr"/>
                      <a:r>
                        <a:rPr lang="ja-JP" altLang="en-US" sz="3200" b="0" i="0" u="none" strike="noStrike" dirty="0">
                          <a:solidFill>
                            <a:srgbClr val="000000"/>
                          </a:solidFill>
                          <a:effectLst/>
                          <a:latin typeface="ＭＳ Ｐゴシック"/>
                        </a:rPr>
                        <a:t>４</a:t>
                      </a:r>
                      <a:r>
                        <a:rPr lang="en-US" altLang="ja-JP" sz="3200" b="0" i="0" u="none" strike="noStrike" dirty="0">
                          <a:solidFill>
                            <a:srgbClr val="000000"/>
                          </a:solidFill>
                          <a:effectLst/>
                          <a:latin typeface="ＭＳ Ｐゴシック"/>
                        </a:rPr>
                        <a:t>-C</a:t>
                      </a: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3.6</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b="0" i="0" u="none" strike="noStrike" dirty="0">
                          <a:solidFill>
                            <a:schemeClr val="dk1"/>
                          </a:solidFill>
                          <a:effectLst/>
                          <a:latin typeface="+mn-lt"/>
                        </a:rPr>
                        <a:t>3.7</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3.5</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600" b="1" u="none" strike="noStrike" dirty="0">
                          <a:solidFill>
                            <a:srgbClr val="FF0000"/>
                          </a:solidFill>
                          <a:effectLst/>
                        </a:rPr>
                        <a:t>1.3</a:t>
                      </a:r>
                      <a:endParaRPr lang="en-US" altLang="ja-JP" sz="3600" b="1" i="0" u="none" strike="noStrike" dirty="0">
                        <a:solidFill>
                          <a:srgbClr val="FF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600" b="1" u="none" strike="noStrike" dirty="0">
                          <a:solidFill>
                            <a:srgbClr val="FF0000"/>
                          </a:solidFill>
                          <a:effectLst/>
                        </a:rPr>
                        <a:t>1.9</a:t>
                      </a:r>
                      <a:endParaRPr lang="en-US" altLang="ja-JP" sz="3600" b="1" i="0" u="none" strike="noStrike" dirty="0">
                        <a:solidFill>
                          <a:srgbClr val="FF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600" u="none" strike="noStrike" dirty="0">
                          <a:effectLst/>
                        </a:rPr>
                        <a:t>4.2</a:t>
                      </a:r>
                      <a:endParaRPr lang="en-US" altLang="ja-JP" sz="36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extLst>
                  <a:ext uri="{0D108BD9-81ED-4DB2-BD59-A6C34878D82A}">
                    <a16:rowId xmlns:a16="http://schemas.microsoft.com/office/drawing/2014/main" val="10002"/>
                  </a:ext>
                </a:extLst>
              </a:tr>
              <a:tr h="5580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200" b="0" i="0" u="none" strike="noStrike" dirty="0">
                          <a:solidFill>
                            <a:srgbClr val="000000"/>
                          </a:solidFill>
                          <a:effectLst/>
                          <a:latin typeface="ＭＳ Ｐゴシック"/>
                        </a:rPr>
                        <a:t>C</a:t>
                      </a:r>
                    </a:p>
                  </a:txBody>
                  <a:tcPr marL="9527" marR="9527" marT="9515" marB="0" anchor="ctr"/>
                </a:tc>
                <a:tc>
                  <a:txBody>
                    <a:bodyPr/>
                    <a:lstStyle/>
                    <a:p>
                      <a:pPr algn="ctr" fontAlgn="ctr"/>
                      <a:r>
                        <a:rPr lang="ja-JP" altLang="en-US" sz="3200" b="0" i="0" u="none" strike="noStrike" dirty="0">
                          <a:solidFill>
                            <a:srgbClr val="000000"/>
                          </a:solidFill>
                          <a:effectLst/>
                          <a:latin typeface="ＭＳ Ｐゴシック"/>
                        </a:rPr>
                        <a:t>４</a:t>
                      </a:r>
                      <a:r>
                        <a:rPr lang="en-US" altLang="ja-JP" sz="3200" b="0" i="0" u="none" strike="noStrike" dirty="0">
                          <a:solidFill>
                            <a:srgbClr val="000000"/>
                          </a:solidFill>
                          <a:effectLst/>
                          <a:latin typeface="ＭＳ Ｐゴシック"/>
                        </a:rPr>
                        <a:t>-C</a:t>
                      </a: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4.2</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b="0" i="0" u="none" strike="noStrike" dirty="0">
                          <a:solidFill>
                            <a:schemeClr val="dk1"/>
                          </a:solidFill>
                          <a:effectLst/>
                          <a:latin typeface="+mn-lt"/>
                        </a:rPr>
                        <a:t>4.0</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algn="ctr" fontAlgn="ctr"/>
                      <a:r>
                        <a:rPr lang="en-US" altLang="ja-JP" sz="3200" u="none" strike="noStrike" dirty="0">
                          <a:effectLst/>
                        </a:rPr>
                        <a:t>3.1</a:t>
                      </a:r>
                      <a:endParaRPr lang="en-US" altLang="ja-JP" sz="32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600" b="0" i="0" u="none" strike="noStrike" dirty="0">
                          <a:solidFill>
                            <a:schemeClr val="dk1"/>
                          </a:solidFill>
                          <a:effectLst/>
                          <a:latin typeface="+mn-lt"/>
                        </a:rPr>
                        <a:t>3.7</a:t>
                      </a:r>
                      <a:endParaRPr lang="en-US" altLang="ja-JP" sz="36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600" u="none" strike="noStrike" dirty="0">
                          <a:effectLst/>
                        </a:rPr>
                        <a:t>3.4</a:t>
                      </a:r>
                      <a:endParaRPr lang="en-US" altLang="ja-JP" sz="3600" b="0" i="0" u="none" strike="noStrike" dirty="0">
                        <a:solidFill>
                          <a:srgbClr val="000000"/>
                        </a:solidFill>
                        <a:effectLst/>
                        <a:latin typeface="ＭＳ Ｐゴシック"/>
                      </a:endParaRPr>
                    </a:p>
                  </a:txBody>
                  <a:tcPr marL="9527" marR="9527" marT="951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3600" b="1" u="none" strike="noStrike" dirty="0">
                          <a:solidFill>
                            <a:srgbClr val="FF0000"/>
                          </a:solidFill>
                          <a:effectLst/>
                        </a:rPr>
                        <a:t>1.3</a:t>
                      </a:r>
                      <a:endParaRPr lang="en-US" altLang="ja-JP" sz="3600" b="1" i="0" u="none" strike="noStrike" dirty="0">
                        <a:solidFill>
                          <a:srgbClr val="FF0000"/>
                        </a:solidFill>
                        <a:effectLst/>
                        <a:latin typeface="ＭＳ Ｐゴシック"/>
                      </a:endParaRPr>
                    </a:p>
                  </a:txBody>
                  <a:tcPr marL="9527" marR="9527" marT="9515" marB="0"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35890" name="Picture 2" descr="考える先生"/>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2169"/>
          <a:stretch>
            <a:fillRect/>
          </a:stretch>
        </p:blipFill>
        <p:spPr bwMode="auto">
          <a:xfrm>
            <a:off x="336550" y="908050"/>
            <a:ext cx="7191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1423988" y="1006475"/>
            <a:ext cx="7272337" cy="935038"/>
          </a:xfrm>
          <a:prstGeom prst="wedgeRoundRectCallout">
            <a:avLst>
              <a:gd name="adj1" fmla="val -54744"/>
              <a:gd name="adj2" fmla="val 17027"/>
              <a:gd name="adj3" fmla="val 16667"/>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b="1" dirty="0"/>
              <a:t>授業中、学力に課題を抱えている児童にヒントカード等の支援をしているのに、なかなか学力が向上しないな。どうしてだろう？</a:t>
            </a:r>
          </a:p>
        </p:txBody>
      </p:sp>
      <p:sp>
        <p:nvSpPr>
          <p:cNvPr id="4" name="正方形/長方形 3"/>
          <p:cNvSpPr/>
          <p:nvPr/>
        </p:nvSpPr>
        <p:spPr>
          <a:xfrm>
            <a:off x="468313" y="2205038"/>
            <a:ext cx="4591050" cy="431800"/>
          </a:xfrm>
          <a:prstGeom prst="rect">
            <a:avLst/>
          </a:prstGeom>
          <a:solidFill>
            <a:srgbClr val="FFFFFF"/>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t>県学力・学習状況調査の結果から（帳票４０）</a:t>
            </a:r>
          </a:p>
        </p:txBody>
      </p:sp>
      <p:pic>
        <p:nvPicPr>
          <p:cNvPr id="35893"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700" y="5578475"/>
            <a:ext cx="9064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a:xfrm>
            <a:off x="250825" y="5373688"/>
            <a:ext cx="7273925" cy="1262062"/>
          </a:xfrm>
          <a:prstGeom prst="wedgeRoundRectCallout">
            <a:avLst>
              <a:gd name="adj1" fmla="val 55201"/>
              <a:gd name="adj2" fmla="val 4697"/>
              <a:gd name="adj3" fmla="val 16667"/>
            </a:avLst>
          </a:prstGeom>
          <a:solidFill>
            <a:srgbClr val="FFFFCC"/>
          </a:solid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400" b="1" dirty="0"/>
              <a:t>同じ学力レベルの児童でも、何が原因でつまずいているのかが違うので、つまずきの原因を把握し、個に応じた指導・助言をすることが大切だね。</a:t>
            </a:r>
          </a:p>
        </p:txBody>
      </p:sp>
    </p:spTree>
    <p:extLst>
      <p:ext uri="{BB962C8B-B14F-4D97-AF65-F5344CB8AC3E}">
        <p14:creationId xmlns:p14="http://schemas.microsoft.com/office/powerpoint/2010/main" val="294086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C7FAC1E6-02F4-40E1-B51D-5BE69CBF66F5}" type="slidenum">
              <a:rPr lang="en-US" altLang="ja-JP" sz="1400">
                <a:solidFill>
                  <a:srgbClr val="000000"/>
                </a:solidFill>
                <a:latin typeface="Arial" panose="020B0604020202020204" pitchFamily="34" charset="0"/>
              </a:rPr>
              <a:pPr algn="r" eaLnBrk="1" hangingPunct="1">
                <a:spcBef>
                  <a:spcPct val="0"/>
                </a:spcBef>
                <a:buFontTx/>
                <a:buNone/>
              </a:pPr>
              <a:t>25</a:t>
            </a:fld>
            <a:endParaRPr lang="en-US" altLang="ja-JP" sz="1400">
              <a:solidFill>
                <a:srgbClr val="000000"/>
              </a:solidFill>
              <a:latin typeface="Arial" panose="020B0604020202020204" pitchFamily="34" charset="0"/>
            </a:endParaRPr>
          </a:p>
        </p:txBody>
      </p:sp>
      <p:sp>
        <p:nvSpPr>
          <p:cNvPr id="4099" name="AutoShape 2"/>
          <p:cNvSpPr>
            <a:spLocks noChangeArrowheads="1"/>
          </p:cNvSpPr>
          <p:nvPr/>
        </p:nvSpPr>
        <p:spPr bwMode="auto">
          <a:xfrm>
            <a:off x="107950" y="92075"/>
            <a:ext cx="8928100" cy="6650038"/>
          </a:xfrm>
          <a:prstGeom prst="roundRect">
            <a:avLst>
              <a:gd name="adj" fmla="val 6083"/>
            </a:avLst>
          </a:prstGeom>
          <a:solidFill>
            <a:srgbClr val="FFFFCC"/>
          </a:solidFill>
          <a:ln w="9525">
            <a:solidFill>
              <a:srgbClr val="000000"/>
            </a:solidFill>
            <a:round/>
            <a:headEnd/>
            <a:tailEnd/>
          </a:ln>
        </p:spPr>
        <p:txBody>
          <a:bodyPr lIns="74295" tIns="8890" rIns="74295" bIns="8890"/>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114425"/>
            <a:ext cx="8145462" cy="5607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角丸四角形 5"/>
          <p:cNvSpPr/>
          <p:nvPr/>
        </p:nvSpPr>
        <p:spPr>
          <a:xfrm>
            <a:off x="1074738" y="277813"/>
            <a:ext cx="6545262" cy="7207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dirty="0">
                <a:solidFill>
                  <a:schemeClr val="bg1"/>
                </a:solidFill>
              </a:rPr>
              <a:t>コバトンのびのびシート</a:t>
            </a:r>
          </a:p>
        </p:txBody>
      </p:sp>
    </p:spTree>
    <p:extLst>
      <p:ext uri="{BB962C8B-B14F-4D97-AF65-F5344CB8AC3E}">
        <p14:creationId xmlns:p14="http://schemas.microsoft.com/office/powerpoint/2010/main" val="89554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779588"/>
            <a:ext cx="8320087" cy="479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546225"/>
            <a:ext cx="11699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WordArt 7"/>
          <p:cNvSpPr>
            <a:spLocks noChangeArrowheads="1" noChangeShapeType="1" noTextEdit="1"/>
          </p:cNvSpPr>
          <p:nvPr/>
        </p:nvSpPr>
        <p:spPr bwMode="auto">
          <a:xfrm>
            <a:off x="1997075" y="1065213"/>
            <a:ext cx="5468938" cy="555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kern="10">
                <a:solidFill>
                  <a:srgbClr val="000000"/>
                </a:solidFill>
                <a:effectLst>
                  <a:outerShdw dist="45791" dir="2021404" algn="ctr" rotWithShape="0">
                    <a:srgbClr val="B2B2B2">
                      <a:alpha val="79999"/>
                    </a:srgbClr>
                  </a:outerShdw>
                </a:effectLst>
                <a:latin typeface="ＭＳ Ｐゴシック" panose="020B0600070205080204" pitchFamily="50" charset="-128"/>
              </a:rPr>
              <a:t>クロス集計や関連探索ができます。</a:t>
            </a:r>
          </a:p>
        </p:txBody>
      </p:sp>
      <p:sp>
        <p:nvSpPr>
          <p:cNvPr id="27653" name="WordArt 9" descr="関連探索機能"/>
          <p:cNvSpPr>
            <a:spLocks noChangeArrowheads="1" noChangeShapeType="1" noTextEdit="1"/>
          </p:cNvSpPr>
          <p:nvPr/>
        </p:nvSpPr>
        <p:spPr bwMode="auto">
          <a:xfrm>
            <a:off x="6246813" y="2341563"/>
            <a:ext cx="1636712" cy="4810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1200" kern="10">
                <a:solidFill>
                  <a:srgbClr val="000000"/>
                </a:solidFill>
                <a:effectLst>
                  <a:outerShdw dist="45791" dir="2021404" algn="ctr" rotWithShape="0">
                    <a:srgbClr val="B2B2B2">
                      <a:alpha val="79999"/>
                    </a:srgbClr>
                  </a:outerShdw>
                </a:effectLst>
                <a:latin typeface="ＭＳ Ｐゴシック" panose="020B0600070205080204" pitchFamily="50" charset="-128"/>
              </a:rPr>
              <a:t>メニュー画面</a:t>
            </a:r>
          </a:p>
        </p:txBody>
      </p:sp>
      <p:sp>
        <p:nvSpPr>
          <p:cNvPr id="3" name="円/楕円 2"/>
          <p:cNvSpPr/>
          <p:nvPr/>
        </p:nvSpPr>
        <p:spPr>
          <a:xfrm>
            <a:off x="5284788" y="2279650"/>
            <a:ext cx="3608387" cy="1433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5" name="直線矢印コネクタ 4"/>
          <p:cNvCxnSpPr/>
          <p:nvPr/>
        </p:nvCxnSpPr>
        <p:spPr>
          <a:xfrm flipV="1">
            <a:off x="2546350" y="4149725"/>
            <a:ext cx="2962275" cy="2809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6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1169988"/>
            <a:ext cx="1343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6"/>
          <p:cNvSpPr>
            <a:spLocks noChangeArrowheads="1"/>
          </p:cNvSpPr>
          <p:nvPr/>
        </p:nvSpPr>
        <p:spPr bwMode="auto">
          <a:xfrm>
            <a:off x="342900" y="3111500"/>
            <a:ext cx="2160588" cy="2259013"/>
          </a:xfrm>
          <a:prstGeom prst="wedgeRoundRectCallout">
            <a:avLst>
              <a:gd name="adj1" fmla="val -15259"/>
              <a:gd name="adj2" fmla="val -72310"/>
              <a:gd name="adj3" fmla="val 16667"/>
            </a:avLst>
          </a:prstGeom>
          <a:solidFill>
            <a:srgbClr val="FFFFFF"/>
          </a:solidFill>
          <a:ln w="9525">
            <a:solidFill>
              <a:srgbClr val="000000"/>
            </a:solidFill>
            <a:miter lim="800000"/>
            <a:headEnd/>
            <a:tailEnd/>
          </a:ln>
        </p:spPr>
        <p:txBody>
          <a:bodyPr lIns="74295" tIns="8890" rIns="74295" bIns="8890"/>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176213" indent="-1762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1" algn="just" eaLnBrk="1" hangingPunct="1">
              <a:spcBef>
                <a:spcPct val="0"/>
              </a:spcBef>
              <a:buFontTx/>
              <a:buNone/>
            </a:pPr>
            <a:r>
              <a:rPr lang="en-US" altLang="ja-JP" sz="1600" b="1">
                <a:latin typeface="ＭＳ ゴシック" panose="020B0609070205080204" pitchFamily="49" charset="-128"/>
                <a:ea typeface="ＭＳ ゴシック" panose="020B0609070205080204" pitchFamily="49" charset="-128"/>
                <a:cs typeface="ＭＳ Ｐゴシック" panose="020B0600070205080204" pitchFamily="50" charset="-128"/>
              </a:rPr>
              <a:t>○</a:t>
            </a:r>
            <a:r>
              <a:rPr lang="ja-JP" altLang="en-US" sz="1600" b="1">
                <a:latin typeface="ＭＳ ゴシック" panose="020B0609070205080204" pitchFamily="49" charset="-128"/>
                <a:ea typeface="ＭＳ ゴシック" panose="020B0609070205080204" pitchFamily="49" charset="-128"/>
                <a:cs typeface="ＭＳ Ｐゴシック" panose="020B0600070205080204" pitchFamily="50" charset="-128"/>
              </a:rPr>
              <a:t>ファイルを開くと、すぐにメニュー画面が立ち上がります。</a:t>
            </a:r>
          </a:p>
          <a:p>
            <a:pPr lvl="1" algn="just" eaLnBrk="1" hangingPunct="1">
              <a:spcBef>
                <a:spcPct val="0"/>
              </a:spcBef>
              <a:buFontTx/>
              <a:buNone/>
            </a:pPr>
            <a:endParaRPr lang="ja-JP" altLang="en-US" sz="1600" b="1">
              <a:latin typeface="ＭＳ ゴシック" panose="020B0609070205080204" pitchFamily="49" charset="-128"/>
              <a:ea typeface="ＭＳ ゴシック" panose="020B0609070205080204" pitchFamily="49" charset="-128"/>
              <a:cs typeface="ＭＳ Ｐゴシック" panose="020B0600070205080204" pitchFamily="50" charset="-128"/>
            </a:endParaRPr>
          </a:p>
          <a:p>
            <a:pPr lvl="1" algn="just"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cs typeface="ＭＳ Ｐゴシック" panose="020B0600070205080204" pitchFamily="50" charset="-128"/>
              </a:rPr>
              <a:t>○使いたい機能をクリックで選択しましょう。</a:t>
            </a:r>
            <a:endParaRPr lang="ja-JP" altLang="ja-JP" sz="3600">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sp>
        <p:nvSpPr>
          <p:cNvPr id="27658" name="AutoShape 4"/>
          <p:cNvSpPr>
            <a:spLocks noChangeArrowheads="1"/>
          </p:cNvSpPr>
          <p:nvPr/>
        </p:nvSpPr>
        <p:spPr bwMode="auto">
          <a:xfrm>
            <a:off x="4073525" y="4341813"/>
            <a:ext cx="2173288" cy="1833562"/>
          </a:xfrm>
          <a:prstGeom prst="wedgeRoundRectCallout">
            <a:avLst>
              <a:gd name="adj1" fmla="val 71583"/>
              <a:gd name="adj2" fmla="val -19421"/>
              <a:gd name="adj3" fmla="val 16667"/>
            </a:avLst>
          </a:prstGeom>
          <a:solidFill>
            <a:srgbClr val="FFFFFF"/>
          </a:solidFill>
          <a:ln w="9525">
            <a:solidFill>
              <a:srgbClr val="000000"/>
            </a:solidFill>
            <a:miter lim="800000"/>
            <a:headEnd/>
            <a:tailEnd/>
          </a:ln>
        </p:spPr>
        <p:txBody>
          <a:bodyPr lIns="0" tIns="8890" rIns="74295" bIns="8890"/>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65113" indent="-2651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1" algn="just" eaLnBrk="1" hangingPunct="1">
              <a:spcBef>
                <a:spcPct val="0"/>
              </a:spcBef>
              <a:buFontTx/>
              <a:buNone/>
            </a:pPr>
            <a:endParaRPr lang="ja-JP" altLang="en-US" sz="1600" b="1">
              <a:latin typeface="ＭＳ ゴシック" panose="020B0609070205080204" pitchFamily="49" charset="-128"/>
              <a:ea typeface="ＭＳ ゴシック" panose="020B0609070205080204" pitchFamily="49" charset="-128"/>
              <a:cs typeface="ＭＳ Ｐゴシック" panose="020B0600070205080204" pitchFamily="50" charset="-128"/>
            </a:endParaRPr>
          </a:p>
          <a:p>
            <a:pPr lvl="1" algn="just"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cs typeface="ＭＳ Ｐゴシック" panose="020B0600070205080204" pitchFamily="50" charset="-128"/>
              </a:rPr>
              <a:t>　これらを活用して、自校の子供たちの課題を見つけ、学力向上につなげましょう！</a:t>
            </a:r>
            <a:endParaRPr lang="ja-JP" altLang="ja-JP" sz="3600">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sp>
        <p:nvSpPr>
          <p:cNvPr id="13" name="角丸四角形 12"/>
          <p:cNvSpPr/>
          <p:nvPr/>
        </p:nvSpPr>
        <p:spPr>
          <a:xfrm>
            <a:off x="97804" y="282845"/>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帳票１１</a:t>
            </a:r>
          </a:p>
        </p:txBody>
      </p:sp>
      <p:sp>
        <p:nvSpPr>
          <p:cNvPr id="14" name="角丸四角形 13"/>
          <p:cNvSpPr/>
          <p:nvPr/>
        </p:nvSpPr>
        <p:spPr>
          <a:xfrm>
            <a:off x="1624965" y="174625"/>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分析支援プログラム</a:t>
            </a:r>
          </a:p>
        </p:txBody>
      </p:sp>
      <p:sp>
        <p:nvSpPr>
          <p:cNvPr id="15" name="スライド番号プレースホルダー 1"/>
          <p:cNvSpPr>
            <a:spLocks noGrp="1"/>
          </p:cNvSpPr>
          <p:nvPr>
            <p:ph type="sldNum" sz="quarter" idx="12"/>
          </p:nvPr>
        </p:nvSpPr>
        <p:spPr>
          <a:xfrm>
            <a:off x="6974904" y="6448251"/>
            <a:ext cx="2133600" cy="365125"/>
          </a:xfrm>
        </p:spPr>
        <p:txBody>
          <a:bodyPr/>
          <a:lstStyle/>
          <a:p>
            <a:pPr>
              <a:defRPr/>
            </a:pPr>
            <a:r>
              <a:rPr lang="ja-JP" altLang="en-US" dirty="0"/>
              <a:t>１８</a:t>
            </a:r>
          </a:p>
        </p:txBody>
      </p:sp>
    </p:spTree>
    <p:extLst>
      <p:ext uri="{BB962C8B-B14F-4D97-AF65-F5344CB8AC3E}">
        <p14:creationId xmlns:p14="http://schemas.microsoft.com/office/powerpoint/2010/main" val="3674463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クロスグラフ"/>
          <p:cNvGraphicFramePr>
            <a:graphicFrameLocks/>
          </p:cNvGraphicFramePr>
          <p:nvPr/>
        </p:nvGraphicFramePr>
        <p:xfrm>
          <a:off x="347295" y="2132856"/>
          <a:ext cx="8318249" cy="4536505"/>
        </p:xfrm>
        <a:graphic>
          <a:graphicData uri="http://schemas.openxmlformats.org/drawingml/2006/chart">
            <c:chart xmlns:c="http://schemas.openxmlformats.org/drawingml/2006/chart" xmlns:r="http://schemas.openxmlformats.org/officeDocument/2006/relationships" r:id="rId3"/>
          </a:graphicData>
        </a:graphic>
      </p:graphicFrame>
      <p:sp>
        <p:nvSpPr>
          <p:cNvPr id="21507" name="テキスト ボックス 3"/>
          <p:cNvSpPr txBox="1">
            <a:spLocks noChangeArrowheads="1"/>
          </p:cNvSpPr>
          <p:nvPr/>
        </p:nvSpPr>
        <p:spPr bwMode="auto">
          <a:xfrm>
            <a:off x="395288" y="1341438"/>
            <a:ext cx="4752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縦軸：学力階層＿数学</a:t>
            </a:r>
            <a:endParaRPr lang="en-US" altLang="ja-JP" sz="2000"/>
          </a:p>
          <a:p>
            <a:pPr>
              <a:spcBef>
                <a:spcPct val="0"/>
              </a:spcBef>
              <a:buFontTx/>
              <a:buNone/>
            </a:pPr>
            <a:r>
              <a:rPr lang="ja-JP" altLang="en-US" sz="2000"/>
              <a:t>横軸：学力の伸びの階層＿数学</a:t>
            </a:r>
          </a:p>
        </p:txBody>
      </p:sp>
      <p:sp>
        <p:nvSpPr>
          <p:cNvPr id="6" name="テキスト ボックス 2"/>
          <p:cNvSpPr txBox="1"/>
          <p:nvPr/>
        </p:nvSpPr>
        <p:spPr>
          <a:xfrm>
            <a:off x="8070850" y="2867025"/>
            <a:ext cx="666750" cy="36718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0"/>
              </a:spcAft>
              <a:defRPr/>
            </a:pPr>
            <a:endParaRPr lang="en-US" altLang="ja-JP" sz="1050" kern="100" dirty="0">
              <a:ea typeface="HG創英角ｺﾞｼｯｸUB"/>
              <a:cs typeface="Times New Roman"/>
            </a:endParaRPr>
          </a:p>
          <a:p>
            <a:pPr algn="just">
              <a:lnSpc>
                <a:spcPct val="115000"/>
              </a:lnSpc>
              <a:spcAft>
                <a:spcPts val="0"/>
              </a:spcAft>
              <a:defRPr/>
            </a:pPr>
            <a:r>
              <a:rPr lang="en-US" altLang="ja-JP" sz="1600" kern="100" dirty="0">
                <a:latin typeface="HGP創英角ｺﾞｼｯｸUB" panose="020B0900000000000000" pitchFamily="50" charset="-128"/>
                <a:ea typeface="HGP創英角ｺﾞｼｯｸUB" panose="020B0900000000000000" pitchFamily="50" charset="-128"/>
                <a:cs typeface="Times New Roman"/>
              </a:rPr>
              <a:t>29</a:t>
            </a:r>
            <a:r>
              <a:rPr lang="ja-JP" sz="1600" kern="100" dirty="0">
                <a:latin typeface="HGP創英角ｺﾞｼｯｸUB" panose="020B0900000000000000" pitchFamily="50" charset="-128"/>
                <a:ea typeface="HGP創英角ｺﾞｼｯｸUB" panose="020B0900000000000000" pitchFamily="50" charset="-128"/>
                <a:cs typeface="Times New Roman"/>
              </a:rPr>
              <a:t>人</a:t>
            </a:r>
          </a:p>
          <a:p>
            <a:pPr algn="just">
              <a:lnSpc>
                <a:spcPts val="2700"/>
              </a:lnSpc>
              <a:spcAft>
                <a:spcPts val="0"/>
              </a:spcAft>
              <a:defRPr/>
            </a:pPr>
            <a:r>
              <a:rPr lang="en-US" sz="1600" kern="100" dirty="0">
                <a:latin typeface="ＭＳ ゴシック" panose="020B0609070205080204" pitchFamily="49" charset="-128"/>
                <a:ea typeface="ＭＳ ゴシック" panose="020B0609070205080204" pitchFamily="49" charset="-128"/>
                <a:cs typeface="Times New Roman"/>
              </a:rPr>
              <a:t> </a:t>
            </a:r>
            <a:endParaRPr lang="ja-JP" sz="1600" kern="100" dirty="0">
              <a:latin typeface="ＭＳ ゴシック" panose="020B0609070205080204" pitchFamily="49" charset="-128"/>
              <a:ea typeface="ＭＳ ゴシック" panose="020B0609070205080204" pitchFamily="49" charset="-128"/>
              <a:cs typeface="Times New Roman"/>
            </a:endParaRPr>
          </a:p>
          <a:p>
            <a:pPr algn="just">
              <a:lnSpc>
                <a:spcPts val="2700"/>
              </a:lnSpc>
              <a:spcAft>
                <a:spcPts val="0"/>
              </a:spcAft>
              <a:defRPr/>
            </a:pPr>
            <a:r>
              <a:rPr lang="en-US" sz="1600" kern="100" dirty="0">
                <a:latin typeface="ＭＳ ゴシック" panose="020B0609070205080204" pitchFamily="49" charset="-128"/>
                <a:ea typeface="ＭＳ ゴシック" panose="020B0609070205080204" pitchFamily="49" charset="-128"/>
                <a:cs typeface="Times New Roman"/>
              </a:rPr>
              <a:t> </a:t>
            </a:r>
            <a:endParaRPr lang="ja-JP" sz="1600" kern="100" dirty="0">
              <a:latin typeface="ＭＳ ゴシック" panose="020B0609070205080204" pitchFamily="49" charset="-128"/>
              <a:ea typeface="ＭＳ ゴシック" panose="020B0609070205080204" pitchFamily="49" charset="-128"/>
              <a:cs typeface="Times New Roman"/>
            </a:endParaRPr>
          </a:p>
          <a:p>
            <a:pPr algn="just">
              <a:lnSpc>
                <a:spcPct val="115000"/>
              </a:lnSpc>
              <a:spcAft>
                <a:spcPts val="0"/>
              </a:spcAft>
              <a:defRPr/>
            </a:pPr>
            <a:r>
              <a:rPr lang="en-US" altLang="ja-JP" sz="1600" kern="100" dirty="0">
                <a:latin typeface="HGP創英角ｺﾞｼｯｸUB" panose="020B0900000000000000" pitchFamily="50" charset="-128"/>
                <a:ea typeface="HGP創英角ｺﾞｼｯｸUB" panose="020B0900000000000000" pitchFamily="50" charset="-128"/>
                <a:cs typeface="Times New Roman"/>
              </a:rPr>
              <a:t>31</a:t>
            </a:r>
            <a:r>
              <a:rPr lang="ja-JP" sz="1600" kern="100" dirty="0">
                <a:latin typeface="HGP創英角ｺﾞｼｯｸUB" panose="020B0900000000000000" pitchFamily="50" charset="-128"/>
                <a:ea typeface="HGP創英角ｺﾞｼｯｸUB" panose="020B0900000000000000" pitchFamily="50" charset="-128"/>
                <a:cs typeface="Times New Roman"/>
              </a:rPr>
              <a:t>人</a:t>
            </a:r>
          </a:p>
          <a:p>
            <a:pPr algn="just">
              <a:lnSpc>
                <a:spcPts val="2700"/>
              </a:lnSpc>
              <a:spcAft>
                <a:spcPts val="0"/>
              </a:spcAft>
              <a:defRPr/>
            </a:pPr>
            <a:r>
              <a:rPr lang="en-US" sz="1600" kern="100" dirty="0">
                <a:latin typeface="ＭＳ ゴシック" panose="020B0609070205080204" pitchFamily="49" charset="-128"/>
                <a:ea typeface="ＭＳ ゴシック" panose="020B0609070205080204" pitchFamily="49" charset="-128"/>
                <a:cs typeface="Times New Roman"/>
              </a:rPr>
              <a:t> </a:t>
            </a:r>
            <a:endParaRPr lang="ja-JP" sz="1600" kern="100" dirty="0">
              <a:latin typeface="ＭＳ ゴシック" panose="020B0609070205080204" pitchFamily="49" charset="-128"/>
              <a:ea typeface="ＭＳ ゴシック" panose="020B0609070205080204" pitchFamily="49" charset="-128"/>
              <a:cs typeface="Times New Roman"/>
            </a:endParaRPr>
          </a:p>
          <a:p>
            <a:pPr algn="just">
              <a:lnSpc>
                <a:spcPts val="2700"/>
              </a:lnSpc>
              <a:spcAft>
                <a:spcPts val="0"/>
              </a:spcAft>
              <a:defRPr/>
            </a:pPr>
            <a:r>
              <a:rPr lang="en-US" sz="1600" kern="100" dirty="0">
                <a:latin typeface="ＭＳ ゴシック" panose="020B0609070205080204" pitchFamily="49" charset="-128"/>
                <a:ea typeface="ＭＳ ゴシック" panose="020B0609070205080204" pitchFamily="49" charset="-128"/>
                <a:cs typeface="Times New Roman"/>
              </a:rPr>
              <a:t> </a:t>
            </a:r>
            <a:endParaRPr lang="en-US" altLang="ja-JP" sz="1600" kern="100" dirty="0">
              <a:latin typeface="ＭＳ ゴシック" panose="020B0609070205080204" pitchFamily="49" charset="-128"/>
              <a:ea typeface="ＭＳ ゴシック" panose="020B0609070205080204" pitchFamily="49" charset="-128"/>
              <a:cs typeface="Times New Roman"/>
            </a:endParaRPr>
          </a:p>
          <a:p>
            <a:pPr algn="just">
              <a:lnSpc>
                <a:spcPct val="115000"/>
              </a:lnSpc>
              <a:spcAft>
                <a:spcPts val="0"/>
              </a:spcAft>
              <a:defRPr/>
            </a:pPr>
            <a:r>
              <a:rPr lang="en-US" altLang="ja-JP" sz="1600" kern="100" dirty="0">
                <a:latin typeface="HGP創英角ｺﾞｼｯｸUB" panose="020B0900000000000000" pitchFamily="50" charset="-128"/>
                <a:ea typeface="HGP創英角ｺﾞｼｯｸUB" panose="020B0900000000000000" pitchFamily="50" charset="-128"/>
                <a:cs typeface="Times New Roman"/>
              </a:rPr>
              <a:t>42</a:t>
            </a:r>
            <a:r>
              <a:rPr lang="ja-JP" sz="1600" kern="100" dirty="0">
                <a:latin typeface="HGP創英角ｺﾞｼｯｸUB" panose="020B0900000000000000" pitchFamily="50" charset="-128"/>
                <a:ea typeface="HGP創英角ｺﾞｼｯｸUB" panose="020B0900000000000000" pitchFamily="50" charset="-128"/>
                <a:cs typeface="Times New Roman"/>
              </a:rPr>
              <a:t>人</a:t>
            </a:r>
          </a:p>
          <a:p>
            <a:pPr algn="just">
              <a:lnSpc>
                <a:spcPts val="2700"/>
              </a:lnSpc>
              <a:spcAft>
                <a:spcPts val="0"/>
              </a:spcAft>
              <a:defRPr/>
            </a:pPr>
            <a:r>
              <a:rPr lang="en-US" sz="1600" kern="100" dirty="0">
                <a:latin typeface="ＭＳ ゴシック" panose="020B0609070205080204" pitchFamily="49" charset="-128"/>
                <a:ea typeface="ＭＳ ゴシック" panose="020B0609070205080204" pitchFamily="49" charset="-128"/>
                <a:cs typeface="Times New Roman"/>
              </a:rPr>
              <a:t> </a:t>
            </a:r>
          </a:p>
          <a:p>
            <a:pPr algn="just">
              <a:lnSpc>
                <a:spcPts val="2700"/>
              </a:lnSpc>
              <a:spcAft>
                <a:spcPts val="0"/>
              </a:spcAft>
              <a:defRPr/>
            </a:pPr>
            <a:r>
              <a:rPr lang="ja-JP" altLang="en-US" sz="1600" kern="100" dirty="0">
                <a:latin typeface="ＭＳ ゴシック" panose="020B0609070205080204" pitchFamily="49" charset="-128"/>
                <a:ea typeface="ＭＳ ゴシック" panose="020B0609070205080204" pitchFamily="49" charset="-128"/>
                <a:cs typeface="Times New Roman"/>
              </a:rPr>
              <a:t>　</a:t>
            </a:r>
            <a:endParaRPr lang="en-US" altLang="ja-JP" sz="1600" kern="100" dirty="0">
              <a:latin typeface="ＭＳ ゴシック" panose="020B0609070205080204" pitchFamily="49" charset="-128"/>
              <a:ea typeface="ＭＳ ゴシック" panose="020B0609070205080204" pitchFamily="49" charset="-128"/>
              <a:cs typeface="Times New Roman"/>
            </a:endParaRPr>
          </a:p>
          <a:p>
            <a:pPr algn="just">
              <a:lnSpc>
                <a:spcPct val="115000"/>
              </a:lnSpc>
              <a:spcAft>
                <a:spcPts val="0"/>
              </a:spcAft>
              <a:defRPr/>
            </a:pPr>
            <a:r>
              <a:rPr lang="en-US" altLang="ja-JP" sz="1600" kern="100" dirty="0">
                <a:latin typeface="HGP創英角ｺﾞｼｯｸUB" panose="020B0900000000000000" pitchFamily="50" charset="-128"/>
                <a:ea typeface="HGP創英角ｺﾞｼｯｸUB" panose="020B0900000000000000" pitchFamily="50" charset="-128"/>
                <a:cs typeface="Times New Roman"/>
              </a:rPr>
              <a:t>51</a:t>
            </a:r>
            <a:r>
              <a:rPr lang="ja-JP" sz="1600" kern="100" dirty="0">
                <a:latin typeface="HGP創英角ｺﾞｼｯｸUB" panose="020B0900000000000000" pitchFamily="50" charset="-128"/>
                <a:ea typeface="HGP創英角ｺﾞｼｯｸUB" panose="020B0900000000000000" pitchFamily="50" charset="-128"/>
                <a:cs typeface="Times New Roman"/>
              </a:rPr>
              <a:t>人</a:t>
            </a:r>
          </a:p>
        </p:txBody>
      </p:sp>
      <p:sp>
        <p:nvSpPr>
          <p:cNvPr id="7" name="角丸四角形 6"/>
          <p:cNvSpPr/>
          <p:nvPr/>
        </p:nvSpPr>
        <p:spPr>
          <a:xfrm>
            <a:off x="539750" y="2636838"/>
            <a:ext cx="6553200" cy="10795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539750" y="5589588"/>
            <a:ext cx="4248150" cy="1079500"/>
          </a:xfrm>
          <a:prstGeom prst="roundRect">
            <a:avLst/>
          </a:prstGeom>
          <a:noFill/>
          <a:ln w="635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sp>
        <p:nvSpPr>
          <p:cNvPr id="9" name="左右矢印 8"/>
          <p:cNvSpPr/>
          <p:nvPr/>
        </p:nvSpPr>
        <p:spPr>
          <a:xfrm rot="7808806">
            <a:off x="1251744" y="4269582"/>
            <a:ext cx="2139950" cy="785812"/>
          </a:xfrm>
          <a:prstGeom prst="leftRightArrow">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角丸四角形 9"/>
          <p:cNvSpPr/>
          <p:nvPr/>
        </p:nvSpPr>
        <p:spPr>
          <a:xfrm>
            <a:off x="8070850" y="2867025"/>
            <a:ext cx="822325" cy="367188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対角する 2 つの角を丸めた四角形 10"/>
          <p:cNvSpPr/>
          <p:nvPr/>
        </p:nvSpPr>
        <p:spPr>
          <a:xfrm>
            <a:off x="3419475" y="4046538"/>
            <a:ext cx="4435475" cy="1296987"/>
          </a:xfrm>
          <a:prstGeom prst="round2DiagRect">
            <a:avLst/>
          </a:prstGeom>
          <a:ln w="635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dirty="0">
                <a:latin typeface="HGP創英角ｺﾞｼｯｸUB" panose="020B0900000000000000" pitchFamily="50" charset="-128"/>
                <a:ea typeface="HGP創英角ｺﾞｼｯｸUB" panose="020B0900000000000000" pitchFamily="50" charset="-128"/>
              </a:rPr>
              <a:t>○下位層ほど、学力が伸びた割合が低い。</a:t>
            </a:r>
            <a:endParaRPr lang="en-US" altLang="ja-JP" dirty="0">
              <a:latin typeface="HGP創英角ｺﾞｼｯｸUB" panose="020B0900000000000000" pitchFamily="50" charset="-128"/>
              <a:ea typeface="HGP創英角ｺﾞｼｯｸUB" panose="020B0900000000000000" pitchFamily="50" charset="-128"/>
            </a:endParaRPr>
          </a:p>
          <a:p>
            <a:pPr>
              <a:defRPr/>
            </a:pPr>
            <a:r>
              <a:rPr lang="ja-JP" altLang="en-US" dirty="0">
                <a:latin typeface="HGP創英角ｺﾞｼｯｸUB" panose="020B0900000000000000" pitchFamily="50" charset="-128"/>
                <a:ea typeface="HGP創英角ｺﾞｼｯｸUB" panose="020B0900000000000000" pitchFamily="50" charset="-128"/>
              </a:rPr>
              <a:t>○下位層の割合が高い。</a:t>
            </a:r>
            <a:endParaRPr lang="en-US" altLang="ja-JP" dirty="0">
              <a:latin typeface="HGP創英角ｺﾞｼｯｸUB" panose="020B0900000000000000" pitchFamily="50" charset="-128"/>
              <a:ea typeface="HGP創英角ｺﾞｼｯｸUB" panose="020B0900000000000000" pitchFamily="50" charset="-128"/>
            </a:endParaRPr>
          </a:p>
          <a:p>
            <a:pPr>
              <a:defRPr/>
            </a:pPr>
            <a:r>
              <a:rPr lang="ja-JP" altLang="en-US" dirty="0">
                <a:latin typeface="HGP創英角ｺﾞｼｯｸUB" panose="020B0900000000000000" pitchFamily="50" charset="-128"/>
                <a:ea typeface="HGP創英角ｺﾞｼｯｸUB" panose="020B0900000000000000" pitchFamily="50" charset="-128"/>
              </a:rPr>
              <a:t>　　　　　　　　↓</a:t>
            </a:r>
            <a:endParaRPr lang="en-US" altLang="ja-JP" dirty="0">
              <a:latin typeface="HGP創英角ｺﾞｼｯｸUB" panose="020B0900000000000000" pitchFamily="50" charset="-128"/>
              <a:ea typeface="HGP創英角ｺﾞｼｯｸUB" panose="020B0900000000000000" pitchFamily="50" charset="-128"/>
            </a:endParaRPr>
          </a:p>
          <a:p>
            <a:pPr>
              <a:defRPr/>
            </a:pPr>
            <a:r>
              <a:rPr lang="ja-JP" altLang="en-US" dirty="0">
                <a:latin typeface="HGP創英角ｺﾞｼｯｸUB" panose="020B0900000000000000" pitchFamily="50" charset="-128"/>
                <a:ea typeface="HGP創英角ｺﾞｼｯｸUB" panose="020B0900000000000000" pitchFamily="50" charset="-128"/>
              </a:rPr>
              <a:t>★下位層への支援が課題</a:t>
            </a:r>
          </a:p>
        </p:txBody>
      </p:sp>
      <p:sp>
        <p:nvSpPr>
          <p:cNvPr id="12" name="メモ 11"/>
          <p:cNvSpPr/>
          <p:nvPr/>
        </p:nvSpPr>
        <p:spPr>
          <a:xfrm>
            <a:off x="6376988" y="1411288"/>
            <a:ext cx="2232025" cy="50482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ゴシック" panose="020B0609070205080204" pitchFamily="49" charset="-128"/>
                <a:ea typeface="ＭＳ ゴシック" panose="020B0609070205080204" pitchFamily="49" charset="-128"/>
              </a:rPr>
              <a:t>Ａ中学２年生の例</a:t>
            </a:r>
          </a:p>
        </p:txBody>
      </p:sp>
      <p:sp>
        <p:nvSpPr>
          <p:cNvPr id="2" name="フッター プレースホルダー 1"/>
          <p:cNvSpPr>
            <a:spLocks noGrp="1"/>
          </p:cNvSpPr>
          <p:nvPr>
            <p:ph type="ftr" sz="quarter" idx="11"/>
          </p:nvPr>
        </p:nvSpPr>
        <p:spPr/>
        <p:txBody>
          <a:bodyPr/>
          <a:lstStyle/>
          <a:p>
            <a:pPr>
              <a:defRPr/>
            </a:pPr>
            <a:endParaRPr lang="ja-JP" altLang="en-US"/>
          </a:p>
        </p:txBody>
      </p:sp>
      <p:sp>
        <p:nvSpPr>
          <p:cNvPr id="21517" name="スライド番号プレースホルダー 3"/>
          <p:cNvSpPr>
            <a:spLocks noGrp="1"/>
          </p:cNvSpPr>
          <p:nvPr>
            <p:ph type="sldNum" sz="quarter" idx="12"/>
          </p:nvPr>
        </p:nvSpPr>
        <p:spPr bwMode="auto">
          <a:xfrm>
            <a:off x="7036269"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１９</a:t>
            </a:r>
          </a:p>
        </p:txBody>
      </p:sp>
      <p:sp>
        <p:nvSpPr>
          <p:cNvPr id="14" name="角丸四角形 13"/>
          <p:cNvSpPr/>
          <p:nvPr/>
        </p:nvSpPr>
        <p:spPr>
          <a:xfrm>
            <a:off x="117681" y="350204"/>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帳票１１</a:t>
            </a:r>
          </a:p>
        </p:txBody>
      </p:sp>
      <p:sp>
        <p:nvSpPr>
          <p:cNvPr id="15" name="角丸四角形 14"/>
          <p:cNvSpPr/>
          <p:nvPr/>
        </p:nvSpPr>
        <p:spPr>
          <a:xfrm>
            <a:off x="1644842" y="241984"/>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分析支援プログラム（クロス集計）</a:t>
            </a:r>
          </a:p>
        </p:txBody>
      </p:sp>
    </p:spTree>
    <p:extLst>
      <p:ext uri="{BB962C8B-B14F-4D97-AF65-F5344CB8AC3E}">
        <p14:creationId xmlns:p14="http://schemas.microsoft.com/office/powerpoint/2010/main" val="4148396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00113" y="188913"/>
            <a:ext cx="7345362" cy="6032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t>分析支援プログラム（クロス集計）</a:t>
            </a:r>
          </a:p>
        </p:txBody>
      </p:sp>
      <p:sp>
        <p:nvSpPr>
          <p:cNvPr id="4" name="角丸四角形 3"/>
          <p:cNvSpPr/>
          <p:nvPr/>
        </p:nvSpPr>
        <p:spPr>
          <a:xfrm>
            <a:off x="900113" y="908050"/>
            <a:ext cx="1800225" cy="504825"/>
          </a:xfrm>
          <a:prstGeom prst="roundRect">
            <a:avLst/>
          </a:prstGeom>
          <a:solidFill>
            <a:schemeClr val="accent3">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小学校５年生　</a:t>
            </a:r>
          </a:p>
        </p:txBody>
      </p:sp>
      <p:sp>
        <p:nvSpPr>
          <p:cNvPr id="39940" name="テキスト ボックス 4"/>
          <p:cNvSpPr txBox="1">
            <a:spLocks noChangeArrowheads="1"/>
          </p:cNvSpPr>
          <p:nvPr/>
        </p:nvSpPr>
        <p:spPr bwMode="auto">
          <a:xfrm>
            <a:off x="900113" y="1597025"/>
            <a:ext cx="7345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t>縦軸：難しいことでも失敗をおそれないで挑戦していますか。</a:t>
            </a:r>
            <a:endParaRPr lang="en-US" altLang="ja-JP" sz="1600"/>
          </a:p>
          <a:p>
            <a:pPr>
              <a:spcBef>
                <a:spcPct val="0"/>
              </a:spcBef>
              <a:buFontTx/>
              <a:buNone/>
            </a:pPr>
            <a:r>
              <a:rPr lang="ja-JP" altLang="en-US" sz="1600"/>
              <a:t>横軸：学力の伸びの階層（算数）</a:t>
            </a:r>
          </a:p>
        </p:txBody>
      </p:sp>
      <p:pic>
        <p:nvPicPr>
          <p:cNvPr id="39941"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538" y="6165850"/>
            <a:ext cx="628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吹き出し 6"/>
          <p:cNvSpPr/>
          <p:nvPr/>
        </p:nvSpPr>
        <p:spPr>
          <a:xfrm>
            <a:off x="1547813" y="6165850"/>
            <a:ext cx="6697662" cy="466725"/>
          </a:xfrm>
          <a:prstGeom prst="wedgeRoundRectCallout">
            <a:avLst>
              <a:gd name="adj1" fmla="val -54249"/>
              <a:gd name="adj2" fmla="val -8629"/>
              <a:gd name="adj3" fmla="val 16667"/>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t>学力を伸ばしている児童は、失敗をおそれずに挑戦している傾向がある。</a:t>
            </a:r>
          </a:p>
        </p:txBody>
      </p:sp>
      <p:sp>
        <p:nvSpPr>
          <p:cNvPr id="3994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898989"/>
                </a:solidFill>
              </a:rPr>
              <a:t>２０</a:t>
            </a:r>
          </a:p>
        </p:txBody>
      </p:sp>
      <p:graphicFrame>
        <p:nvGraphicFramePr>
          <p:cNvPr id="39944" name="クロスグラフ"/>
          <p:cNvGraphicFramePr>
            <a:graphicFrameLocks/>
          </p:cNvGraphicFramePr>
          <p:nvPr/>
        </p:nvGraphicFramePr>
        <p:xfrm>
          <a:off x="874713" y="2252663"/>
          <a:ext cx="7396162" cy="3795712"/>
        </p:xfrm>
        <a:graphic>
          <a:graphicData uri="http://schemas.openxmlformats.org/presentationml/2006/ole">
            <mc:AlternateContent xmlns:mc="http://schemas.openxmlformats.org/markup-compatibility/2006">
              <mc:Choice xmlns:v="urn:schemas-microsoft-com:vml" Requires="v">
                <p:oleObj spid="_x0000_s1061" r:id="rId5" imgW="7401185" imgH="3798137" progId="Excel.Chart.8">
                  <p:embed/>
                </p:oleObj>
              </mc:Choice>
              <mc:Fallback>
                <p:oleObj r:id="rId5" imgW="7401185" imgH="379813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13" y="2252663"/>
                        <a:ext cx="7396162"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角丸四角形 7"/>
          <p:cNvSpPr/>
          <p:nvPr/>
        </p:nvSpPr>
        <p:spPr>
          <a:xfrm>
            <a:off x="1158875" y="2781300"/>
            <a:ext cx="5184775" cy="144145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
        <p:nvSpPr>
          <p:cNvPr id="2" name="フッター プレースホルダー 1"/>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338099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0775BE-1F68-44D6-9CD2-BE017C9FDB18}"/>
              </a:ext>
            </a:extLst>
          </p:cNvPr>
          <p:cNvSpPr>
            <a:spLocks noGrp="1"/>
          </p:cNvSpPr>
          <p:nvPr>
            <p:ph type="sldNum" sz="quarter" idx="12"/>
          </p:nvPr>
        </p:nvSpPr>
        <p:spPr/>
        <p:txBody>
          <a:bodyPr/>
          <a:lstStyle/>
          <a:p>
            <a:pPr>
              <a:defRPr/>
            </a:pPr>
            <a:fld id="{CAA468B7-945E-4685-A517-91EFCDBD6739}" type="slidenum">
              <a:rPr lang="ja-JP" altLang="en-US" smtClean="0"/>
              <a:pPr>
                <a:defRPr/>
              </a:pPr>
              <a:t>29</a:t>
            </a:fld>
            <a:endParaRPr lang="ja-JP" altLang="en-US" dirty="0"/>
          </a:p>
        </p:txBody>
      </p:sp>
      <p:sp>
        <p:nvSpPr>
          <p:cNvPr id="4" name="角丸四角形 19">
            <a:extLst>
              <a:ext uri="{FF2B5EF4-FFF2-40B4-BE49-F238E27FC236}">
                <a16:creationId xmlns:a16="http://schemas.microsoft.com/office/drawing/2014/main" id="{F221715F-67A9-46D2-BBDF-D5452F3CE500}"/>
              </a:ext>
            </a:extLst>
          </p:cNvPr>
          <p:cNvSpPr/>
          <p:nvPr/>
        </p:nvSpPr>
        <p:spPr>
          <a:xfrm>
            <a:off x="117681" y="206188"/>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帳票１１</a:t>
            </a:r>
          </a:p>
        </p:txBody>
      </p:sp>
      <p:sp>
        <p:nvSpPr>
          <p:cNvPr id="5" name="角丸四角形 20">
            <a:extLst>
              <a:ext uri="{FF2B5EF4-FFF2-40B4-BE49-F238E27FC236}">
                <a16:creationId xmlns:a16="http://schemas.microsoft.com/office/drawing/2014/main" id="{2E62353C-1AE5-4FB4-8ED3-1043A9ED7053}"/>
              </a:ext>
            </a:extLst>
          </p:cNvPr>
          <p:cNvSpPr/>
          <p:nvPr/>
        </p:nvSpPr>
        <p:spPr>
          <a:xfrm>
            <a:off x="1644842" y="97968"/>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分析支援プログラム（関連検索）</a:t>
            </a:r>
          </a:p>
        </p:txBody>
      </p:sp>
      <p:pic>
        <p:nvPicPr>
          <p:cNvPr id="6" name="図 5">
            <a:extLst>
              <a:ext uri="{FF2B5EF4-FFF2-40B4-BE49-F238E27FC236}">
                <a16:creationId xmlns:a16="http://schemas.microsoft.com/office/drawing/2014/main" id="{29316A42-AD07-4FC2-A4EF-8FB6F7A74030}"/>
              </a:ext>
            </a:extLst>
          </p:cNvPr>
          <p:cNvPicPr>
            <a:picLocks noChangeAspect="1"/>
          </p:cNvPicPr>
          <p:nvPr/>
        </p:nvPicPr>
        <p:blipFill>
          <a:blip r:embed="rId3"/>
          <a:stretch>
            <a:fillRect/>
          </a:stretch>
        </p:blipFill>
        <p:spPr>
          <a:xfrm>
            <a:off x="912177" y="856970"/>
            <a:ext cx="7319646" cy="6118472"/>
          </a:xfrm>
          <a:prstGeom prst="rect">
            <a:avLst/>
          </a:prstGeom>
        </p:spPr>
      </p:pic>
    </p:spTree>
    <p:extLst>
      <p:ext uri="{BB962C8B-B14F-4D97-AF65-F5344CB8AC3E}">
        <p14:creationId xmlns:p14="http://schemas.microsoft.com/office/powerpoint/2010/main" val="44084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494184" y="1997224"/>
            <a:ext cx="8254280" cy="4384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endParaRPr>
          </a:p>
        </p:txBody>
      </p:sp>
      <p:sp>
        <p:nvSpPr>
          <p:cNvPr id="7" name="タイトル 3"/>
          <p:cNvSpPr txBox="1">
            <a:spLocks/>
          </p:cNvSpPr>
          <p:nvPr/>
        </p:nvSpPr>
        <p:spPr>
          <a:xfrm>
            <a:off x="413792" y="1997224"/>
            <a:ext cx="8424936" cy="19358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endPar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endParaRPr>
          </a:p>
        </p:txBody>
      </p:sp>
      <p:graphicFrame>
        <p:nvGraphicFramePr>
          <p:cNvPr id="8" name="表 7"/>
          <p:cNvGraphicFramePr>
            <a:graphicFrameLocks noGrp="1"/>
          </p:cNvGraphicFramePr>
          <p:nvPr>
            <p:extLst/>
          </p:nvPr>
        </p:nvGraphicFramePr>
        <p:xfrm>
          <a:off x="413790" y="1844824"/>
          <a:ext cx="8505331" cy="2088232"/>
        </p:xfrm>
        <a:graphic>
          <a:graphicData uri="http://schemas.openxmlformats.org/drawingml/2006/table">
            <a:tbl>
              <a:tblPr firstRow="1" firstCol="1" bandRow="1">
                <a:tableStyleId>{21E4AEA4-8DFA-4A89-87EB-49C32662AFE0}</a:tableStyleId>
              </a:tblPr>
              <a:tblGrid>
                <a:gridCol w="4478411">
                  <a:extLst>
                    <a:ext uri="{9D8B030D-6E8A-4147-A177-3AD203B41FA5}">
                      <a16:colId xmlns:a16="http://schemas.microsoft.com/office/drawing/2014/main" val="20000"/>
                    </a:ext>
                  </a:extLst>
                </a:gridCol>
                <a:gridCol w="1006730">
                  <a:extLst>
                    <a:ext uri="{9D8B030D-6E8A-4147-A177-3AD203B41FA5}">
                      <a16:colId xmlns:a16="http://schemas.microsoft.com/office/drawing/2014/main" val="20001"/>
                    </a:ext>
                  </a:extLst>
                </a:gridCol>
                <a:gridCol w="1006730">
                  <a:extLst>
                    <a:ext uri="{9D8B030D-6E8A-4147-A177-3AD203B41FA5}">
                      <a16:colId xmlns:a16="http://schemas.microsoft.com/office/drawing/2014/main" val="20002"/>
                    </a:ext>
                  </a:extLst>
                </a:gridCol>
                <a:gridCol w="1006730">
                  <a:extLst>
                    <a:ext uri="{9D8B030D-6E8A-4147-A177-3AD203B41FA5}">
                      <a16:colId xmlns:a16="http://schemas.microsoft.com/office/drawing/2014/main" val="20003"/>
                    </a:ext>
                  </a:extLst>
                </a:gridCol>
                <a:gridCol w="1006730">
                  <a:extLst>
                    <a:ext uri="{9D8B030D-6E8A-4147-A177-3AD203B41FA5}">
                      <a16:colId xmlns:a16="http://schemas.microsoft.com/office/drawing/2014/main" val="20004"/>
                    </a:ext>
                  </a:extLst>
                </a:gridCol>
              </a:tblGrid>
              <a:tr h="301645">
                <a:tc rowSpan="2">
                  <a:txBody>
                    <a:bodyPr/>
                    <a:lstStyle/>
                    <a:p>
                      <a:pPr algn="ctr" latinLnBrk="1">
                        <a:lnSpc>
                          <a:spcPts val="1845"/>
                        </a:lnSpc>
                        <a:spcAft>
                          <a:spcPts val="0"/>
                        </a:spcAft>
                      </a:pPr>
                      <a:r>
                        <a:rPr lang="ja-JP" sz="1600" spc="10" dirty="0">
                          <a:effectLst/>
                        </a:rPr>
                        <a:t>質問事項</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gridSpan="2">
                  <a:txBody>
                    <a:bodyPr/>
                    <a:lstStyle/>
                    <a:p>
                      <a:pPr algn="ctr" latinLnBrk="1">
                        <a:lnSpc>
                          <a:spcPts val="1845"/>
                        </a:lnSpc>
                        <a:spcAft>
                          <a:spcPts val="0"/>
                        </a:spcAft>
                      </a:pPr>
                      <a:r>
                        <a:rPr lang="ja-JP" sz="1600" spc="10" dirty="0">
                          <a:effectLst/>
                        </a:rPr>
                        <a:t>小学校</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hMerge="1">
                  <a:txBody>
                    <a:bodyPr/>
                    <a:lstStyle/>
                    <a:p>
                      <a:endParaRPr kumimoji="1" lang="ja-JP" altLang="en-US"/>
                    </a:p>
                  </a:txBody>
                  <a:tcPr/>
                </a:tc>
                <a:tc gridSpan="2">
                  <a:txBody>
                    <a:bodyPr/>
                    <a:lstStyle/>
                    <a:p>
                      <a:pPr algn="ctr" latinLnBrk="1">
                        <a:lnSpc>
                          <a:spcPts val="1845"/>
                        </a:lnSpc>
                        <a:spcAft>
                          <a:spcPts val="0"/>
                        </a:spcAft>
                      </a:pPr>
                      <a:r>
                        <a:rPr lang="ja-JP" sz="1600" spc="10" dirty="0">
                          <a:effectLst/>
                        </a:rPr>
                        <a:t>中学校</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hMerge="1">
                  <a:txBody>
                    <a:bodyPr/>
                    <a:lstStyle/>
                    <a:p>
                      <a:endParaRPr kumimoji="1" lang="ja-JP" altLang="en-US"/>
                    </a:p>
                  </a:txBody>
                  <a:tcPr/>
                </a:tc>
                <a:extLst>
                  <a:ext uri="{0D108BD9-81ED-4DB2-BD59-A6C34878D82A}">
                    <a16:rowId xmlns:a16="http://schemas.microsoft.com/office/drawing/2014/main" val="10000"/>
                  </a:ext>
                </a:extLst>
              </a:tr>
              <a:tr h="301496">
                <a:tc vMerge="1">
                  <a:txBody>
                    <a:bodyPr/>
                    <a:lstStyle/>
                    <a:p>
                      <a:endParaRPr kumimoji="1" lang="ja-JP" altLang="en-US"/>
                    </a:p>
                  </a:txBody>
                  <a:tcPr/>
                </a:tc>
                <a:tc>
                  <a:txBody>
                    <a:bodyPr/>
                    <a:lstStyle/>
                    <a:p>
                      <a:pPr algn="ctr" latinLnBrk="1">
                        <a:lnSpc>
                          <a:spcPts val="1845"/>
                        </a:lnSpc>
                        <a:spcAft>
                          <a:spcPts val="0"/>
                        </a:spcAft>
                      </a:pPr>
                      <a:r>
                        <a:rPr lang="ja-JP" sz="1600" spc="10" dirty="0">
                          <a:effectLst/>
                        </a:rPr>
                        <a:t>埼玉県</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全国</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埼玉県</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全国</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0001"/>
                  </a:ext>
                </a:extLst>
              </a:tr>
              <a:tr h="767154">
                <a:tc>
                  <a:txBody>
                    <a:bodyPr/>
                    <a:lstStyle/>
                    <a:p>
                      <a:pPr algn="l" latinLnBrk="1">
                        <a:lnSpc>
                          <a:spcPts val="1800"/>
                        </a:lnSpc>
                        <a:spcAft>
                          <a:spcPts val="0"/>
                        </a:spcAft>
                      </a:pPr>
                      <a:r>
                        <a:rPr lang="ja-JP" altLang="en-US" sz="1400" spc="10" dirty="0">
                          <a:effectLst/>
                        </a:rPr>
                        <a:t>前年度までに受けた授業で、自分の考えを発表する機会では、自分の考えがうまく伝わるよう、資料や文章、話の組立てなどを工夫して発表していたと思いますか</a:t>
                      </a:r>
                      <a:endParaRPr lang="ja-JP" sz="1400" spc="10" dirty="0">
                        <a:solidFill>
                          <a:schemeClr val="bg1"/>
                        </a:solidFill>
                        <a:effectLst/>
                        <a:latin typeface="+mn-ea"/>
                        <a:ea typeface="+mn-ea"/>
                        <a:cs typeface="ＭＳ 明朝" panose="02020609040205080304" pitchFamily="17" charset="-128"/>
                      </a:endParaRPr>
                    </a:p>
                  </a:txBody>
                  <a:tcPr marL="68580" marR="68580" marT="0" marB="0" anchor="ctr">
                    <a:solidFill>
                      <a:srgbClr val="3607FD"/>
                    </a:solidFill>
                  </a:tcPr>
                </a:tc>
                <a:tc>
                  <a:txBody>
                    <a:bodyPr/>
                    <a:lstStyle/>
                    <a:p>
                      <a:pPr algn="ctr" latinLnBrk="1">
                        <a:lnSpc>
                          <a:spcPts val="1845"/>
                        </a:lnSpc>
                        <a:spcAft>
                          <a:spcPts val="0"/>
                        </a:spcAft>
                      </a:pPr>
                      <a:r>
                        <a:rPr lang="ja-JP" altLang="en-US" sz="1600" spc="10" dirty="0">
                          <a:effectLst/>
                        </a:rPr>
                        <a:t>６７．５</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６２．５</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６４．８</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５５．８</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0003"/>
                  </a:ext>
                </a:extLst>
              </a:tr>
              <a:tr h="717937">
                <a:tc>
                  <a:txBody>
                    <a:bodyPr/>
                    <a:lstStyle/>
                    <a:p>
                      <a:pPr algn="l" latinLnBrk="1">
                        <a:lnSpc>
                          <a:spcPts val="1800"/>
                        </a:lnSpc>
                        <a:spcAft>
                          <a:spcPts val="0"/>
                        </a:spcAft>
                      </a:pPr>
                      <a:r>
                        <a:rPr lang="ja-JP" altLang="en-US" sz="1400" spc="10" dirty="0">
                          <a:effectLst/>
                        </a:rPr>
                        <a:t>あなたの学級では、学級生活をよりよくするために学級会等で話し合い、互いの意見のよさを生かして解決方法を決めていると思いますか</a:t>
                      </a:r>
                      <a:endParaRPr lang="ja-JP" sz="1400" spc="10" dirty="0">
                        <a:effectLst/>
                        <a:latin typeface="+mn-ea"/>
                        <a:ea typeface="+mn-ea"/>
                        <a:cs typeface="ＭＳ 明朝" panose="02020609040205080304" pitchFamily="17" charset="-128"/>
                      </a:endParaRPr>
                    </a:p>
                  </a:txBody>
                  <a:tcPr marL="68580" marR="68580" marT="0" marB="0" anchor="ctr">
                    <a:solidFill>
                      <a:srgbClr val="3607FD"/>
                    </a:solidFill>
                  </a:tcPr>
                </a:tc>
                <a:tc>
                  <a:txBody>
                    <a:bodyPr/>
                    <a:lstStyle/>
                    <a:p>
                      <a:pPr algn="ctr" latinLnBrk="1">
                        <a:lnSpc>
                          <a:spcPts val="1845"/>
                        </a:lnSpc>
                        <a:spcAft>
                          <a:spcPts val="0"/>
                        </a:spcAft>
                      </a:pPr>
                      <a:r>
                        <a:rPr lang="ja-JP" altLang="en-US" sz="1600" spc="10" dirty="0">
                          <a:effectLst/>
                        </a:rPr>
                        <a:t>８１．２</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７４．０</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８１．２</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altLang="en-US" sz="1600" spc="10" dirty="0">
                          <a:effectLst/>
                        </a:rPr>
                        <a:t>７１．６</a:t>
                      </a:r>
                      <a:endParaRPr lang="ja-JP" sz="1600"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10" name="表 9"/>
          <p:cNvGraphicFramePr>
            <a:graphicFrameLocks noGrp="1"/>
          </p:cNvGraphicFramePr>
          <p:nvPr>
            <p:extLst/>
          </p:nvPr>
        </p:nvGraphicFramePr>
        <p:xfrm>
          <a:off x="413790" y="5175784"/>
          <a:ext cx="8505329" cy="1421567"/>
        </p:xfrm>
        <a:graphic>
          <a:graphicData uri="http://schemas.openxmlformats.org/drawingml/2006/table">
            <a:tbl>
              <a:tblPr firstRow="1" firstCol="1" bandRow="1">
                <a:tableStyleId>{21E4AEA4-8DFA-4A89-87EB-49C32662AFE0}</a:tableStyleId>
              </a:tblPr>
              <a:tblGrid>
                <a:gridCol w="4509585">
                  <a:extLst>
                    <a:ext uri="{9D8B030D-6E8A-4147-A177-3AD203B41FA5}">
                      <a16:colId xmlns:a16="http://schemas.microsoft.com/office/drawing/2014/main" val="20000"/>
                    </a:ext>
                  </a:extLst>
                </a:gridCol>
                <a:gridCol w="998936">
                  <a:extLst>
                    <a:ext uri="{9D8B030D-6E8A-4147-A177-3AD203B41FA5}">
                      <a16:colId xmlns:a16="http://schemas.microsoft.com/office/drawing/2014/main" val="20001"/>
                    </a:ext>
                  </a:extLst>
                </a:gridCol>
                <a:gridCol w="998936">
                  <a:extLst>
                    <a:ext uri="{9D8B030D-6E8A-4147-A177-3AD203B41FA5}">
                      <a16:colId xmlns:a16="http://schemas.microsoft.com/office/drawing/2014/main" val="20002"/>
                    </a:ext>
                  </a:extLst>
                </a:gridCol>
                <a:gridCol w="998936">
                  <a:extLst>
                    <a:ext uri="{9D8B030D-6E8A-4147-A177-3AD203B41FA5}">
                      <a16:colId xmlns:a16="http://schemas.microsoft.com/office/drawing/2014/main" val="20003"/>
                    </a:ext>
                  </a:extLst>
                </a:gridCol>
                <a:gridCol w="998936">
                  <a:extLst>
                    <a:ext uri="{9D8B030D-6E8A-4147-A177-3AD203B41FA5}">
                      <a16:colId xmlns:a16="http://schemas.microsoft.com/office/drawing/2014/main" val="20004"/>
                    </a:ext>
                  </a:extLst>
                </a:gridCol>
              </a:tblGrid>
              <a:tr h="339607">
                <a:tc rowSpan="2">
                  <a:txBody>
                    <a:bodyPr/>
                    <a:lstStyle/>
                    <a:p>
                      <a:pPr algn="ctr" latinLnBrk="1">
                        <a:lnSpc>
                          <a:spcPts val="1845"/>
                        </a:lnSpc>
                        <a:spcAft>
                          <a:spcPts val="0"/>
                        </a:spcAft>
                      </a:pPr>
                      <a:r>
                        <a:rPr lang="ja-JP" sz="1600" spc="10" dirty="0">
                          <a:effectLst/>
                        </a:rPr>
                        <a:t>質問事項</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gridSpan="2">
                  <a:txBody>
                    <a:bodyPr/>
                    <a:lstStyle/>
                    <a:p>
                      <a:pPr algn="ctr" latinLnBrk="1">
                        <a:lnSpc>
                          <a:spcPts val="1845"/>
                        </a:lnSpc>
                        <a:spcAft>
                          <a:spcPts val="0"/>
                        </a:spcAft>
                      </a:pPr>
                      <a:r>
                        <a:rPr lang="ja-JP" sz="1600" spc="10" dirty="0">
                          <a:effectLst/>
                        </a:rPr>
                        <a:t>小学校</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hMerge="1">
                  <a:txBody>
                    <a:bodyPr/>
                    <a:lstStyle/>
                    <a:p>
                      <a:endParaRPr kumimoji="1" lang="ja-JP" altLang="en-US"/>
                    </a:p>
                  </a:txBody>
                  <a:tcPr/>
                </a:tc>
                <a:tc gridSpan="2">
                  <a:txBody>
                    <a:bodyPr/>
                    <a:lstStyle/>
                    <a:p>
                      <a:pPr algn="ctr" latinLnBrk="1">
                        <a:lnSpc>
                          <a:spcPts val="1845"/>
                        </a:lnSpc>
                        <a:spcAft>
                          <a:spcPts val="0"/>
                        </a:spcAft>
                      </a:pPr>
                      <a:r>
                        <a:rPr lang="ja-JP" sz="1600" spc="10" dirty="0">
                          <a:effectLst/>
                        </a:rPr>
                        <a:t>中学校</a:t>
                      </a:r>
                      <a:endParaRPr lang="ja-JP" sz="16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hMerge="1">
                  <a:txBody>
                    <a:bodyPr/>
                    <a:lstStyle/>
                    <a:p>
                      <a:endParaRPr kumimoji="1" lang="ja-JP" altLang="en-US"/>
                    </a:p>
                  </a:txBody>
                  <a:tcPr/>
                </a:tc>
                <a:extLst>
                  <a:ext uri="{0D108BD9-81ED-4DB2-BD59-A6C34878D82A}">
                    <a16:rowId xmlns:a16="http://schemas.microsoft.com/office/drawing/2014/main" val="10000"/>
                  </a:ext>
                </a:extLst>
              </a:tr>
              <a:tr h="297156">
                <a:tc vMerge="1">
                  <a:txBody>
                    <a:bodyPr/>
                    <a:lstStyle/>
                    <a:p>
                      <a:endParaRPr kumimoji="1" lang="ja-JP" altLang="en-US"/>
                    </a:p>
                  </a:txBody>
                  <a:tcPr/>
                </a:tc>
                <a:tc>
                  <a:txBody>
                    <a:bodyPr/>
                    <a:lstStyle/>
                    <a:p>
                      <a:pPr algn="ctr" latinLnBrk="1">
                        <a:lnSpc>
                          <a:spcPts val="1845"/>
                        </a:lnSpc>
                        <a:spcAft>
                          <a:spcPts val="0"/>
                        </a:spcAft>
                      </a:pPr>
                      <a:r>
                        <a:rPr lang="ja-JP" sz="1600" spc="10" dirty="0">
                          <a:effectLst/>
                        </a:rPr>
                        <a:t>埼玉県</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全国</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埼玉県</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latinLnBrk="1">
                        <a:lnSpc>
                          <a:spcPts val="1845"/>
                        </a:lnSpc>
                        <a:spcAft>
                          <a:spcPts val="0"/>
                        </a:spcAft>
                      </a:pPr>
                      <a:r>
                        <a:rPr lang="ja-JP" sz="1600" spc="10" dirty="0">
                          <a:effectLst/>
                        </a:rPr>
                        <a:t>全国</a:t>
                      </a:r>
                      <a:endParaRPr lang="ja-JP" sz="1600" b="1" spc="10" dirty="0">
                        <a:solidFill>
                          <a:schemeClr val="tx1">
                            <a:lumMod val="85000"/>
                            <a:lumOff val="15000"/>
                          </a:schemeClr>
                        </a:solidFill>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0001"/>
                  </a:ext>
                </a:extLst>
              </a:tr>
              <a:tr h="784804">
                <a:tc>
                  <a:txBody>
                    <a:bodyPr/>
                    <a:lstStyle/>
                    <a:p>
                      <a:pPr marL="0" marR="0" lvl="0" indent="0" algn="l" defTabSz="914400" rtl="0" eaLnBrk="1" fontAlgn="auto" latinLnBrk="1" hangingPunct="1">
                        <a:lnSpc>
                          <a:spcPts val="1800"/>
                        </a:lnSpc>
                        <a:spcBef>
                          <a:spcPts val="0"/>
                        </a:spcBef>
                        <a:spcAft>
                          <a:spcPts val="0"/>
                        </a:spcAft>
                        <a:buClrTx/>
                        <a:buSzTx/>
                        <a:buFontTx/>
                        <a:buNone/>
                        <a:tabLst/>
                        <a:defRPr/>
                      </a:pPr>
                      <a:r>
                        <a:rPr lang="ja-JP" altLang="en-US" sz="1400" spc="10" dirty="0">
                          <a:effectLst/>
                        </a:rPr>
                        <a:t>全国学力・学習状況調査の結果を自治体独自の学力調査の結果と併せて分析し、具体的な教育指導の改善や指導計画等への反映を行っている</a:t>
                      </a:r>
                      <a:endParaRPr lang="ja-JP" sz="1400" spc="10" dirty="0">
                        <a:effectLst/>
                        <a:latin typeface="Century" panose="02040604050505020304" pitchFamily="18" charset="0"/>
                        <a:ea typeface="ＭＳ 明朝" panose="02020609040205080304" pitchFamily="17" charset="-128"/>
                        <a:cs typeface="ＭＳ 明朝" panose="02020609040205080304" pitchFamily="17" charset="-128"/>
                      </a:endParaRPr>
                    </a:p>
                  </a:txBody>
                  <a:tcPr marL="68580" marR="68580" marT="0" marB="0" anchor="ctr">
                    <a:solidFill>
                      <a:srgbClr val="3607FD"/>
                    </a:solidFill>
                  </a:tcPr>
                </a:tc>
                <a:tc>
                  <a:txBody>
                    <a:bodyPr/>
                    <a:lstStyle/>
                    <a:p>
                      <a:pPr marL="0" algn="ctr" defTabSz="914400" rtl="0" eaLnBrk="1" latinLnBrk="1" hangingPunct="1">
                        <a:lnSpc>
                          <a:spcPts val="1845"/>
                        </a:lnSpc>
                        <a:spcAft>
                          <a:spcPts val="0"/>
                        </a:spcAft>
                      </a:pPr>
                      <a:r>
                        <a:rPr kumimoji="1" lang="ja-JP" altLang="en-US" sz="1600" kern="1200" spc="10" dirty="0">
                          <a:effectLst/>
                        </a:rPr>
                        <a:t>５４</a:t>
                      </a:r>
                      <a:r>
                        <a:rPr kumimoji="1" lang="ja-JP" sz="1600" kern="1200" spc="10" dirty="0">
                          <a:effectLst/>
                        </a:rPr>
                        <a:t>．</a:t>
                      </a:r>
                      <a:r>
                        <a:rPr kumimoji="1" lang="ja-JP" altLang="en-US" sz="1600" kern="1200" spc="10" dirty="0">
                          <a:effectLst/>
                        </a:rPr>
                        <a:t>７</a:t>
                      </a:r>
                      <a:endParaRPr kumimoji="1" lang="ja-JP" sz="1600" kern="1200" spc="10" dirty="0">
                        <a:solidFill>
                          <a:schemeClr val="tx1">
                            <a:lumMod val="85000"/>
                            <a:lumOff val="15000"/>
                          </a:schemeClr>
                        </a:solidFill>
                        <a:effectLst/>
                        <a:latin typeface="+mn-lt"/>
                        <a:ea typeface="+mn-ea"/>
                        <a:cs typeface="+mn-cs"/>
                      </a:endParaRPr>
                    </a:p>
                  </a:txBody>
                  <a:tcPr marL="68580" marR="68580" marT="0" marB="0" anchor="ctr"/>
                </a:tc>
                <a:tc>
                  <a:txBody>
                    <a:bodyPr/>
                    <a:lstStyle/>
                    <a:p>
                      <a:pPr marL="0" algn="ctr" defTabSz="914400" rtl="0" eaLnBrk="1" latinLnBrk="1" hangingPunct="1">
                        <a:lnSpc>
                          <a:spcPts val="1845"/>
                        </a:lnSpc>
                        <a:spcAft>
                          <a:spcPts val="0"/>
                        </a:spcAft>
                      </a:pPr>
                      <a:r>
                        <a:rPr kumimoji="1" lang="ja-JP" altLang="en-US" sz="1600" kern="1200" spc="10" dirty="0">
                          <a:effectLst/>
                        </a:rPr>
                        <a:t>４２</a:t>
                      </a:r>
                      <a:r>
                        <a:rPr kumimoji="1" lang="ja-JP" sz="1600" kern="1200" spc="10" dirty="0">
                          <a:effectLst/>
                        </a:rPr>
                        <a:t>．</a:t>
                      </a:r>
                      <a:r>
                        <a:rPr kumimoji="1" lang="ja-JP" altLang="en-US" sz="1600" kern="1200" spc="10" dirty="0">
                          <a:effectLst/>
                        </a:rPr>
                        <a:t>９</a:t>
                      </a:r>
                      <a:endParaRPr kumimoji="1" lang="ja-JP" sz="1600" kern="1200" spc="10" dirty="0">
                        <a:solidFill>
                          <a:schemeClr val="tx1">
                            <a:lumMod val="85000"/>
                            <a:lumOff val="15000"/>
                          </a:schemeClr>
                        </a:solidFill>
                        <a:effectLst/>
                        <a:latin typeface="+mn-lt"/>
                        <a:ea typeface="+mn-ea"/>
                        <a:cs typeface="+mn-cs"/>
                      </a:endParaRPr>
                    </a:p>
                  </a:txBody>
                  <a:tcPr marL="68580" marR="68580" marT="0" marB="0" anchor="ctr"/>
                </a:tc>
                <a:tc>
                  <a:txBody>
                    <a:bodyPr/>
                    <a:lstStyle/>
                    <a:p>
                      <a:pPr marL="0" algn="ctr" defTabSz="914400" rtl="0" eaLnBrk="1" latinLnBrk="1" hangingPunct="1">
                        <a:lnSpc>
                          <a:spcPts val="1845"/>
                        </a:lnSpc>
                        <a:spcAft>
                          <a:spcPts val="0"/>
                        </a:spcAft>
                      </a:pPr>
                      <a:r>
                        <a:rPr kumimoji="1" lang="ja-JP" altLang="en-US" sz="1600" kern="1200" spc="10" dirty="0">
                          <a:effectLst/>
                        </a:rPr>
                        <a:t>４０</a:t>
                      </a:r>
                      <a:r>
                        <a:rPr kumimoji="1" lang="ja-JP" sz="1600" kern="1200" spc="10" dirty="0">
                          <a:effectLst/>
                        </a:rPr>
                        <a:t>．</a:t>
                      </a:r>
                      <a:r>
                        <a:rPr kumimoji="1" lang="ja-JP" altLang="en-US" sz="1600" kern="1200" spc="10" dirty="0">
                          <a:effectLst/>
                        </a:rPr>
                        <a:t>７</a:t>
                      </a:r>
                      <a:endParaRPr kumimoji="1" lang="ja-JP" sz="1600" kern="1200" spc="10" dirty="0">
                        <a:solidFill>
                          <a:schemeClr val="tx1">
                            <a:lumMod val="85000"/>
                            <a:lumOff val="15000"/>
                          </a:schemeClr>
                        </a:solidFill>
                        <a:effectLst/>
                        <a:latin typeface="+mn-lt"/>
                        <a:ea typeface="+mn-ea"/>
                        <a:cs typeface="+mn-cs"/>
                      </a:endParaRPr>
                    </a:p>
                  </a:txBody>
                  <a:tcPr marL="68580" marR="68580" marT="0" marB="0" anchor="ctr"/>
                </a:tc>
                <a:tc>
                  <a:txBody>
                    <a:bodyPr/>
                    <a:lstStyle/>
                    <a:p>
                      <a:pPr marL="0" algn="ctr" defTabSz="914400" rtl="0" eaLnBrk="1" latinLnBrk="1" hangingPunct="1">
                        <a:lnSpc>
                          <a:spcPts val="1845"/>
                        </a:lnSpc>
                        <a:spcAft>
                          <a:spcPts val="0"/>
                        </a:spcAft>
                      </a:pPr>
                      <a:r>
                        <a:rPr kumimoji="1" lang="ja-JP" altLang="en-US" sz="1600" kern="1200" spc="10" dirty="0">
                          <a:effectLst/>
                        </a:rPr>
                        <a:t>３５</a:t>
                      </a:r>
                      <a:r>
                        <a:rPr kumimoji="1" lang="ja-JP" sz="1600" kern="1200" spc="10" dirty="0">
                          <a:effectLst/>
                        </a:rPr>
                        <a:t>．</a:t>
                      </a:r>
                      <a:r>
                        <a:rPr kumimoji="1" lang="ja-JP" altLang="en-US" sz="1600" kern="1200" spc="10" dirty="0">
                          <a:effectLst/>
                        </a:rPr>
                        <a:t>６</a:t>
                      </a:r>
                      <a:endParaRPr kumimoji="1" lang="ja-JP" sz="1600" kern="1200" spc="10" dirty="0">
                        <a:solidFill>
                          <a:schemeClr val="tx1">
                            <a:lumMod val="85000"/>
                            <a:lumOff val="15000"/>
                          </a:schemeClr>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bl>
          </a:graphicData>
        </a:graphic>
      </p:graphicFrame>
      <p:sp>
        <p:nvSpPr>
          <p:cNvPr id="12" name="正方形/長方形 11"/>
          <p:cNvSpPr/>
          <p:nvPr/>
        </p:nvSpPr>
        <p:spPr>
          <a:xfrm>
            <a:off x="803825" y="1124744"/>
            <a:ext cx="8034903" cy="70498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a:solidFill>
                  <a:srgbClr val="E60000"/>
                </a:solidFill>
                <a:effectLst>
                  <a:outerShdw sx="1000" sy="1000" algn="ctr" rotWithShape="0">
                    <a:schemeClr val="bg1"/>
                  </a:outerShdw>
                </a:effectLst>
                <a:latin typeface="ＭＳ ゴシック" panose="020B0609070205080204" pitchFamily="49" charset="-128"/>
                <a:ea typeface="ＭＳ ゴシック" panose="020B0609070205080204" pitchFamily="49" charset="-128"/>
              </a:rPr>
              <a:t>　</a:t>
            </a:r>
            <a:r>
              <a:rPr lang="ja-JP" altLang="en-US" dirty="0">
                <a:solidFill>
                  <a:srgbClr val="E60000"/>
                </a:solidFill>
                <a:latin typeface="ＭＳ ゴシック" panose="020B0609070205080204" pitchFamily="49" charset="-128"/>
                <a:ea typeface="ＭＳ ゴシック" panose="020B0609070205080204" pitchFamily="49" charset="-128"/>
              </a:rPr>
              <a:t>全国と比べて、「主体的・対話的で深い学び」の実現に向けた授業改善の取組や、良好な学級経営に向けた取組が進んでいることがうかがわれる。</a:t>
            </a:r>
            <a:endParaRPr lang="ja-JP" altLang="ja-JP" u="sng" dirty="0">
              <a:solidFill>
                <a:srgbClr val="E6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251520" y="796642"/>
            <a:ext cx="3097422" cy="400110"/>
          </a:xfrm>
          <a:prstGeom prst="rect">
            <a:avLst/>
          </a:prstGeom>
          <a:noFill/>
        </p:spPr>
        <p:txBody>
          <a:bodyPr wrap="square" rtlCol="0">
            <a:spAutoFit/>
          </a:bodyPr>
          <a:lstStyle/>
          <a:p>
            <a:r>
              <a:rPr kumimoji="1" lang="ja-JP" altLang="en-US" sz="2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児童生徒質問紙</a:t>
            </a:r>
          </a:p>
        </p:txBody>
      </p:sp>
      <p:sp>
        <p:nvSpPr>
          <p:cNvPr id="14" name="正方形/長方形 13"/>
          <p:cNvSpPr/>
          <p:nvPr/>
        </p:nvSpPr>
        <p:spPr>
          <a:xfrm>
            <a:off x="720027" y="4365104"/>
            <a:ext cx="7618215" cy="87630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200" b="1" dirty="0">
                <a:solidFill>
                  <a:srgbClr val="E60000"/>
                </a:solidFill>
                <a:latin typeface="ＭＳ ゴシック" panose="020B0609070205080204" pitchFamily="49" charset="-128"/>
                <a:ea typeface="ＭＳ ゴシック" panose="020B0609070205080204" pitchFamily="49" charset="-128"/>
              </a:rPr>
              <a:t>　</a:t>
            </a:r>
            <a:r>
              <a:rPr lang="ja-JP" altLang="en-US" b="1" dirty="0">
                <a:solidFill>
                  <a:srgbClr val="E60000"/>
                </a:solidFill>
                <a:latin typeface="ＭＳ ゴシック" panose="020B0609070205080204" pitchFamily="49" charset="-128"/>
                <a:ea typeface="ＭＳ ゴシック" panose="020B0609070205080204" pitchFamily="49" charset="-128"/>
              </a:rPr>
              <a:t>全国と県の学力調査結果を併せて分析し、教育指導の改善や指導計画等への反映を行っている</a:t>
            </a:r>
            <a:r>
              <a:rPr lang="ja-JP" altLang="ja-JP" b="1" dirty="0">
                <a:solidFill>
                  <a:srgbClr val="E60000"/>
                </a:solidFill>
                <a:latin typeface="ＭＳ ゴシック" panose="020B0609070205080204" pitchFamily="49" charset="-128"/>
                <a:ea typeface="ＭＳ ゴシック" panose="020B0609070205080204" pitchFamily="49" charset="-128"/>
              </a:rPr>
              <a:t>と</a:t>
            </a:r>
            <a:r>
              <a:rPr lang="ja-JP" altLang="en-US" b="1" dirty="0">
                <a:solidFill>
                  <a:srgbClr val="E60000"/>
                </a:solidFill>
                <a:latin typeface="ＭＳ ゴシック" panose="020B0609070205080204" pitchFamily="49" charset="-128"/>
                <a:ea typeface="ＭＳ ゴシック" panose="020B0609070205080204" pitchFamily="49" charset="-128"/>
              </a:rPr>
              <a:t>回答した</a:t>
            </a:r>
            <a:r>
              <a:rPr lang="ja-JP" altLang="ja-JP" b="1" dirty="0">
                <a:solidFill>
                  <a:srgbClr val="E60000"/>
                </a:solidFill>
                <a:latin typeface="ＭＳ ゴシック" panose="020B0609070205080204" pitchFamily="49" charset="-128"/>
                <a:ea typeface="ＭＳ ゴシック" panose="020B0609070205080204" pitchFamily="49" charset="-128"/>
              </a:rPr>
              <a:t>学校の割合が全国に比べ高い</a:t>
            </a:r>
            <a:r>
              <a:rPr lang="ja-JP" altLang="en-US" b="1" dirty="0">
                <a:solidFill>
                  <a:srgbClr val="E60000"/>
                </a:solidFill>
                <a:latin typeface="ＭＳ ゴシック" panose="020B0609070205080204" pitchFamily="49" charset="-128"/>
                <a:ea typeface="ＭＳ ゴシック" panose="020B0609070205080204" pitchFamily="49" charset="-128"/>
              </a:rPr>
              <a:t>。</a:t>
            </a:r>
            <a:endParaRPr lang="ja-JP" altLang="ja-JP" b="1" u="sng" dirty="0">
              <a:solidFill>
                <a:srgbClr val="E60000"/>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239046" y="4149080"/>
            <a:ext cx="3036810" cy="400110"/>
          </a:xfrm>
          <a:prstGeom prst="rect">
            <a:avLst/>
          </a:prstGeom>
          <a:noFill/>
        </p:spPr>
        <p:txBody>
          <a:bodyPr wrap="square" rtlCol="0">
            <a:spAutoFit/>
          </a:bodyPr>
          <a:lstStyle/>
          <a:p>
            <a:r>
              <a:rPr kumimoji="1" lang="ja-JP" altLang="en-US" sz="2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学校質問紙</a:t>
            </a:r>
          </a:p>
        </p:txBody>
      </p:sp>
      <p:sp>
        <p:nvSpPr>
          <p:cNvPr id="16" name="正方形/長方形 15"/>
          <p:cNvSpPr/>
          <p:nvPr/>
        </p:nvSpPr>
        <p:spPr>
          <a:xfrm>
            <a:off x="239046" y="144207"/>
            <a:ext cx="9036496"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0000"/>
                </a:solidFill>
                <a:effectLst>
                  <a:outerShdw blurRad="38100" dist="38100" dir="2700000" algn="tl">
                    <a:srgbClr val="000000">
                      <a:alpha val="43137"/>
                    </a:srgbClr>
                  </a:outerShdw>
                </a:effectLst>
              </a:rPr>
              <a:t>　　</a:t>
            </a:r>
            <a:r>
              <a:rPr kumimoji="1" lang="ja-JP"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ＭＳ Ｐゴシック" pitchFamily="50" charset="-128"/>
                <a:cs typeface="+mn-cs"/>
              </a:rPr>
              <a:t>　全国学力・学習状況調査結果より</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097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CAA468B7-945E-4685-A517-91EFCDBD6739}" type="slidenum">
              <a:rPr lang="ja-JP" altLang="en-US" smtClean="0"/>
              <a:pPr>
                <a:defRPr/>
              </a:pPr>
              <a:t>30</a:t>
            </a:fld>
            <a:endParaRPr lang="ja-JP" altLang="en-US" dirty="0"/>
          </a:p>
        </p:txBody>
      </p:sp>
      <p:pic>
        <p:nvPicPr>
          <p:cNvPr id="3" name="図 2"/>
          <p:cNvPicPr>
            <a:picLocks noChangeAspect="1"/>
          </p:cNvPicPr>
          <p:nvPr/>
        </p:nvPicPr>
        <p:blipFill>
          <a:blip r:embed="rId3"/>
          <a:stretch>
            <a:fillRect/>
          </a:stretch>
        </p:blipFill>
        <p:spPr>
          <a:xfrm>
            <a:off x="107504" y="951205"/>
            <a:ext cx="8919977" cy="5741825"/>
          </a:xfrm>
          <a:prstGeom prst="rect">
            <a:avLst/>
          </a:prstGeom>
        </p:spPr>
      </p:pic>
      <p:sp>
        <p:nvSpPr>
          <p:cNvPr id="4" name="角丸四角形 3"/>
          <p:cNvSpPr/>
          <p:nvPr/>
        </p:nvSpPr>
        <p:spPr>
          <a:xfrm>
            <a:off x="179512" y="196700"/>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帳票２７</a:t>
            </a:r>
          </a:p>
        </p:txBody>
      </p:sp>
      <p:sp>
        <p:nvSpPr>
          <p:cNvPr id="5" name="角丸四角形 4"/>
          <p:cNvSpPr/>
          <p:nvPr/>
        </p:nvSpPr>
        <p:spPr>
          <a:xfrm>
            <a:off x="1707835" y="223016"/>
            <a:ext cx="7319646"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異なる年度の過去の同学年とに比較</a:t>
            </a:r>
            <a:endParaRPr lang="ja-JP" altLang="en-US" sz="1600" b="1" dirty="0">
              <a:solidFill>
                <a:schemeClr val="bg1"/>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293255"/>
            <a:ext cx="628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p:cNvSpPr/>
          <p:nvPr/>
        </p:nvSpPr>
        <p:spPr>
          <a:xfrm>
            <a:off x="1541835" y="6293255"/>
            <a:ext cx="6697662" cy="466725"/>
          </a:xfrm>
          <a:prstGeom prst="wedgeRoundRectCallout">
            <a:avLst>
              <a:gd name="adj1" fmla="val -54249"/>
              <a:gd name="adj2" fmla="val -8629"/>
              <a:gd name="adj3" fmla="val 16667"/>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lgn="ctr"/>
            <a:r>
              <a:rPr lang="ja-JP" altLang="en-US" sz="1600" dirty="0">
                <a:solidFill>
                  <a:schemeClr val="tx1"/>
                </a:solidFill>
              </a:rPr>
              <a:t>今年の○年生は過去の○年生と比べてどうか</a:t>
            </a:r>
            <a:r>
              <a:rPr lang="ja-JP" altLang="en-US" sz="1600" dirty="0" err="1">
                <a:solidFill>
                  <a:schemeClr val="tx1"/>
                </a:solidFill>
              </a:rPr>
              <a:t>な</a:t>
            </a:r>
            <a:r>
              <a:rPr lang="ja-JP" altLang="en-US" sz="1600" dirty="0">
                <a:solidFill>
                  <a:schemeClr val="tx1"/>
                </a:solidFill>
              </a:rPr>
              <a:t>？</a:t>
            </a:r>
          </a:p>
        </p:txBody>
      </p:sp>
      <p:sp>
        <p:nvSpPr>
          <p:cNvPr id="9" name="スライド番号プレースホルダー 1"/>
          <p:cNvSpPr txBox="1">
            <a:spLocks/>
          </p:cNvSpPr>
          <p:nvPr/>
        </p:nvSpPr>
        <p:spPr>
          <a:xfrm>
            <a:off x="6705600" y="6508752"/>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dirty="0"/>
              <a:t>２２</a:t>
            </a:r>
          </a:p>
        </p:txBody>
      </p:sp>
    </p:spTree>
    <p:extLst>
      <p:ext uri="{BB962C8B-B14F-4D97-AF65-F5344CB8AC3E}">
        <p14:creationId xmlns:p14="http://schemas.microsoft.com/office/powerpoint/2010/main" val="3675489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２３</a:t>
            </a:r>
          </a:p>
        </p:txBody>
      </p:sp>
      <p:grpSp>
        <p:nvGrpSpPr>
          <p:cNvPr id="4" name="グループ化 3"/>
          <p:cNvGrpSpPr/>
          <p:nvPr/>
        </p:nvGrpSpPr>
        <p:grpSpPr>
          <a:xfrm>
            <a:off x="167484" y="620688"/>
            <a:ext cx="8976516" cy="5049291"/>
            <a:chOff x="144883" y="332656"/>
            <a:chExt cx="8976516" cy="504929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83" y="332656"/>
              <a:ext cx="8976516" cy="504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395536" y="4941168"/>
              <a:ext cx="64807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8" t="92533" r="89315" b="5531"/>
          <a:stretch/>
        </p:blipFill>
        <p:spPr bwMode="auto">
          <a:xfrm>
            <a:off x="382935" y="6060049"/>
            <a:ext cx="5242560" cy="7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a:xfrm>
            <a:off x="799653" y="5517232"/>
            <a:ext cx="0" cy="70487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754735219"/>
              </p:ext>
            </p:extLst>
          </p:nvPr>
        </p:nvGraphicFramePr>
        <p:xfrm>
          <a:off x="382935" y="1412776"/>
          <a:ext cx="6261100" cy="344805"/>
        </p:xfrm>
        <a:graphic>
          <a:graphicData uri="http://schemas.openxmlformats.org/drawingml/2006/table">
            <a:tbl>
              <a:tblPr>
                <a:tableStyleId>{5C22544A-7EE6-4342-B048-85BDC9FD1C3A}</a:tableStyleId>
              </a:tblPr>
              <a:tblGrid>
                <a:gridCol w="6261100">
                  <a:extLst>
                    <a:ext uri="{9D8B030D-6E8A-4147-A177-3AD203B41FA5}">
                      <a16:colId xmlns:a16="http://schemas.microsoft.com/office/drawing/2014/main" val="20000"/>
                    </a:ext>
                  </a:extLst>
                </a:gridCol>
              </a:tblGrid>
              <a:tr h="331470">
                <a:tc>
                  <a:txBody>
                    <a:bodyPr/>
                    <a:lstStyle/>
                    <a:p>
                      <a:pPr algn="l" fontAlgn="ctr"/>
                      <a:r>
                        <a:rPr lang="en-US" altLang="ja-JP" sz="1100" u="none" strike="noStrike" dirty="0">
                          <a:effectLst/>
                        </a:rPr>
                        <a:t>01_</a:t>
                      </a:r>
                      <a:r>
                        <a:rPr lang="ja-JP" altLang="en-US" sz="1100" u="none" strike="noStrike" dirty="0">
                          <a:effectLst/>
                        </a:rPr>
                        <a:t>教科に関する調査　採点結果の</a:t>
                      </a:r>
                      <a:r>
                        <a:rPr lang="en-US" altLang="ja-JP" sz="1100" u="none" strike="noStrike" dirty="0">
                          <a:effectLst/>
                        </a:rPr>
                        <a:t>10</a:t>
                      </a:r>
                      <a:r>
                        <a:rPr lang="ja-JP" altLang="en-US" sz="1100" u="none" strike="noStrike" dirty="0">
                          <a:effectLst/>
                        </a:rPr>
                        <a:t>行目以降のデータを、行ごと貼り付けてください</a:t>
                      </a:r>
                      <a:br>
                        <a:rPr lang="ja-JP" altLang="en-US" sz="1100" u="none" strike="noStrike" dirty="0">
                          <a:effectLst/>
                        </a:rPr>
                      </a:br>
                      <a:r>
                        <a:rPr lang="en-US" altLang="ja-JP" sz="1100" u="none" strike="noStrike" dirty="0">
                          <a:effectLst/>
                        </a:rPr>
                        <a:t>※</a:t>
                      </a:r>
                      <a:r>
                        <a:rPr lang="ja-JP" altLang="en-US" sz="1100" u="none" strike="noStrike" dirty="0">
                          <a:effectLst/>
                        </a:rPr>
                        <a:t>最大で</a:t>
                      </a:r>
                      <a:r>
                        <a:rPr lang="en-US" altLang="ja-JP" sz="1100" u="none" strike="noStrike" dirty="0">
                          <a:effectLst/>
                        </a:rPr>
                        <a:t>40</a:t>
                      </a:r>
                      <a:r>
                        <a:rPr lang="ja-JP" altLang="en-US" sz="1100" u="none" strike="noStrike" dirty="0">
                          <a:effectLst/>
                        </a:rPr>
                        <a:t>人分まで貼り付けることができます</a:t>
                      </a:r>
                      <a:endParaRPr lang="ja-JP" altLang="en-US" sz="1100" b="0" i="0" u="none" strike="noStrike" dirty="0">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12" name="角丸四角形吹き出し 11"/>
          <p:cNvSpPr/>
          <p:nvPr/>
        </p:nvSpPr>
        <p:spPr>
          <a:xfrm>
            <a:off x="5436096" y="1340768"/>
            <a:ext cx="3326392" cy="730464"/>
          </a:xfrm>
          <a:prstGeom prst="wedgeRoundRectCallout">
            <a:avLst>
              <a:gd name="adj1" fmla="val -67387"/>
              <a:gd name="adj2" fmla="val 2615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帳票１のデータを張り付ける</a:t>
            </a:r>
            <a:endParaRPr kumimoji="1" lang="ja-JP" altLang="en-US" dirty="0">
              <a:solidFill>
                <a:schemeClr val="tx1"/>
              </a:solidFill>
            </a:endParaRPr>
          </a:p>
        </p:txBody>
      </p:sp>
      <p:sp>
        <p:nvSpPr>
          <p:cNvPr id="11" name="角丸四角形 10"/>
          <p:cNvSpPr/>
          <p:nvPr/>
        </p:nvSpPr>
        <p:spPr>
          <a:xfrm>
            <a:off x="79721" y="102013"/>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帳票２</a:t>
            </a:r>
          </a:p>
        </p:txBody>
      </p:sp>
      <p:sp>
        <p:nvSpPr>
          <p:cNvPr id="15" name="角丸四角形 14"/>
          <p:cNvSpPr/>
          <p:nvPr/>
        </p:nvSpPr>
        <p:spPr>
          <a:xfrm>
            <a:off x="1608044" y="128329"/>
            <a:ext cx="7319646"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問題の概要</a:t>
            </a:r>
            <a:r>
              <a:rPr lang="ja-JP" altLang="en-US" sz="1600" b="1" dirty="0">
                <a:solidFill>
                  <a:schemeClr val="bg1"/>
                </a:solidFill>
              </a:rPr>
              <a:t>（一人一人の各問題に対する正誤と県の平均正答率が表示される。</a:t>
            </a:r>
          </a:p>
        </p:txBody>
      </p:sp>
    </p:spTree>
    <p:extLst>
      <p:ext uri="{BB962C8B-B14F-4D97-AF65-F5344CB8AC3E}">
        <p14:creationId xmlns:p14="http://schemas.microsoft.com/office/powerpoint/2010/main" val="390863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２４</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735" r="32666" b="4771"/>
          <a:stretch/>
        </p:blipFill>
        <p:spPr bwMode="auto">
          <a:xfrm>
            <a:off x="466992" y="1124744"/>
            <a:ext cx="7849424" cy="514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7308304" y="1628800"/>
            <a:ext cx="1008112" cy="45683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580112" y="1137359"/>
            <a:ext cx="1224136" cy="491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547664" y="6026210"/>
            <a:ext cx="7128792" cy="2457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2843808" y="6309320"/>
            <a:ext cx="4464496" cy="469437"/>
          </a:xfrm>
          <a:prstGeom prst="wedgeRoundRectCallout">
            <a:avLst>
              <a:gd name="adj1" fmla="val -3325"/>
              <a:gd name="adj2" fmla="val -82019"/>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一度に４０人分作成できる。</a:t>
            </a:r>
          </a:p>
        </p:txBody>
      </p:sp>
      <p:sp>
        <p:nvSpPr>
          <p:cNvPr id="13" name="角丸四角形吹き出し 12"/>
          <p:cNvSpPr/>
          <p:nvPr/>
        </p:nvSpPr>
        <p:spPr>
          <a:xfrm>
            <a:off x="8608207" y="2060849"/>
            <a:ext cx="378042" cy="3744416"/>
          </a:xfrm>
          <a:prstGeom prst="wedgeRoundRectCallout">
            <a:avLst>
              <a:gd name="adj1" fmla="val -159375"/>
              <a:gd name="adj2" fmla="val -915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正誤が表示される</a:t>
            </a:r>
          </a:p>
        </p:txBody>
      </p:sp>
      <p:sp>
        <p:nvSpPr>
          <p:cNvPr id="11" name="角丸四角形 10"/>
          <p:cNvSpPr/>
          <p:nvPr/>
        </p:nvSpPr>
        <p:spPr>
          <a:xfrm>
            <a:off x="116519" y="215668"/>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帳票２</a:t>
            </a:r>
          </a:p>
        </p:txBody>
      </p:sp>
      <p:sp>
        <p:nvSpPr>
          <p:cNvPr id="14" name="角丸四角形 13"/>
          <p:cNvSpPr/>
          <p:nvPr/>
        </p:nvSpPr>
        <p:spPr>
          <a:xfrm>
            <a:off x="1644842" y="241984"/>
            <a:ext cx="7319646"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問題の概要</a:t>
            </a:r>
            <a:r>
              <a:rPr lang="ja-JP" altLang="en-US" sz="1600" b="1" dirty="0">
                <a:solidFill>
                  <a:schemeClr val="bg1"/>
                </a:solidFill>
              </a:rPr>
              <a:t>（一人一人の各問題に対する正誤と県の平均正答率が表示される。</a:t>
            </a:r>
          </a:p>
        </p:txBody>
      </p:sp>
    </p:spTree>
    <p:extLst>
      <p:ext uri="{BB962C8B-B14F-4D97-AF65-F5344CB8AC3E}">
        <p14:creationId xmlns:p14="http://schemas.microsoft.com/office/powerpoint/2010/main" val="361330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76256" y="6363364"/>
            <a:ext cx="2133600" cy="365125"/>
          </a:xfrm>
        </p:spPr>
        <p:txBody>
          <a:bodyPr/>
          <a:lstStyle/>
          <a:p>
            <a:pPr>
              <a:defRPr/>
            </a:pPr>
            <a:r>
              <a:rPr lang="ja-JP" altLang="en-US" dirty="0"/>
              <a:t>２５</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544" r="59896" b="5586"/>
          <a:stretch/>
        </p:blipFill>
        <p:spPr bwMode="auto">
          <a:xfrm>
            <a:off x="1106615" y="878279"/>
            <a:ext cx="7334250" cy="58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69385" y="130747"/>
            <a:ext cx="1439863" cy="5349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帳票１０</a:t>
            </a:r>
          </a:p>
        </p:txBody>
      </p:sp>
      <p:sp>
        <p:nvSpPr>
          <p:cNvPr id="7" name="角丸四角形 6"/>
          <p:cNvSpPr/>
          <p:nvPr/>
        </p:nvSpPr>
        <p:spPr>
          <a:xfrm>
            <a:off x="1596546" y="22527"/>
            <a:ext cx="7319646" cy="7387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bg1"/>
                </a:solidFill>
              </a:rPr>
              <a:t>児童質問紙調査</a:t>
            </a:r>
            <a:r>
              <a:rPr lang="en-US" altLang="ja-JP" sz="2000" b="1" dirty="0">
                <a:solidFill>
                  <a:schemeClr val="bg1"/>
                </a:solidFill>
              </a:rPr>
              <a:t>_</a:t>
            </a:r>
            <a:r>
              <a:rPr lang="ja-JP" altLang="en-US" sz="2000" b="1" dirty="0">
                <a:solidFill>
                  <a:schemeClr val="bg1"/>
                </a:solidFill>
              </a:rPr>
              <a:t>集計データ（グラフあり）</a:t>
            </a:r>
          </a:p>
        </p:txBody>
      </p:sp>
      <p:sp>
        <p:nvSpPr>
          <p:cNvPr id="3" name="角丸四角形 2"/>
          <p:cNvSpPr/>
          <p:nvPr/>
        </p:nvSpPr>
        <p:spPr>
          <a:xfrm>
            <a:off x="1509248" y="2132856"/>
            <a:ext cx="6807168" cy="14401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p:cNvSpPr/>
          <p:nvPr/>
        </p:nvSpPr>
        <p:spPr>
          <a:xfrm>
            <a:off x="1509248" y="5326966"/>
            <a:ext cx="6807168" cy="14401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7161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456033" y="1258221"/>
            <a:ext cx="2904596" cy="247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mn-ea"/>
              </a:rPr>
              <a:t>学力の伸びを</a:t>
            </a:r>
            <a:endParaRPr lang="en-US" altLang="ja-JP" sz="2400" b="1" dirty="0">
              <a:latin typeface="+mn-ea"/>
            </a:endParaRPr>
          </a:p>
          <a:p>
            <a:pPr algn="ctr">
              <a:defRPr/>
            </a:pPr>
            <a:r>
              <a:rPr lang="ja-JP" altLang="en-US" sz="2400" b="1" dirty="0">
                <a:latin typeface="+mn-ea"/>
              </a:rPr>
              <a:t>学校ごと</a:t>
            </a:r>
            <a:endParaRPr lang="en-US" altLang="ja-JP" sz="2400" b="1" dirty="0">
              <a:latin typeface="+mn-ea"/>
            </a:endParaRPr>
          </a:p>
          <a:p>
            <a:pPr algn="ctr">
              <a:defRPr/>
            </a:pPr>
            <a:r>
              <a:rPr lang="ja-JP" altLang="en-US" sz="2400" b="1" dirty="0">
                <a:latin typeface="+mn-ea"/>
              </a:rPr>
              <a:t>教員ごと</a:t>
            </a:r>
            <a:endParaRPr lang="en-US" altLang="ja-JP" sz="2400" b="1" dirty="0">
              <a:latin typeface="+mn-ea"/>
            </a:endParaRPr>
          </a:p>
          <a:p>
            <a:pPr algn="ctr">
              <a:defRPr/>
            </a:pPr>
            <a:r>
              <a:rPr lang="ja-JP" altLang="en-US" sz="2400" b="1" dirty="0">
                <a:latin typeface="+mn-ea"/>
              </a:rPr>
              <a:t>に分析する</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6148" y="2627768"/>
            <a:ext cx="2008188"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形吹き出し 6"/>
          <p:cNvSpPr/>
          <p:nvPr/>
        </p:nvSpPr>
        <p:spPr>
          <a:xfrm>
            <a:off x="5750464" y="2386694"/>
            <a:ext cx="2877810" cy="1176030"/>
          </a:xfrm>
          <a:prstGeom prst="wedgeEllipseCallout">
            <a:avLst>
              <a:gd name="adj1" fmla="val -56451"/>
              <a:gd name="adj2" fmla="val 3567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latin typeface="+mn-ea"/>
              </a:rPr>
              <a:t>○○先生の△△の指導方法が子供を伸ばしてますね。</a:t>
            </a:r>
          </a:p>
        </p:txBody>
      </p:sp>
      <p:sp>
        <p:nvSpPr>
          <p:cNvPr id="11" name="円形吹き出し 10"/>
          <p:cNvSpPr/>
          <p:nvPr/>
        </p:nvSpPr>
        <p:spPr>
          <a:xfrm>
            <a:off x="834777" y="4348340"/>
            <a:ext cx="3260840" cy="850252"/>
          </a:xfrm>
          <a:prstGeom prst="wedgeEllipseCallout">
            <a:avLst>
              <a:gd name="adj1" fmla="val 42930"/>
              <a:gd name="adj2" fmla="val -86678"/>
            </a:avLst>
          </a:prstGeom>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latin typeface="+mn-ea"/>
              </a:rPr>
              <a:t>私もその実践に</a:t>
            </a:r>
            <a:endParaRPr lang="en-US" altLang="ja-JP" b="1" dirty="0">
              <a:latin typeface="+mn-ea"/>
            </a:endParaRPr>
          </a:p>
          <a:p>
            <a:pPr algn="ctr">
              <a:defRPr/>
            </a:pPr>
            <a:r>
              <a:rPr lang="ja-JP" altLang="en-US" b="1" dirty="0">
                <a:latin typeface="+mn-ea"/>
              </a:rPr>
              <a:t>取り組んでみよう</a:t>
            </a:r>
            <a:r>
              <a:rPr lang="en-US" altLang="ja-JP" b="1" dirty="0">
                <a:latin typeface="+mn-ea"/>
              </a:rPr>
              <a:t>!!</a:t>
            </a:r>
            <a:endParaRPr lang="ja-JP" altLang="en-US" b="1" dirty="0">
              <a:latin typeface="+mn-ea"/>
            </a:endParaRPr>
          </a:p>
        </p:txBody>
      </p:sp>
      <p:sp>
        <p:nvSpPr>
          <p:cNvPr id="12" name="円形吹き出し 11"/>
          <p:cNvSpPr/>
          <p:nvPr/>
        </p:nvSpPr>
        <p:spPr>
          <a:xfrm>
            <a:off x="4057438" y="1224069"/>
            <a:ext cx="4398741" cy="885757"/>
          </a:xfrm>
          <a:prstGeom prst="wedgeEllipseCallout">
            <a:avLst>
              <a:gd name="adj1" fmla="val -27892"/>
              <a:gd name="adj2" fmla="val 105231"/>
            </a:avLst>
          </a:prstGeom>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latin typeface="+mn-ea"/>
              </a:rPr>
              <a:t>□□先生の☆☆の指導方法も子供を伸ばしてますよ。</a:t>
            </a:r>
          </a:p>
        </p:txBody>
      </p:sp>
      <p:sp>
        <p:nvSpPr>
          <p:cNvPr id="13" name="円形吹き出し 12"/>
          <p:cNvSpPr/>
          <p:nvPr/>
        </p:nvSpPr>
        <p:spPr>
          <a:xfrm>
            <a:off x="5290904" y="4316732"/>
            <a:ext cx="3456384" cy="839027"/>
          </a:xfrm>
          <a:prstGeom prst="wedgeEllipseCallout">
            <a:avLst>
              <a:gd name="adj1" fmla="val -36681"/>
              <a:gd name="adj2" fmla="val -7051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latin typeface="+mn-ea"/>
              </a:rPr>
              <a:t>これまでの</a:t>
            </a:r>
            <a:endParaRPr lang="en-US" altLang="ja-JP" b="1" dirty="0">
              <a:latin typeface="+mn-ea"/>
            </a:endParaRPr>
          </a:p>
          <a:p>
            <a:pPr algn="ctr">
              <a:defRPr/>
            </a:pPr>
            <a:r>
              <a:rPr lang="ja-JP" altLang="en-US" b="1" dirty="0">
                <a:latin typeface="+mn-ea"/>
              </a:rPr>
              <a:t>実践はよかったんだ～</a:t>
            </a:r>
          </a:p>
        </p:txBody>
      </p:sp>
      <p:sp>
        <p:nvSpPr>
          <p:cNvPr id="5" name="右矢印 4"/>
          <p:cNvSpPr/>
          <p:nvPr/>
        </p:nvSpPr>
        <p:spPr>
          <a:xfrm rot="2602324">
            <a:off x="3145979" y="2632766"/>
            <a:ext cx="879983" cy="1223962"/>
          </a:xfrm>
          <a:prstGeom prst="rightArrow">
            <a:avLst>
              <a:gd name="adj1" fmla="val 50000"/>
              <a:gd name="adj2" fmla="val 47681"/>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latin typeface="+mn-ea"/>
            </a:endParaRPr>
          </a:p>
        </p:txBody>
      </p:sp>
      <p:sp>
        <p:nvSpPr>
          <p:cNvPr id="14" name="正方形/長方形 13"/>
          <p:cNvSpPr/>
          <p:nvPr/>
        </p:nvSpPr>
        <p:spPr>
          <a:xfrm>
            <a:off x="613960" y="5544348"/>
            <a:ext cx="7842219" cy="8366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b="1" dirty="0">
                <a:solidFill>
                  <a:schemeClr val="tx1"/>
                </a:solidFill>
                <a:latin typeface="+mn-ea"/>
              </a:rPr>
              <a:t>優れた指導方法を出し合って共有！</a:t>
            </a:r>
            <a:endParaRPr kumimoji="1" lang="ja-JP" altLang="en-US" sz="2800" b="1" dirty="0">
              <a:solidFill>
                <a:schemeClr val="tx1"/>
              </a:solidFill>
              <a:latin typeface="+mn-ea"/>
            </a:endParaRPr>
          </a:p>
        </p:txBody>
      </p:sp>
      <p:sp>
        <p:nvSpPr>
          <p:cNvPr id="18" name="スライド番号プレースホルダー 1"/>
          <p:cNvSpPr>
            <a:spLocks noGrp="1"/>
          </p:cNvSpPr>
          <p:nvPr>
            <p:ph type="sldNum" sz="quarter" idx="12"/>
          </p:nvPr>
        </p:nvSpPr>
        <p:spPr bwMode="auto">
          <a:xfrm>
            <a:off x="6832366"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898989"/>
                </a:solidFill>
                <a:latin typeface="+mn-ea"/>
                <a:ea typeface="+mn-ea"/>
              </a:rPr>
              <a:t>２６</a:t>
            </a:r>
          </a:p>
        </p:txBody>
      </p:sp>
      <p:sp>
        <p:nvSpPr>
          <p:cNvPr id="28" name="テキスト ボックス 27"/>
          <p:cNvSpPr txBox="1"/>
          <p:nvPr/>
        </p:nvSpPr>
        <p:spPr>
          <a:xfrm>
            <a:off x="202623" y="193192"/>
            <a:ext cx="8784976" cy="830997"/>
          </a:xfrm>
          <a:prstGeom prst="rect">
            <a:avLst/>
          </a:prstGeom>
          <a:noFill/>
        </p:spPr>
        <p:txBody>
          <a:bodyPr wrap="square" rtlCol="0">
            <a:spAutoFit/>
          </a:bodyPr>
          <a:lstStyle/>
          <a:p>
            <a:r>
              <a:rPr lang="ja-JP" altLang="en-US" sz="4800" b="1" dirty="0">
                <a:latin typeface="+mn-ea"/>
                <a:ea typeface="+mn-ea"/>
              </a:rPr>
              <a:t>効果的な取組を学校全体で共有</a:t>
            </a:r>
          </a:p>
        </p:txBody>
      </p:sp>
    </p:spTree>
    <p:extLst>
      <p:ext uri="{BB962C8B-B14F-4D97-AF65-F5344CB8AC3E}">
        <p14:creationId xmlns:p14="http://schemas.microsoft.com/office/powerpoint/2010/main" val="1422777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219" y="2070140"/>
            <a:ext cx="8208912" cy="738664"/>
          </a:xfrm>
          <a:prstGeom prst="rect">
            <a:avLst/>
          </a:prstGeom>
          <a:noFill/>
          <a:ln>
            <a:no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ja-JP" altLang="en-US"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３　おまけに・・・</a:t>
            </a:r>
          </a:p>
        </p:txBody>
      </p:sp>
      <p:pic>
        <p:nvPicPr>
          <p:cNvPr id="409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55135"/>
            <a:ext cx="1752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02596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6661A7F6-C518-4F12-91DA-A96D1396CFE1}"/>
              </a:ext>
            </a:extLst>
          </p:cNvPr>
          <p:cNvSpPr txBox="1"/>
          <p:nvPr/>
        </p:nvSpPr>
        <p:spPr>
          <a:xfrm>
            <a:off x="-1" y="399884"/>
            <a:ext cx="9144001" cy="400110"/>
          </a:xfrm>
          <a:prstGeom prst="rect">
            <a:avLst/>
          </a:prstGeom>
          <a:noFill/>
        </p:spPr>
        <p:txBody>
          <a:bodyPr wrap="square" rtlCol="0">
            <a:spAutoFit/>
          </a:bodyPr>
          <a:lstStyle/>
          <a:p>
            <a:pPr algn="ctr" defTabSz="914418" fontAlgn="auto">
              <a:spcBef>
                <a:spcPts val="0"/>
              </a:spcBef>
              <a:spcAft>
                <a:spcPts val="0"/>
              </a:spcAft>
            </a:pPr>
            <a:r>
              <a:rPr lang="ja-JP" altLang="en-US" sz="2000" b="1" u="sng" dirty="0">
                <a:solidFill>
                  <a:srgbClr val="FF0000"/>
                </a:solidFill>
                <a:latin typeface="ＭＳ ゴシック" panose="020B0609070205080204" pitchFamily="49" charset="-128"/>
                <a:ea typeface="ＭＳ ゴシック" panose="020B0609070205080204" pitchFamily="49" charset="-128"/>
              </a:rPr>
              <a:t>学力の維持向上には、学習時間の確実な確保が重要</a:t>
            </a:r>
            <a:endParaRPr lang="en-US" altLang="ja-JP" sz="2000" b="1" u="sng" dirty="0">
              <a:solidFill>
                <a:srgbClr val="FF0000"/>
              </a:solidFill>
              <a:latin typeface="ＭＳ ゴシック" panose="020B0609070205080204" pitchFamily="49" charset="-128"/>
              <a:ea typeface="ＭＳ ゴシック" panose="020B0609070205080204" pitchFamily="49" charset="-128"/>
            </a:endParaRPr>
          </a:p>
        </p:txBody>
      </p:sp>
      <p:grpSp>
        <p:nvGrpSpPr>
          <p:cNvPr id="70" name="グループ化 69"/>
          <p:cNvGrpSpPr/>
          <p:nvPr/>
        </p:nvGrpSpPr>
        <p:grpSpPr>
          <a:xfrm>
            <a:off x="245302" y="728393"/>
            <a:ext cx="8633320" cy="6009430"/>
            <a:chOff x="143170" y="1151922"/>
            <a:chExt cx="12086648" cy="8413203"/>
          </a:xfrm>
        </p:grpSpPr>
        <p:sp>
          <p:nvSpPr>
            <p:cNvPr id="49" name="テキスト ボックス 48">
              <a:extLst>
                <a:ext uri="{FF2B5EF4-FFF2-40B4-BE49-F238E27FC236}">
                  <a16:creationId xmlns:a16="http://schemas.microsoft.com/office/drawing/2014/main" id="{C3AA6D29-2FDB-45BB-A58C-76AF50DBF569}"/>
                </a:ext>
              </a:extLst>
            </p:cNvPr>
            <p:cNvSpPr txBox="1"/>
            <p:nvPr/>
          </p:nvSpPr>
          <p:spPr>
            <a:xfrm>
              <a:off x="208134" y="7712310"/>
              <a:ext cx="12021684" cy="1852815"/>
            </a:xfrm>
            <a:prstGeom prst="rect">
              <a:avLst/>
            </a:prstGeom>
            <a:noFill/>
          </p:spPr>
          <p:txBody>
            <a:bodyPr wrap="square" rtlCol="0">
              <a:spAutoFit/>
            </a:bodyPr>
            <a:lstStyle/>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●学力を維持向上できている児童生徒と、学力が伸び悩んでいる児童生徒では、</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a:solidFill>
                    <a:srgbClr val="FF0000"/>
                  </a:solidFill>
                  <a:latin typeface="ＭＳ ゴシック" panose="020B0609070205080204" pitchFamily="49" charset="-128"/>
                  <a:ea typeface="ＭＳ ゴシック" panose="020B0609070205080204" pitchFamily="49" charset="-128"/>
                </a:rPr>
                <a:t>学力を維持向上できている児童生徒の方が学習時間が長い。</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●学力を維持向上できている児童生徒と、学力が伸び悩んでいる児童生徒では、</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a:solidFill>
                    <a:srgbClr val="FF0000"/>
                  </a:solidFill>
                  <a:latin typeface="ＭＳ ゴシック" panose="020B0609070205080204" pitchFamily="49" charset="-128"/>
                  <a:ea typeface="ＭＳ ゴシック" panose="020B0609070205080204" pitchFamily="49" charset="-128"/>
                </a:rPr>
                <a:t>学年が上がるにつれて、学習時間の長さに乖離</a:t>
              </a:r>
              <a:r>
                <a:rPr lang="ja-JP" altLang="en-US" sz="1600" dirty="0">
                  <a:solidFill>
                    <a:prstClr val="black"/>
                  </a:solidFill>
                  <a:latin typeface="ＭＳ ゴシック" panose="020B0609070205080204" pitchFamily="49" charset="-128"/>
                  <a:ea typeface="ＭＳ ゴシック" panose="020B0609070205080204" pitchFamily="49" charset="-128"/>
                </a:rPr>
                <a:t>が生じる。</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●その他、宿題の実施状況や予習・復習の実施状況なども同様の傾向が見られる。</a:t>
              </a:r>
              <a:r>
                <a:rPr lang="ja-JP" altLang="en-US" sz="1600" dirty="0">
                  <a:solidFill>
                    <a:srgbClr val="FF0000"/>
                  </a:solidFill>
                  <a:latin typeface="ＭＳ ゴシック" panose="020B0609070205080204" pitchFamily="49" charset="-128"/>
                  <a:ea typeface="ＭＳ ゴシック" panose="020B0609070205080204" pitchFamily="49" charset="-128"/>
                </a:rPr>
                <a:t>　　　　　　　　　　　　　　　　　　　　　　　　　</a:t>
              </a:r>
              <a:r>
                <a:rPr lang="ja-JP" altLang="en-US" sz="1286" dirty="0">
                  <a:solidFill>
                    <a:srgbClr val="FF0000"/>
                  </a:solidFill>
                  <a:latin typeface="ＭＳ ゴシック" panose="020B0609070205080204" pitchFamily="49" charset="-128"/>
                  <a:ea typeface="ＭＳ ゴシック" panose="020B0609070205080204" pitchFamily="49" charset="-128"/>
                </a:rPr>
                <a:t>　　　　　　　　　　　　　　　　　　　　　　　　　　　　</a:t>
              </a:r>
              <a:endParaRPr lang="en-US" altLang="ja-JP" sz="1286" dirty="0">
                <a:solidFill>
                  <a:prstClr val="black"/>
                </a:solidFill>
                <a:latin typeface="ＭＳ ゴシック" panose="020B0609070205080204" pitchFamily="49" charset="-128"/>
                <a:ea typeface="ＭＳ ゴシック" panose="020B0609070205080204" pitchFamily="49" charset="-128"/>
              </a:endParaRPr>
            </a:p>
          </p:txBody>
        </p:sp>
        <p:sp>
          <p:nvSpPr>
            <p:cNvPr id="58" name="二等辺三角形 57"/>
            <p:cNvSpPr/>
            <p:nvPr/>
          </p:nvSpPr>
          <p:spPr>
            <a:xfrm rot="10800000">
              <a:off x="5078787" y="7554401"/>
              <a:ext cx="1140188" cy="22411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a:solidFill>
                  <a:prstClr val="white"/>
                </a:solidFill>
                <a:latin typeface="Calibri" panose="020F0502020204030204"/>
                <a:ea typeface="ＭＳ Ｐゴシック" panose="020B0600070205080204" pitchFamily="50" charset="-128"/>
              </a:endParaRPr>
            </a:p>
          </p:txBody>
        </p:sp>
        <p:sp>
          <p:nvSpPr>
            <p:cNvPr id="61" name="テキスト ボックス 60"/>
            <p:cNvSpPr txBox="1"/>
            <p:nvPr/>
          </p:nvSpPr>
          <p:spPr>
            <a:xfrm>
              <a:off x="143170" y="1151922"/>
              <a:ext cx="6898265" cy="517065"/>
            </a:xfrm>
            <a:prstGeom prst="rect">
              <a:avLst/>
            </a:prstGeom>
            <a:noFill/>
          </p:spPr>
          <p:txBody>
            <a:bodyPr wrap="square" rtlCol="0">
              <a:spAutoFit/>
            </a:bodyPr>
            <a:lstStyle/>
            <a:p>
              <a:pPr defTabSz="914418" fontAlgn="auto">
                <a:spcBef>
                  <a:spcPts val="0"/>
                </a:spcBef>
                <a:spcAft>
                  <a:spcPts val="0"/>
                </a:spcAft>
              </a:pPr>
              <a:r>
                <a:rPr lang="ja-JP" altLang="en-US" b="1" dirty="0">
                  <a:solidFill>
                    <a:prstClr val="black"/>
                  </a:solidFill>
                  <a:latin typeface="Calibri" panose="020F0502020204030204"/>
                </a:rPr>
                <a:t>①学力の維持向上と学習時間の長さは強く関係</a:t>
              </a:r>
            </a:p>
          </p:txBody>
        </p:sp>
        <p:sp>
          <p:nvSpPr>
            <p:cNvPr id="65" name="テキスト ボックス 64"/>
            <p:cNvSpPr txBox="1"/>
            <p:nvPr/>
          </p:nvSpPr>
          <p:spPr>
            <a:xfrm>
              <a:off x="659064" y="6837023"/>
              <a:ext cx="11405155" cy="818685"/>
            </a:xfrm>
            <a:prstGeom prst="rect">
              <a:avLst/>
            </a:prstGeom>
            <a:noFill/>
          </p:spPr>
          <p:txBody>
            <a:bodyPr wrap="square" rtlCol="0">
              <a:spAutoFit/>
            </a:bodyPr>
            <a:lstStyle/>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学力を維持向上できている児童生徒</a:t>
              </a:r>
              <a:r>
                <a:rPr lang="ja-JP" altLang="en-US" sz="1600" dirty="0">
                  <a:solidFill>
                    <a:prstClr val="black"/>
                  </a:solidFill>
                  <a:latin typeface="Calibri" panose="020F0502020204030204"/>
                </a:rPr>
                <a:t>と、学力が伸び悩んでいる児童生徒の学習時間などの状況について分析</a:t>
              </a:r>
            </a:p>
          </p:txBody>
        </p:sp>
      </p:grpSp>
      <p:sp>
        <p:nvSpPr>
          <p:cNvPr id="72" name="テキスト ボックス 71"/>
          <p:cNvSpPr txBox="1"/>
          <p:nvPr/>
        </p:nvSpPr>
        <p:spPr>
          <a:xfrm>
            <a:off x="613798" y="1005262"/>
            <a:ext cx="3391908" cy="290208"/>
          </a:xfrm>
          <a:prstGeom prst="rect">
            <a:avLst/>
          </a:prstGeom>
          <a:noFill/>
        </p:spPr>
        <p:txBody>
          <a:bodyPr wrap="square" rtlCol="0">
            <a:spAutoFit/>
          </a:bodyPr>
          <a:lstStyle/>
          <a:p>
            <a:pPr defTabSz="914418" fontAlgn="auto">
              <a:spcBef>
                <a:spcPts val="0"/>
              </a:spcBef>
              <a:spcAft>
                <a:spcPts val="0"/>
              </a:spcAft>
            </a:pPr>
            <a:r>
              <a:rPr lang="ja-JP" altLang="en-US" sz="1286" dirty="0">
                <a:solidFill>
                  <a:prstClr val="black"/>
                </a:solidFill>
                <a:latin typeface="Calibri" panose="020F0502020204030204"/>
              </a:rPr>
              <a:t>＜学力向上と学習時間の関係＞</a:t>
            </a:r>
          </a:p>
        </p:txBody>
      </p:sp>
      <p:grpSp>
        <p:nvGrpSpPr>
          <p:cNvPr id="180" name="グループ化 179"/>
          <p:cNvGrpSpPr/>
          <p:nvPr/>
        </p:nvGrpSpPr>
        <p:grpSpPr>
          <a:xfrm>
            <a:off x="730703" y="1160813"/>
            <a:ext cx="7135825" cy="3460283"/>
            <a:chOff x="4966905" y="1396698"/>
            <a:chExt cx="7253195" cy="3877703"/>
          </a:xfrm>
        </p:grpSpPr>
        <p:pic>
          <p:nvPicPr>
            <p:cNvPr id="55" name="図 54">
              <a:extLst>
                <a:ext uri="{FF2B5EF4-FFF2-40B4-BE49-F238E27FC236}">
                  <a16:creationId xmlns:a16="http://schemas.microsoft.com/office/drawing/2014/main" id="{2306D168-D5FF-FD4A-ACFE-2D63D127BA0F}"/>
                </a:ext>
              </a:extLst>
            </p:cNvPr>
            <p:cNvPicPr>
              <a:picLocks noChangeAspect="1"/>
            </p:cNvPicPr>
            <p:nvPr/>
          </p:nvPicPr>
          <p:blipFill>
            <a:blip r:embed="rId3"/>
            <a:stretch>
              <a:fillRect/>
            </a:stretch>
          </p:blipFill>
          <p:spPr>
            <a:xfrm>
              <a:off x="5529994" y="1720701"/>
              <a:ext cx="3092210" cy="3024001"/>
            </a:xfrm>
            <a:prstGeom prst="rect">
              <a:avLst/>
            </a:prstGeom>
          </p:spPr>
        </p:pic>
        <p:pic>
          <p:nvPicPr>
            <p:cNvPr id="56" name="図 55">
              <a:extLst>
                <a:ext uri="{FF2B5EF4-FFF2-40B4-BE49-F238E27FC236}">
                  <a16:creationId xmlns:a16="http://schemas.microsoft.com/office/drawing/2014/main" id="{45E2CBC6-DD18-374B-8C25-B7FCCBFC5160}"/>
                </a:ext>
              </a:extLst>
            </p:cNvPr>
            <p:cNvPicPr>
              <a:picLocks noChangeAspect="1"/>
            </p:cNvPicPr>
            <p:nvPr/>
          </p:nvPicPr>
          <p:blipFill>
            <a:blip r:embed="rId4"/>
            <a:stretch>
              <a:fillRect/>
            </a:stretch>
          </p:blipFill>
          <p:spPr>
            <a:xfrm>
              <a:off x="9059550" y="1676174"/>
              <a:ext cx="3024000" cy="3024001"/>
            </a:xfrm>
            <a:prstGeom prst="rect">
              <a:avLst/>
            </a:prstGeom>
          </p:spPr>
        </p:pic>
        <p:sp>
          <p:nvSpPr>
            <p:cNvPr id="57" name="角丸四角形 56">
              <a:extLst>
                <a:ext uri="{FF2B5EF4-FFF2-40B4-BE49-F238E27FC236}">
                  <a16:creationId xmlns:a16="http://schemas.microsoft.com/office/drawing/2014/main" id="{ED00FE45-8F8E-854B-9F7E-0FDE1CDAF191}"/>
                </a:ext>
              </a:extLst>
            </p:cNvPr>
            <p:cNvSpPr/>
            <p:nvPr/>
          </p:nvSpPr>
          <p:spPr>
            <a:xfrm>
              <a:off x="8372088" y="4803428"/>
              <a:ext cx="2984598" cy="4709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914418" fontAlgn="auto">
                <a:spcBef>
                  <a:spcPts val="0"/>
                </a:spcBef>
                <a:spcAft>
                  <a:spcPts val="0"/>
                </a:spcAft>
              </a:pPr>
              <a:r>
                <a:rPr lang="ja-JP" altLang="en-US" sz="750" dirty="0">
                  <a:solidFill>
                    <a:prstClr val="black"/>
                  </a:solidFill>
                  <a:latin typeface="Calibri" panose="020F0502020204030204"/>
                  <a:ea typeface="ＭＳ Ｐゴシック" panose="020B0600070205080204" pitchFamily="50" charset="-128"/>
                </a:rPr>
                <a:t>学力が伸び悩んでいる児童生徒</a:t>
              </a:r>
              <a:endParaRPr lang="en-US" altLang="ja-JP" sz="750" dirty="0">
                <a:solidFill>
                  <a:prstClr val="black"/>
                </a:solidFill>
                <a:latin typeface="Calibri" panose="020F0502020204030204"/>
                <a:ea typeface="ＭＳ Ｐゴシック" panose="020B0600070205080204" pitchFamily="50" charset="-128"/>
              </a:endParaRPr>
            </a:p>
            <a:p>
              <a:pPr defTabSz="914418" fontAlgn="auto">
                <a:spcBef>
                  <a:spcPts val="0"/>
                </a:spcBef>
                <a:spcAft>
                  <a:spcPts val="0"/>
                </a:spcAft>
              </a:pPr>
              <a:r>
                <a:rPr lang="ja-JP" altLang="en-US" sz="750" dirty="0">
                  <a:solidFill>
                    <a:prstClr val="black"/>
                  </a:solidFill>
                  <a:latin typeface="Calibri" panose="020F0502020204030204"/>
                  <a:ea typeface="ＭＳ Ｐゴシック" panose="020B0600070205080204" pitchFamily="50" charset="-128"/>
                </a:rPr>
                <a:t>（過去４年または３年間で２回以上伸び悩んだ生徒</a:t>
              </a:r>
              <a:r>
                <a:rPr lang="en-US" altLang="ja-JP" sz="750" dirty="0">
                  <a:solidFill>
                    <a:prstClr val="black"/>
                  </a:solidFill>
                  <a:latin typeface="Calibri" panose="020F0502020204030204"/>
                  <a:ea typeface="ＭＳ Ｐゴシック" panose="020B0600070205080204" pitchFamily="50" charset="-128"/>
                </a:rPr>
                <a:t>)</a:t>
              </a:r>
            </a:p>
            <a:p>
              <a:pPr defTabSz="914418" fontAlgn="auto">
                <a:spcBef>
                  <a:spcPts val="0"/>
                </a:spcBef>
                <a:spcAft>
                  <a:spcPts val="0"/>
                </a:spcAft>
              </a:pPr>
              <a:endParaRPr lang="en-US" altLang="ja-JP" sz="750" dirty="0">
                <a:solidFill>
                  <a:prstClr val="black"/>
                </a:solidFill>
                <a:latin typeface="Calibri" panose="020F0502020204030204"/>
                <a:ea typeface="ＭＳ Ｐゴシック" panose="020B0600070205080204" pitchFamily="50" charset="-128"/>
              </a:endParaRPr>
            </a:p>
            <a:p>
              <a:pPr defTabSz="914418" fontAlgn="auto">
                <a:spcBef>
                  <a:spcPts val="0"/>
                </a:spcBef>
                <a:spcAft>
                  <a:spcPts val="0"/>
                </a:spcAft>
              </a:pPr>
              <a:r>
                <a:rPr lang="ja-JP" altLang="en-US" sz="750" dirty="0">
                  <a:solidFill>
                    <a:prstClr val="black"/>
                  </a:solidFill>
                  <a:latin typeface="Calibri" panose="020F0502020204030204"/>
                  <a:ea typeface="ＭＳ Ｐゴシック" panose="020B0600070205080204" pitchFamily="50" charset="-128"/>
                </a:rPr>
                <a:t>上記以外の児童生徒</a:t>
              </a:r>
              <a:endParaRPr lang="en-US" altLang="ja-JP" sz="750" dirty="0">
                <a:solidFill>
                  <a:prstClr val="black"/>
                </a:solidFill>
                <a:latin typeface="Calibri" panose="020F0502020204030204"/>
                <a:ea typeface="ＭＳ Ｐゴシック" panose="020B0600070205080204" pitchFamily="50" charset="-128"/>
              </a:endParaRPr>
            </a:p>
          </p:txBody>
        </p:sp>
        <p:cxnSp>
          <p:nvCxnSpPr>
            <p:cNvPr id="62" name="直線コネクタ 61"/>
            <p:cNvCxnSpPr/>
            <p:nvPr/>
          </p:nvCxnSpPr>
          <p:spPr>
            <a:xfrm>
              <a:off x="7360330" y="5217926"/>
              <a:ext cx="888297"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360330" y="4813653"/>
              <a:ext cx="888297" cy="0"/>
            </a:xfrm>
            <a:prstGeom prst="line">
              <a:avLst/>
            </a:prstGeom>
            <a:ln w="635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5781483" y="1463082"/>
              <a:ext cx="2981070" cy="531353"/>
            </a:xfrm>
            <a:prstGeom prst="rect">
              <a:avLst/>
            </a:prstGeom>
            <a:solidFill>
              <a:schemeClr val="bg1"/>
            </a:solidFill>
          </p:spPr>
          <p:txBody>
            <a:bodyPr wrap="square" rtlCol="0">
              <a:spAutoFit/>
            </a:bodyPr>
            <a:lstStyle/>
            <a:p>
              <a:pPr defTabSz="914418" fontAlgn="auto">
                <a:spcBef>
                  <a:spcPts val="0"/>
                </a:spcBef>
                <a:spcAft>
                  <a:spcPts val="0"/>
                </a:spcAft>
              </a:pPr>
              <a:r>
                <a:rPr lang="ja-JP" altLang="en-US" sz="1100" dirty="0">
                  <a:solidFill>
                    <a:prstClr val="black"/>
                  </a:solidFill>
                  <a:latin typeface="Calibri" panose="020F0502020204030204"/>
                </a:rPr>
                <a:t>学校の授業時間以外に</a:t>
              </a:r>
              <a:endParaRPr lang="en-US" altLang="ja-JP" sz="1100" dirty="0">
                <a:solidFill>
                  <a:prstClr val="black"/>
                </a:solidFill>
                <a:latin typeface="Calibri" panose="020F0502020204030204"/>
              </a:endParaRPr>
            </a:p>
            <a:p>
              <a:pPr defTabSz="914418" fontAlgn="auto">
                <a:spcBef>
                  <a:spcPts val="0"/>
                </a:spcBef>
                <a:spcAft>
                  <a:spcPts val="0"/>
                </a:spcAft>
              </a:pPr>
              <a:r>
                <a:rPr lang="ja-JP" altLang="en-US" sz="1100" dirty="0">
                  <a:solidFill>
                    <a:prstClr val="black"/>
                  </a:solidFill>
                  <a:latin typeface="Calibri" panose="020F0502020204030204"/>
                </a:rPr>
                <a:t>どれくらいの時間勉強しますか（平日）</a:t>
              </a:r>
            </a:p>
          </p:txBody>
        </p:sp>
        <p:sp>
          <p:nvSpPr>
            <p:cNvPr id="168" name="テキスト ボックス 167"/>
            <p:cNvSpPr txBox="1"/>
            <p:nvPr/>
          </p:nvSpPr>
          <p:spPr>
            <a:xfrm>
              <a:off x="9239030" y="1396698"/>
              <a:ext cx="2981070" cy="531353"/>
            </a:xfrm>
            <a:prstGeom prst="rect">
              <a:avLst/>
            </a:prstGeom>
            <a:solidFill>
              <a:schemeClr val="bg1"/>
            </a:solidFill>
          </p:spPr>
          <p:txBody>
            <a:bodyPr wrap="square" rtlCol="0">
              <a:spAutoFit/>
            </a:bodyPr>
            <a:lstStyle/>
            <a:p>
              <a:pPr defTabSz="914418" fontAlgn="auto">
                <a:spcBef>
                  <a:spcPts val="0"/>
                </a:spcBef>
                <a:spcAft>
                  <a:spcPts val="0"/>
                </a:spcAft>
              </a:pPr>
              <a:r>
                <a:rPr lang="ja-JP" altLang="en-US" sz="1100" dirty="0">
                  <a:solidFill>
                    <a:prstClr val="black"/>
                  </a:solidFill>
                  <a:latin typeface="Calibri" panose="020F0502020204030204"/>
                </a:rPr>
                <a:t>学校の授業時間以外に</a:t>
              </a:r>
              <a:endParaRPr lang="en-US" altLang="ja-JP" sz="1100" dirty="0">
                <a:solidFill>
                  <a:prstClr val="black"/>
                </a:solidFill>
                <a:latin typeface="Calibri" panose="020F0502020204030204"/>
              </a:endParaRPr>
            </a:p>
            <a:p>
              <a:pPr defTabSz="914418" fontAlgn="auto">
                <a:spcBef>
                  <a:spcPts val="0"/>
                </a:spcBef>
                <a:spcAft>
                  <a:spcPts val="0"/>
                </a:spcAft>
              </a:pPr>
              <a:r>
                <a:rPr lang="ja-JP" altLang="en-US" sz="1100" dirty="0">
                  <a:solidFill>
                    <a:prstClr val="black"/>
                  </a:solidFill>
                  <a:latin typeface="Calibri" panose="020F0502020204030204"/>
                </a:rPr>
                <a:t>どれくらいの時間勉強しますか（休日）</a:t>
              </a:r>
            </a:p>
          </p:txBody>
        </p:sp>
        <p:sp>
          <p:nvSpPr>
            <p:cNvPr id="170" name="上下矢印 169"/>
            <p:cNvSpPr/>
            <p:nvPr/>
          </p:nvSpPr>
          <p:spPr>
            <a:xfrm>
              <a:off x="6275570" y="3662850"/>
              <a:ext cx="242877" cy="36000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a:solidFill>
                  <a:prstClr val="white"/>
                </a:solidFill>
                <a:latin typeface="Calibri" panose="020F0502020204030204"/>
                <a:ea typeface="ＭＳ Ｐゴシック" panose="020B0600070205080204" pitchFamily="50" charset="-128"/>
              </a:endParaRPr>
            </a:p>
          </p:txBody>
        </p:sp>
        <p:sp>
          <p:nvSpPr>
            <p:cNvPr id="171" name="上下矢印 170"/>
            <p:cNvSpPr/>
            <p:nvPr/>
          </p:nvSpPr>
          <p:spPr>
            <a:xfrm>
              <a:off x="8165641" y="2252054"/>
              <a:ext cx="242877" cy="162000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a:solidFill>
                  <a:prstClr val="white"/>
                </a:solidFill>
                <a:latin typeface="Calibri" panose="020F0502020204030204"/>
                <a:ea typeface="ＭＳ Ｐゴシック" panose="020B0600070205080204" pitchFamily="50" charset="-128"/>
              </a:endParaRPr>
            </a:p>
          </p:txBody>
        </p:sp>
        <p:sp>
          <p:nvSpPr>
            <p:cNvPr id="176" name="テキスト ボックス 175"/>
            <p:cNvSpPr txBox="1"/>
            <p:nvPr/>
          </p:nvSpPr>
          <p:spPr>
            <a:xfrm>
              <a:off x="4994089" y="2021576"/>
              <a:ext cx="688834" cy="436991"/>
            </a:xfrm>
            <a:prstGeom prst="rect">
              <a:avLst/>
            </a:prstGeom>
            <a:noFill/>
          </p:spPr>
          <p:txBody>
            <a:bodyPr wrap="square" rtlCol="0">
              <a:spAutoFit/>
            </a:bodyPr>
            <a:lstStyle/>
            <a:p>
              <a:pPr defTabSz="914418" fontAlgn="auto">
                <a:spcBef>
                  <a:spcPts val="0"/>
                </a:spcBef>
                <a:spcAft>
                  <a:spcPts val="0"/>
                </a:spcAft>
              </a:pPr>
              <a:r>
                <a:rPr lang="ja-JP" altLang="en-US" sz="714" dirty="0">
                  <a:solidFill>
                    <a:prstClr val="black"/>
                  </a:solidFill>
                  <a:latin typeface="Calibri" panose="020F0502020204030204"/>
                </a:rPr>
                <a:t>時間：長</a:t>
              </a:r>
            </a:p>
          </p:txBody>
        </p:sp>
        <p:sp>
          <p:nvSpPr>
            <p:cNvPr id="177" name="テキスト ボックス 176"/>
            <p:cNvSpPr txBox="1"/>
            <p:nvPr/>
          </p:nvSpPr>
          <p:spPr>
            <a:xfrm>
              <a:off x="4966905" y="4197652"/>
              <a:ext cx="688834" cy="436991"/>
            </a:xfrm>
            <a:prstGeom prst="rect">
              <a:avLst/>
            </a:prstGeom>
            <a:noFill/>
          </p:spPr>
          <p:txBody>
            <a:bodyPr wrap="square" rtlCol="0">
              <a:spAutoFit/>
            </a:bodyPr>
            <a:lstStyle/>
            <a:p>
              <a:pPr defTabSz="914418" fontAlgn="auto">
                <a:spcBef>
                  <a:spcPts val="0"/>
                </a:spcBef>
                <a:spcAft>
                  <a:spcPts val="0"/>
                </a:spcAft>
              </a:pPr>
              <a:r>
                <a:rPr lang="ja-JP" altLang="en-US" sz="714" dirty="0">
                  <a:solidFill>
                    <a:prstClr val="black"/>
                  </a:solidFill>
                  <a:latin typeface="Calibri" panose="020F0502020204030204"/>
                </a:rPr>
                <a:t>時間：短</a:t>
              </a:r>
            </a:p>
          </p:txBody>
        </p:sp>
      </p:grpSp>
      <p:sp>
        <p:nvSpPr>
          <p:cNvPr id="184" name="テキスト ボックス 183"/>
          <p:cNvSpPr txBox="1"/>
          <p:nvPr/>
        </p:nvSpPr>
        <p:spPr>
          <a:xfrm>
            <a:off x="2192580" y="3044832"/>
            <a:ext cx="1888205" cy="276999"/>
          </a:xfrm>
          <a:prstGeom prst="rect">
            <a:avLst/>
          </a:prstGeom>
          <a:noFill/>
        </p:spPr>
        <p:txBody>
          <a:bodyPr wrap="square" rtlCol="0">
            <a:spAutoFit/>
          </a:bodyPr>
          <a:lstStyle/>
          <a:p>
            <a:pPr defTabSz="914418" fontAlgn="auto">
              <a:spcBef>
                <a:spcPts val="0"/>
              </a:spcBef>
              <a:spcAft>
                <a:spcPts val="0"/>
              </a:spcAft>
            </a:pPr>
            <a:r>
              <a:rPr lang="ja-JP" altLang="en-US" sz="1200" dirty="0">
                <a:solidFill>
                  <a:prstClr val="black"/>
                </a:solidFill>
                <a:latin typeface="Calibri" panose="020F0502020204030204"/>
              </a:rPr>
              <a:t>学習時間が乖離していく</a:t>
            </a:r>
          </a:p>
        </p:txBody>
      </p:sp>
      <p:sp>
        <p:nvSpPr>
          <p:cNvPr id="60" name="テキスト ボックス 59"/>
          <p:cNvSpPr txBox="1"/>
          <p:nvPr/>
        </p:nvSpPr>
        <p:spPr>
          <a:xfrm>
            <a:off x="-36512" y="3981"/>
            <a:ext cx="9252519" cy="461665"/>
          </a:xfrm>
          <a:prstGeom prst="rect">
            <a:avLst/>
          </a:prstGeom>
          <a:solidFill>
            <a:schemeClr val="accent1"/>
          </a:solidFill>
        </p:spPr>
        <p:txBody>
          <a:bodyPr wrap="square" rtlCol="0">
            <a:spAutoFit/>
          </a:bodyPr>
          <a:lstStyle/>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平成３０年度県学調査データ活用事業分析結果概要</a:t>
            </a:r>
            <a:endParaRPr lang="ja-JP" altLang="en-US" sz="2400" dirty="0">
              <a:solidFill>
                <a:schemeClr val="bg1"/>
              </a:solidFill>
            </a:endParaRPr>
          </a:p>
        </p:txBody>
      </p:sp>
    </p:spTree>
    <p:extLst>
      <p:ext uri="{BB962C8B-B14F-4D97-AF65-F5344CB8AC3E}">
        <p14:creationId xmlns:p14="http://schemas.microsoft.com/office/powerpoint/2010/main" val="86862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6858" y="131243"/>
            <a:ext cx="8177652" cy="369332"/>
          </a:xfrm>
          <a:prstGeom prst="rect">
            <a:avLst/>
          </a:prstGeom>
          <a:noFill/>
        </p:spPr>
        <p:txBody>
          <a:bodyPr wrap="square" rtlCol="0">
            <a:spAutoFit/>
          </a:bodyPr>
          <a:lstStyle/>
          <a:p>
            <a:pPr defTabSz="914418" fontAlgn="auto">
              <a:spcBef>
                <a:spcPts val="0"/>
              </a:spcBef>
              <a:spcAft>
                <a:spcPts val="0"/>
              </a:spcAft>
            </a:pPr>
            <a:r>
              <a:rPr lang="ja-JP" altLang="en-US" b="1" dirty="0">
                <a:solidFill>
                  <a:prstClr val="black"/>
                </a:solidFill>
                <a:latin typeface="Calibri" panose="020F0502020204030204"/>
              </a:rPr>
              <a:t>②学力の維持向上とゲームやＳＮＳの利用時間の長さは関係</a:t>
            </a:r>
            <a:endParaRPr lang="en-US" altLang="ja-JP" b="1" dirty="0">
              <a:solidFill>
                <a:prstClr val="black"/>
              </a:solidFill>
              <a:latin typeface="Calibri" panose="020F0502020204030204"/>
            </a:endParaRPr>
          </a:p>
        </p:txBody>
      </p:sp>
      <p:sp>
        <p:nvSpPr>
          <p:cNvPr id="5" name="テキスト ボックス 4"/>
          <p:cNvSpPr txBox="1"/>
          <p:nvPr/>
        </p:nvSpPr>
        <p:spPr>
          <a:xfrm>
            <a:off x="573687" y="444888"/>
            <a:ext cx="3761044" cy="290208"/>
          </a:xfrm>
          <a:prstGeom prst="rect">
            <a:avLst/>
          </a:prstGeom>
          <a:noFill/>
        </p:spPr>
        <p:txBody>
          <a:bodyPr wrap="square" rtlCol="0">
            <a:spAutoFit/>
          </a:bodyPr>
          <a:lstStyle/>
          <a:p>
            <a:pPr defTabSz="914418" fontAlgn="auto">
              <a:spcBef>
                <a:spcPts val="0"/>
              </a:spcBef>
              <a:spcAft>
                <a:spcPts val="0"/>
              </a:spcAft>
            </a:pPr>
            <a:r>
              <a:rPr lang="ja-JP" altLang="en-US" sz="1286" dirty="0">
                <a:solidFill>
                  <a:prstClr val="black"/>
                </a:solidFill>
                <a:latin typeface="Calibri" panose="020F0502020204030204"/>
              </a:rPr>
              <a:t>＜学力向上とゲームやＳＮＳの利用時間の関係＞</a:t>
            </a:r>
          </a:p>
        </p:txBody>
      </p:sp>
      <p:pic>
        <p:nvPicPr>
          <p:cNvPr id="8" name="図 7">
            <a:extLst>
              <a:ext uri="{FF2B5EF4-FFF2-40B4-BE49-F238E27FC236}">
                <a16:creationId xmlns:a16="http://schemas.microsoft.com/office/drawing/2014/main" id="{337AA1BE-2CF6-DB41-B5B0-341A01F62C5F}"/>
              </a:ext>
            </a:extLst>
          </p:cNvPr>
          <p:cNvPicPr>
            <a:picLocks/>
          </p:cNvPicPr>
          <p:nvPr/>
        </p:nvPicPr>
        <p:blipFill>
          <a:blip r:embed="rId3"/>
          <a:stretch>
            <a:fillRect/>
          </a:stretch>
        </p:blipFill>
        <p:spPr>
          <a:xfrm>
            <a:off x="881847" y="700614"/>
            <a:ext cx="3555682" cy="3414346"/>
          </a:xfrm>
          <a:prstGeom prst="rect">
            <a:avLst/>
          </a:prstGeom>
        </p:spPr>
      </p:pic>
      <p:sp>
        <p:nvSpPr>
          <p:cNvPr id="6" name="テキスト ボックス 5"/>
          <p:cNvSpPr txBox="1"/>
          <p:nvPr/>
        </p:nvSpPr>
        <p:spPr>
          <a:xfrm>
            <a:off x="1527947" y="723692"/>
            <a:ext cx="2032572" cy="276999"/>
          </a:xfrm>
          <a:prstGeom prst="rect">
            <a:avLst/>
          </a:prstGeom>
          <a:solidFill>
            <a:schemeClr val="bg1"/>
          </a:solidFill>
        </p:spPr>
        <p:txBody>
          <a:bodyPr wrap="square" rtlCol="0">
            <a:spAutoFit/>
          </a:bodyPr>
          <a:lstStyle/>
          <a:p>
            <a:pPr defTabSz="914418" fontAlgn="auto">
              <a:spcBef>
                <a:spcPts val="0"/>
              </a:spcBef>
              <a:spcAft>
                <a:spcPts val="0"/>
              </a:spcAft>
            </a:pPr>
            <a:r>
              <a:rPr lang="ja-JP" altLang="en-US" sz="1200" dirty="0">
                <a:solidFill>
                  <a:prstClr val="black"/>
                </a:solidFill>
                <a:latin typeface="Calibri" panose="020F0502020204030204"/>
              </a:rPr>
              <a:t>どのくらいゲームをしますか</a:t>
            </a:r>
          </a:p>
        </p:txBody>
      </p:sp>
      <p:pic>
        <p:nvPicPr>
          <p:cNvPr id="9" name="図 8">
            <a:extLst>
              <a:ext uri="{FF2B5EF4-FFF2-40B4-BE49-F238E27FC236}">
                <a16:creationId xmlns:a16="http://schemas.microsoft.com/office/drawing/2014/main" id="{ED4F9A82-D783-694E-B4CC-197D5130297D}"/>
              </a:ext>
            </a:extLst>
          </p:cNvPr>
          <p:cNvPicPr>
            <a:picLocks/>
          </p:cNvPicPr>
          <p:nvPr/>
        </p:nvPicPr>
        <p:blipFill>
          <a:blip r:embed="rId4"/>
          <a:stretch>
            <a:fillRect/>
          </a:stretch>
        </p:blipFill>
        <p:spPr>
          <a:xfrm>
            <a:off x="4769739" y="887160"/>
            <a:ext cx="3704771" cy="3184144"/>
          </a:xfrm>
          <a:prstGeom prst="rect">
            <a:avLst/>
          </a:prstGeom>
        </p:spPr>
      </p:pic>
      <p:sp>
        <p:nvSpPr>
          <p:cNvPr id="7" name="テキスト ボックス 6"/>
          <p:cNvSpPr txBox="1"/>
          <p:nvPr/>
        </p:nvSpPr>
        <p:spPr>
          <a:xfrm>
            <a:off x="5409177" y="807805"/>
            <a:ext cx="2732620" cy="276999"/>
          </a:xfrm>
          <a:prstGeom prst="rect">
            <a:avLst/>
          </a:prstGeom>
          <a:solidFill>
            <a:schemeClr val="bg1"/>
          </a:solidFill>
        </p:spPr>
        <p:txBody>
          <a:bodyPr wrap="square" rtlCol="0">
            <a:spAutoFit/>
          </a:bodyPr>
          <a:lstStyle/>
          <a:p>
            <a:pPr defTabSz="914418" fontAlgn="auto">
              <a:spcBef>
                <a:spcPts val="0"/>
              </a:spcBef>
              <a:spcAft>
                <a:spcPts val="0"/>
              </a:spcAft>
            </a:pPr>
            <a:r>
              <a:rPr lang="ja-JP" altLang="en-US" sz="1200" dirty="0">
                <a:solidFill>
                  <a:prstClr val="black"/>
                </a:solidFill>
                <a:latin typeface="Calibri" panose="020F0502020204030204"/>
              </a:rPr>
              <a:t>どのくらい電話やＳＮＳを利用しますか</a:t>
            </a:r>
          </a:p>
        </p:txBody>
      </p:sp>
      <p:sp>
        <p:nvSpPr>
          <p:cNvPr id="10" name="テキスト ボックス 9"/>
          <p:cNvSpPr txBox="1"/>
          <p:nvPr/>
        </p:nvSpPr>
        <p:spPr>
          <a:xfrm>
            <a:off x="435659" y="1291111"/>
            <a:ext cx="559263" cy="202235"/>
          </a:xfrm>
          <a:prstGeom prst="rect">
            <a:avLst/>
          </a:prstGeom>
          <a:noFill/>
        </p:spPr>
        <p:txBody>
          <a:bodyPr wrap="square" rtlCol="0">
            <a:spAutoFit/>
          </a:bodyPr>
          <a:lstStyle/>
          <a:p>
            <a:pPr defTabSz="914418" fontAlgn="auto">
              <a:spcBef>
                <a:spcPts val="0"/>
              </a:spcBef>
              <a:spcAft>
                <a:spcPts val="0"/>
              </a:spcAft>
            </a:pPr>
            <a:r>
              <a:rPr lang="ja-JP" altLang="en-US" sz="714" dirty="0">
                <a:solidFill>
                  <a:prstClr val="black"/>
                </a:solidFill>
                <a:latin typeface="Calibri" panose="020F0502020204030204"/>
              </a:rPr>
              <a:t>時間：長</a:t>
            </a:r>
          </a:p>
        </p:txBody>
      </p:sp>
      <p:sp>
        <p:nvSpPr>
          <p:cNvPr id="11" name="テキスト ボックス 10"/>
          <p:cNvSpPr txBox="1"/>
          <p:nvPr/>
        </p:nvSpPr>
        <p:spPr>
          <a:xfrm>
            <a:off x="371881" y="3618652"/>
            <a:ext cx="534570" cy="205888"/>
          </a:xfrm>
          <a:prstGeom prst="rect">
            <a:avLst/>
          </a:prstGeom>
          <a:noFill/>
        </p:spPr>
        <p:txBody>
          <a:bodyPr wrap="square" rtlCol="0">
            <a:spAutoFit/>
          </a:bodyPr>
          <a:lstStyle/>
          <a:p>
            <a:pPr defTabSz="914418" fontAlgn="auto">
              <a:spcBef>
                <a:spcPts val="0"/>
              </a:spcBef>
              <a:spcAft>
                <a:spcPts val="0"/>
              </a:spcAft>
            </a:pPr>
            <a:r>
              <a:rPr lang="ja-JP" altLang="en-US" sz="714" dirty="0">
                <a:solidFill>
                  <a:prstClr val="black"/>
                </a:solidFill>
                <a:latin typeface="Calibri" panose="020F0502020204030204"/>
              </a:rPr>
              <a:t>時間：短</a:t>
            </a:r>
          </a:p>
        </p:txBody>
      </p:sp>
      <p:sp>
        <p:nvSpPr>
          <p:cNvPr id="12" name="テキスト ボックス 11"/>
          <p:cNvSpPr txBox="1"/>
          <p:nvPr/>
        </p:nvSpPr>
        <p:spPr>
          <a:xfrm>
            <a:off x="296858" y="4380555"/>
            <a:ext cx="8600956" cy="584775"/>
          </a:xfrm>
          <a:prstGeom prst="rect">
            <a:avLst/>
          </a:prstGeom>
          <a:noFill/>
        </p:spPr>
        <p:txBody>
          <a:bodyPr wrap="square" rtlCol="0">
            <a:spAutoFit/>
          </a:bodyPr>
          <a:lstStyle/>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学力を維持向上できている児童生徒</a:t>
            </a:r>
            <a:r>
              <a:rPr lang="ja-JP" altLang="en-US" sz="1600" dirty="0">
                <a:solidFill>
                  <a:prstClr val="black"/>
                </a:solidFill>
                <a:latin typeface="Calibri" panose="020F0502020204030204"/>
              </a:rPr>
              <a:t>と、学力が伸び悩んでいる児童生徒のゲームやＳＮＳの利用時間などの状況について分析</a:t>
            </a:r>
          </a:p>
        </p:txBody>
      </p:sp>
      <p:sp>
        <p:nvSpPr>
          <p:cNvPr id="13" name="二等辺三角形 12"/>
          <p:cNvSpPr/>
          <p:nvPr/>
        </p:nvSpPr>
        <p:spPr>
          <a:xfrm rot="10800000">
            <a:off x="4001629" y="4894484"/>
            <a:ext cx="768110" cy="2049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a:solidFill>
                <a:prstClr val="white"/>
              </a:solidFill>
              <a:latin typeface="Calibri" panose="020F0502020204030204"/>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C3AA6D29-2FDB-45BB-A58C-76AF50DBF569}"/>
              </a:ext>
            </a:extLst>
          </p:cNvPr>
          <p:cNvSpPr txBox="1"/>
          <p:nvPr/>
        </p:nvSpPr>
        <p:spPr>
          <a:xfrm>
            <a:off x="573687" y="5098996"/>
            <a:ext cx="8797824" cy="1767535"/>
          </a:xfrm>
          <a:prstGeom prst="rect">
            <a:avLst/>
          </a:prstGeom>
          <a:noFill/>
        </p:spPr>
        <p:txBody>
          <a:bodyPr wrap="square" lIns="25714" rIns="25714" rtlCol="0">
            <a:spAutoFit/>
          </a:bodyPr>
          <a:lstStyle/>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●学力を維持向上できている児童生徒と、学力が伸び悩んでいる児童生徒では、</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a:solidFill>
                  <a:srgbClr val="FF0000"/>
                </a:solidFill>
                <a:latin typeface="ＭＳ ゴシック" panose="020B0609070205080204" pitchFamily="49" charset="-128"/>
                <a:ea typeface="ＭＳ ゴシック" panose="020B0609070205080204" pitchFamily="49" charset="-128"/>
              </a:rPr>
              <a:t>学力を維持向上できている児童生徒の方がゲームやＳＮＳの利用時間が短い。</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●「ゲームやＳＮＳ利用について、家での約束を決めているか」という質問に対して</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a:solidFill>
                  <a:srgbClr val="FF0000"/>
                </a:solidFill>
                <a:latin typeface="ＭＳ ゴシック" panose="020B0609070205080204" pitchFamily="49" charset="-128"/>
                <a:ea typeface="ＭＳ ゴシック" panose="020B0609070205080204" pitchFamily="49" charset="-128"/>
              </a:rPr>
              <a:t>学力を維持向上できている児童生徒の家庭の方がルール作りが行われている。</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学習時間とゲームやＳＮＳの利用時間の間にも関係性があると考えられる。</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　（学習時間が長い→ゲーム等の時間が短い）</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a:p>
            <a:pPr defTabSz="914418" fontAlgn="auto">
              <a:spcBef>
                <a:spcPts val="0"/>
              </a:spcBef>
              <a:spcAft>
                <a:spcPts val="0"/>
              </a:spcAft>
            </a:pPr>
            <a:r>
              <a:rPr lang="ja-JP" altLang="en-US" sz="1286" dirty="0">
                <a:solidFill>
                  <a:srgbClr val="FF0000"/>
                </a:solidFill>
                <a:latin typeface="ＭＳ ゴシック" panose="020B0609070205080204" pitchFamily="49" charset="-128"/>
                <a:ea typeface="ＭＳ ゴシック" panose="020B0609070205080204" pitchFamily="49" charset="-128"/>
              </a:rPr>
              <a:t>　　　　　　　　　　　　　　　　　　　　　　　　　　　　　　　　　　　　　　　　　　　　　　　　　　　　　　　　</a:t>
            </a:r>
            <a:endParaRPr lang="en-US" altLang="ja-JP" sz="1286"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6393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219" y="2070140"/>
            <a:ext cx="8208912" cy="738664"/>
          </a:xfrm>
          <a:prstGeom prst="rect">
            <a:avLst/>
          </a:prstGeom>
          <a:noFill/>
          <a:ln>
            <a:no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ja-JP" altLang="en-US"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４　さいごに・・・</a:t>
            </a:r>
          </a:p>
        </p:txBody>
      </p:sp>
      <p:pic>
        <p:nvPicPr>
          <p:cNvPr id="409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55135"/>
            <a:ext cx="1752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62783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E6F631-E3E6-44E5-A5EF-42EFBF48F770}"/>
              </a:ext>
            </a:extLst>
          </p:cNvPr>
          <p:cNvSpPr>
            <a:spLocks noGrp="1"/>
          </p:cNvSpPr>
          <p:nvPr>
            <p:ph type="sldNum" sz="quarter" idx="12"/>
          </p:nvPr>
        </p:nvSpPr>
        <p:spPr/>
        <p:txBody>
          <a:bodyPr/>
          <a:lstStyle/>
          <a:p>
            <a:pPr>
              <a:defRPr/>
            </a:pPr>
            <a:fld id="{CAA468B7-945E-4685-A517-91EFCDBD6739}" type="slidenum">
              <a:rPr lang="ja-JP" altLang="en-US" smtClean="0"/>
              <a:pPr>
                <a:defRPr/>
              </a:pPr>
              <a:t>39</a:t>
            </a:fld>
            <a:endParaRPr lang="ja-JP" altLang="en-US" dirty="0"/>
          </a:p>
        </p:txBody>
      </p:sp>
      <p:pic>
        <p:nvPicPr>
          <p:cNvPr id="3" name="図 2">
            <a:extLst>
              <a:ext uri="{FF2B5EF4-FFF2-40B4-BE49-F238E27FC236}">
                <a16:creationId xmlns:a16="http://schemas.microsoft.com/office/drawing/2014/main" id="{F1A83E4A-E138-4BC6-A623-E2AF9D26CF33}"/>
              </a:ext>
            </a:extLst>
          </p:cNvPr>
          <p:cNvPicPr>
            <a:picLocks noChangeAspect="1"/>
          </p:cNvPicPr>
          <p:nvPr/>
        </p:nvPicPr>
        <p:blipFill>
          <a:blip r:embed="rId3"/>
          <a:stretch>
            <a:fillRect/>
          </a:stretch>
        </p:blipFill>
        <p:spPr>
          <a:xfrm>
            <a:off x="859213" y="1442259"/>
            <a:ext cx="3459975" cy="4921441"/>
          </a:xfrm>
          <a:prstGeom prst="rect">
            <a:avLst/>
          </a:prstGeom>
        </p:spPr>
      </p:pic>
      <p:pic>
        <p:nvPicPr>
          <p:cNvPr id="4" name="図 3">
            <a:extLst>
              <a:ext uri="{FF2B5EF4-FFF2-40B4-BE49-F238E27FC236}">
                <a16:creationId xmlns:a16="http://schemas.microsoft.com/office/drawing/2014/main" id="{DB931753-FBC6-4295-82EC-369D5F9D20AF}"/>
              </a:ext>
            </a:extLst>
          </p:cNvPr>
          <p:cNvPicPr>
            <a:picLocks noChangeAspect="1"/>
          </p:cNvPicPr>
          <p:nvPr/>
        </p:nvPicPr>
        <p:blipFill>
          <a:blip r:embed="rId4"/>
          <a:stretch>
            <a:fillRect/>
          </a:stretch>
        </p:blipFill>
        <p:spPr>
          <a:xfrm>
            <a:off x="4822241" y="1417070"/>
            <a:ext cx="3461918" cy="4921441"/>
          </a:xfrm>
          <a:prstGeom prst="rect">
            <a:avLst/>
          </a:prstGeom>
        </p:spPr>
      </p:pic>
      <p:sp>
        <p:nvSpPr>
          <p:cNvPr id="5" name="角丸四角形 8">
            <a:extLst>
              <a:ext uri="{FF2B5EF4-FFF2-40B4-BE49-F238E27FC236}">
                <a16:creationId xmlns:a16="http://schemas.microsoft.com/office/drawing/2014/main" id="{DFE168F9-FB41-4F35-AFE1-48A377136F9E}"/>
              </a:ext>
            </a:extLst>
          </p:cNvPr>
          <p:cNvSpPr/>
          <p:nvPr/>
        </p:nvSpPr>
        <p:spPr>
          <a:xfrm>
            <a:off x="859213" y="494300"/>
            <a:ext cx="7424946" cy="560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bg1"/>
                </a:solidFill>
              </a:rPr>
              <a:t>埼玉県学力・学習状況調査報告書</a:t>
            </a:r>
          </a:p>
        </p:txBody>
      </p:sp>
    </p:spTree>
    <p:extLst>
      <p:ext uri="{BB962C8B-B14F-4D97-AF65-F5344CB8AC3E}">
        <p14:creationId xmlns:p14="http://schemas.microsoft.com/office/powerpoint/2010/main" val="115831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494184" y="1997224"/>
            <a:ext cx="8254280" cy="4384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endParaRPr>
          </a:p>
        </p:txBody>
      </p:sp>
      <p:sp>
        <p:nvSpPr>
          <p:cNvPr id="7" name="タイトル 3"/>
          <p:cNvSpPr txBox="1">
            <a:spLocks/>
          </p:cNvSpPr>
          <p:nvPr/>
        </p:nvSpPr>
        <p:spPr>
          <a:xfrm>
            <a:off x="413792" y="1997224"/>
            <a:ext cx="8424936" cy="19358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endPar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endParaRPr>
          </a:p>
        </p:txBody>
      </p:sp>
      <p:sp>
        <p:nvSpPr>
          <p:cNvPr id="9" name="正方形/長方形 8"/>
          <p:cNvSpPr/>
          <p:nvPr/>
        </p:nvSpPr>
        <p:spPr>
          <a:xfrm>
            <a:off x="107504" y="116632"/>
            <a:ext cx="9036496"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0000"/>
                </a:solidFill>
                <a:effectLst>
                  <a:outerShdw blurRad="38100" dist="38100" dir="2700000" algn="tl">
                    <a:srgbClr val="000000">
                      <a:alpha val="43137"/>
                    </a:srgbClr>
                  </a:outerShdw>
                </a:effectLst>
              </a:rPr>
              <a:t>　　</a:t>
            </a:r>
            <a:r>
              <a:rPr kumimoji="1" lang="ja-JP"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ＭＳ Ｐゴシック" pitchFamily="50" charset="-128"/>
                <a:cs typeface="+mn-cs"/>
              </a:rPr>
              <a:t>　全国学力・学習状況調査結果より</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12" name="テキスト ボックス 11"/>
          <p:cNvSpPr txBox="1"/>
          <p:nvPr/>
        </p:nvSpPr>
        <p:spPr>
          <a:xfrm>
            <a:off x="107504" y="866922"/>
            <a:ext cx="5553372" cy="396944"/>
          </a:xfrm>
          <a:prstGeom prst="rect">
            <a:avLst/>
          </a:prstGeom>
          <a:noFill/>
        </p:spPr>
        <p:txBody>
          <a:bodyPr wrap="square" rtlCol="0">
            <a:spAutoFit/>
          </a:bodyPr>
          <a:lstStyle/>
          <a:p>
            <a:pPr defTabSz="457200" fontAlgn="auto">
              <a:spcBef>
                <a:spcPts val="0"/>
              </a:spcBef>
              <a:spcAft>
                <a:spcPts val="0"/>
              </a:spcAft>
            </a:pPr>
            <a:r>
              <a:rPr lang="ja-JP" altLang="en-US" sz="2000" b="1" dirty="0">
                <a:solidFill>
                  <a:prstClr val="black">
                    <a:lumMod val="85000"/>
                    <a:lumOff val="15000"/>
                  </a:prstClr>
                </a:solidFill>
                <a:latin typeface="HG丸ｺﾞｼｯｸM-PRO" panose="020F0600000000000000" pitchFamily="50" charset="-128"/>
                <a:ea typeface="HG丸ｺﾞｼｯｸM-PRO" panose="020F0600000000000000" pitchFamily="50" charset="-128"/>
              </a:rPr>
              <a:t>　　　学校質問紙調査結果と学力との関係</a:t>
            </a:r>
          </a:p>
        </p:txBody>
      </p:sp>
      <p:grpSp>
        <p:nvGrpSpPr>
          <p:cNvPr id="13" name="グループ化 12"/>
          <p:cNvGrpSpPr/>
          <p:nvPr/>
        </p:nvGrpSpPr>
        <p:grpSpPr>
          <a:xfrm>
            <a:off x="413792" y="2484860"/>
            <a:ext cx="8424936" cy="3331399"/>
            <a:chOff x="866803" y="2458389"/>
            <a:chExt cx="10532919" cy="3331399"/>
          </a:xfrm>
        </p:grpSpPr>
        <p:sp>
          <p:nvSpPr>
            <p:cNvPr id="14" name="テキスト ボックス 13"/>
            <p:cNvSpPr txBox="1"/>
            <p:nvPr/>
          </p:nvSpPr>
          <p:spPr>
            <a:xfrm>
              <a:off x="866803" y="2866309"/>
              <a:ext cx="461665" cy="2656936"/>
            </a:xfrm>
            <a:prstGeom prst="rect">
              <a:avLst/>
            </a:prstGeom>
            <a:noFill/>
          </p:spPr>
          <p:txBody>
            <a:bodyPr vert="eaVert"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rPr>
                <a:t>平均正答率（単位：％）</a:t>
              </a:r>
            </a:p>
          </p:txBody>
        </p:sp>
        <p:graphicFrame>
          <p:nvGraphicFramePr>
            <p:cNvPr id="15" name="グラフ 14"/>
            <p:cNvGraphicFramePr>
              <a:graphicFrameLocks/>
            </p:cNvGraphicFramePr>
            <p:nvPr>
              <p:extLst/>
            </p:nvPr>
          </p:nvGraphicFramePr>
          <p:xfrm>
            <a:off x="1507067" y="2458389"/>
            <a:ext cx="9892655" cy="3331399"/>
          </p:xfrm>
          <a:graphic>
            <a:graphicData uri="http://schemas.openxmlformats.org/drawingml/2006/chart">
              <c:chart xmlns:c="http://schemas.openxmlformats.org/drawingml/2006/chart" xmlns:r="http://schemas.openxmlformats.org/officeDocument/2006/relationships" r:id="rId3"/>
            </a:graphicData>
          </a:graphic>
        </p:graphicFrame>
      </p:grpSp>
      <p:sp>
        <p:nvSpPr>
          <p:cNvPr id="16" name="正方形/長方形 15"/>
          <p:cNvSpPr/>
          <p:nvPr/>
        </p:nvSpPr>
        <p:spPr>
          <a:xfrm>
            <a:off x="494185" y="1356206"/>
            <a:ext cx="8254280" cy="803898"/>
          </a:xfrm>
          <a:prstGeom prst="rect">
            <a:avLst/>
          </a:prstGeom>
          <a:noFill/>
          <a:ln w="635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E60000"/>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2000" b="1" i="0" u="none" strike="noStrike" kern="0" cap="none" spc="0" normalizeH="0" baseline="0" noProof="0" dirty="0">
                <a:ln>
                  <a:noFill/>
                </a:ln>
                <a:solidFill>
                  <a:srgbClr val="E60000"/>
                </a:solidFill>
                <a:effectLst/>
                <a:uLnTx/>
                <a:uFillTx/>
                <a:latin typeface="ＭＳ ゴシック" panose="020B0609070205080204" pitchFamily="49" charset="-128"/>
                <a:ea typeface="ＭＳ ゴシック" panose="020B0609070205080204" pitchFamily="49" charset="-128"/>
                <a:cs typeface="+mn-cs"/>
              </a:rPr>
              <a:t>全国と県の調査を併せて分析し、ＰＤＣＡサイクルを機能させて指導改善に取り組んでいる学校は、全国学調の平均正答率が高い傾向がみられる。</a:t>
            </a:r>
            <a:endParaRPr kumimoji="0" lang="ja-JP" altLang="ja-JP" sz="2000" b="1" i="0" u="sng" strike="noStrike" kern="0" cap="none" spc="0" normalizeH="0" baseline="0" noProof="0" dirty="0">
              <a:ln>
                <a:noFill/>
              </a:ln>
              <a:solidFill>
                <a:srgbClr val="E6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正方形/長方形 16"/>
          <p:cNvSpPr/>
          <p:nvPr/>
        </p:nvSpPr>
        <p:spPr>
          <a:xfrm>
            <a:off x="525015" y="6041999"/>
            <a:ext cx="8772637" cy="523220"/>
          </a:xfrm>
          <a:prstGeom prst="rect">
            <a:avLst/>
          </a:prstGeom>
        </p:spPr>
        <p:txBody>
          <a:bodyPr wrap="square">
            <a:spAutoFit/>
          </a:bodyPr>
          <a:lstStyle/>
          <a:p>
            <a:pPr defTabSz="457200" fontAlgn="auto">
              <a:spcBef>
                <a:spcPts val="0"/>
              </a:spcBef>
              <a:spcAft>
                <a:spcPts val="0"/>
              </a:spcAft>
            </a:pPr>
            <a:r>
              <a:rPr kumimoji="0" lang="en-US" altLang="ja-JP" sz="1400" dirty="0">
                <a:solidFill>
                  <a:prstClr val="black">
                    <a:lumMod val="85000"/>
                    <a:lumOff val="15000"/>
                  </a:prstClr>
                </a:solidFill>
                <a:latin typeface="Calibri" panose="020F0502020204030204"/>
              </a:rPr>
              <a:t>※</a:t>
            </a:r>
            <a:r>
              <a:rPr kumimoji="0" lang="ja-JP" altLang="en-US" sz="1400" dirty="0">
                <a:solidFill>
                  <a:prstClr val="black">
                    <a:lumMod val="85000"/>
                    <a:lumOff val="15000"/>
                  </a:prstClr>
                </a:solidFill>
                <a:latin typeface="Calibri" panose="020F0502020204030204"/>
              </a:rPr>
              <a:t>全国学調の学校質問紙「全国学力・学習状況調査の結果を自治体独自の学力調査の結果と併せて分析し、</a:t>
            </a:r>
            <a:endParaRPr kumimoji="0" lang="en-US" altLang="ja-JP" sz="1400" dirty="0">
              <a:solidFill>
                <a:prstClr val="black">
                  <a:lumMod val="85000"/>
                  <a:lumOff val="15000"/>
                </a:prstClr>
              </a:solidFill>
              <a:latin typeface="Calibri" panose="020F0502020204030204"/>
            </a:endParaRPr>
          </a:p>
          <a:p>
            <a:pPr defTabSz="457200" fontAlgn="auto">
              <a:spcBef>
                <a:spcPts val="0"/>
              </a:spcBef>
              <a:spcAft>
                <a:spcPts val="0"/>
              </a:spcAft>
            </a:pPr>
            <a:r>
              <a:rPr kumimoji="0" lang="ja-JP" altLang="en-US" sz="1400" dirty="0">
                <a:solidFill>
                  <a:prstClr val="black">
                    <a:lumMod val="85000"/>
                    <a:lumOff val="15000"/>
                  </a:prstClr>
                </a:solidFill>
                <a:latin typeface="Calibri" panose="020F0502020204030204"/>
              </a:rPr>
              <a:t>　 具体的な教育指導の改善や指導計画等への反映を行っている」の回答状況と、学力（平均正答率）との関係</a:t>
            </a:r>
          </a:p>
        </p:txBody>
      </p:sp>
    </p:spTree>
    <p:extLst>
      <p:ext uri="{BB962C8B-B14F-4D97-AF65-F5344CB8AC3E}">
        <p14:creationId xmlns:p14="http://schemas.microsoft.com/office/powerpoint/2010/main" val="33685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1">
            <a:extLst>
              <a:ext uri="{FF2B5EF4-FFF2-40B4-BE49-F238E27FC236}">
                <a16:creationId xmlns:a16="http://schemas.microsoft.com/office/drawing/2014/main" id="{4EE30C99-2AAF-4045-B8FF-2D01F386AA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192240F-3307-47B5-B589-20A8A0156A51}" type="slidenum">
              <a:rPr lang="ja-JP" altLang="en-US" sz="1200" smtClean="0">
                <a:solidFill>
                  <a:srgbClr val="898989"/>
                </a:solidFill>
              </a:rPr>
              <a:pPr>
                <a:spcBef>
                  <a:spcPct val="0"/>
                </a:spcBef>
                <a:buFontTx/>
                <a:buNone/>
              </a:pPr>
              <a:t>40</a:t>
            </a:fld>
            <a:endParaRPr lang="ja-JP" altLang="en-US" sz="1200">
              <a:solidFill>
                <a:srgbClr val="898989"/>
              </a:solidFill>
            </a:endParaRPr>
          </a:p>
        </p:txBody>
      </p:sp>
      <p:pic>
        <p:nvPicPr>
          <p:cNvPr id="94211" name="Picture 4">
            <a:extLst>
              <a:ext uri="{FF2B5EF4-FFF2-40B4-BE49-F238E27FC236}">
                <a16:creationId xmlns:a16="http://schemas.microsoft.com/office/drawing/2014/main" id="{581F7B73-2B96-4039-AEE6-FDFBDB31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76300"/>
            <a:ext cx="8720138"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メモ 3">
            <a:extLst>
              <a:ext uri="{FF2B5EF4-FFF2-40B4-BE49-F238E27FC236}">
                <a16:creationId xmlns:a16="http://schemas.microsoft.com/office/drawing/2014/main" id="{6DFF3594-8D8C-4B8A-AE48-10AE051F02E7}"/>
              </a:ext>
            </a:extLst>
          </p:cNvPr>
          <p:cNvSpPr/>
          <p:nvPr/>
        </p:nvSpPr>
        <p:spPr>
          <a:xfrm>
            <a:off x="900113" y="1196975"/>
            <a:ext cx="6840537" cy="1584325"/>
          </a:xfrm>
          <a:prstGeom prst="foldedCorner">
            <a:avLst/>
          </a:prstGeom>
          <a:solidFill>
            <a:schemeClr val="tx2">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5000"/>
              </a:lnSpc>
              <a:defRPr/>
            </a:pPr>
            <a:r>
              <a:rPr lang="ja-JP" altLang="en-US" sz="2800" b="1" dirty="0">
                <a:solidFill>
                  <a:prstClr val="white"/>
                </a:solidFill>
                <a:latin typeface="+mj-ea"/>
                <a:ea typeface="+mj-ea"/>
              </a:rPr>
              <a:t>県や全国の学力・学習状況調査で</a:t>
            </a:r>
            <a:endParaRPr lang="en-US" altLang="ja-JP" sz="2800" b="1" dirty="0">
              <a:solidFill>
                <a:prstClr val="white"/>
              </a:solidFill>
              <a:latin typeface="+mj-ea"/>
              <a:ea typeface="+mj-ea"/>
            </a:endParaRPr>
          </a:p>
          <a:p>
            <a:pPr algn="ctr">
              <a:defRPr/>
            </a:pPr>
            <a:r>
              <a:rPr lang="ja-JP" altLang="en-US" sz="2800" b="1" dirty="0">
                <a:solidFill>
                  <a:prstClr val="white"/>
                </a:solidFill>
                <a:latin typeface="+mj-ea"/>
                <a:ea typeface="+mj-ea"/>
              </a:rPr>
              <a:t>学力を伸ばしている学校で</a:t>
            </a:r>
            <a:endParaRPr lang="en-US" altLang="ja-JP" sz="2800" b="1" dirty="0">
              <a:solidFill>
                <a:prstClr val="white"/>
              </a:solidFill>
              <a:latin typeface="+mj-ea"/>
              <a:ea typeface="+mj-ea"/>
            </a:endParaRPr>
          </a:p>
          <a:p>
            <a:pPr algn="ctr">
              <a:defRPr/>
            </a:pPr>
            <a:r>
              <a:rPr lang="ja-JP" altLang="en-US" sz="2800" b="1" dirty="0">
                <a:solidFill>
                  <a:prstClr val="white"/>
                </a:solidFill>
                <a:latin typeface="+mj-ea"/>
                <a:ea typeface="+mj-ea"/>
              </a:rPr>
              <a:t>共通していたこととは、</a:t>
            </a:r>
            <a:endParaRPr lang="en-US" altLang="ja-JP" sz="2800" b="1" dirty="0">
              <a:solidFill>
                <a:prstClr val="white"/>
              </a:solidFill>
              <a:latin typeface="+mj-ea"/>
              <a:ea typeface="+mj-ea"/>
            </a:endParaRPr>
          </a:p>
        </p:txBody>
      </p:sp>
      <p:sp>
        <p:nvSpPr>
          <p:cNvPr id="5" name="爆発 2 4">
            <a:extLst>
              <a:ext uri="{FF2B5EF4-FFF2-40B4-BE49-F238E27FC236}">
                <a16:creationId xmlns:a16="http://schemas.microsoft.com/office/drawing/2014/main" id="{C12962EF-D702-4F46-90A8-313FA8151F84}"/>
              </a:ext>
            </a:extLst>
          </p:cNvPr>
          <p:cNvSpPr/>
          <p:nvPr/>
        </p:nvSpPr>
        <p:spPr>
          <a:xfrm>
            <a:off x="611188" y="2789238"/>
            <a:ext cx="2808287" cy="1871662"/>
          </a:xfrm>
          <a:prstGeom prst="irregularSeal2">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800" dirty="0"/>
              <a:t>共通理解</a:t>
            </a:r>
          </a:p>
        </p:txBody>
      </p:sp>
      <p:sp>
        <p:nvSpPr>
          <p:cNvPr id="6" name="爆発 2 5">
            <a:extLst>
              <a:ext uri="{FF2B5EF4-FFF2-40B4-BE49-F238E27FC236}">
                <a16:creationId xmlns:a16="http://schemas.microsoft.com/office/drawing/2014/main" id="{8666665E-0D45-4EF8-80AA-596E27108AB6}"/>
              </a:ext>
            </a:extLst>
          </p:cNvPr>
          <p:cNvSpPr/>
          <p:nvPr/>
        </p:nvSpPr>
        <p:spPr>
          <a:xfrm>
            <a:off x="2916238" y="3357563"/>
            <a:ext cx="2808287" cy="1871662"/>
          </a:xfrm>
          <a:prstGeom prst="irregularSeal2">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800" dirty="0"/>
              <a:t>共通行動</a:t>
            </a:r>
            <a:endParaRPr lang="ja-JP" altLang="en-US" dirty="0"/>
          </a:p>
        </p:txBody>
      </p:sp>
      <p:sp>
        <p:nvSpPr>
          <p:cNvPr id="7" name="爆発 2 6">
            <a:extLst>
              <a:ext uri="{FF2B5EF4-FFF2-40B4-BE49-F238E27FC236}">
                <a16:creationId xmlns:a16="http://schemas.microsoft.com/office/drawing/2014/main" id="{672D57DC-A5A0-43B0-989F-64BDD6108D9F}"/>
              </a:ext>
            </a:extLst>
          </p:cNvPr>
          <p:cNvSpPr/>
          <p:nvPr/>
        </p:nvSpPr>
        <p:spPr>
          <a:xfrm>
            <a:off x="5435600" y="3692525"/>
            <a:ext cx="2808288" cy="1873250"/>
          </a:xfrm>
          <a:prstGeom prst="irregularSeal2">
            <a:avLst/>
          </a:prstGeom>
          <a:solidFill>
            <a:srgbClr val="FFCCCC"/>
          </a:solidFill>
          <a:ln>
            <a:solidFill>
              <a:srgbClr val="FF66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800" dirty="0"/>
              <a:t>徹底</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827584" y="1916113"/>
            <a:ext cx="7416824" cy="1000125"/>
          </a:xfrm>
        </p:spPr>
        <p:txBody>
          <a:bodyPr/>
          <a:lstStyle/>
          <a:p>
            <a:r>
              <a:rPr lang="ja-JP" altLang="en-US" sz="3600" b="1" dirty="0">
                <a:latin typeface="+mn-ea"/>
                <a:ea typeface="+mn-ea"/>
              </a:rPr>
              <a:t>御清聴ありがとうございました。</a:t>
            </a:r>
          </a:p>
        </p:txBody>
      </p:sp>
      <p:sp>
        <p:nvSpPr>
          <p:cNvPr id="5" name="スライド番号プレースホルダー 1"/>
          <p:cNvSpPr>
            <a:spLocks noGrp="1"/>
          </p:cNvSpPr>
          <p:nvPr>
            <p:ph type="sldNum" sz="quarter" idx="12"/>
          </p:nvPr>
        </p:nvSpPr>
        <p:spPr bwMode="auto">
          <a:xfrm>
            <a:off x="6832366"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898989"/>
                </a:solidFill>
                <a:latin typeface="+mn-ea"/>
                <a:ea typeface="+mn-ea"/>
              </a:rPr>
              <a:t>２７</a:t>
            </a:r>
            <a:endParaRPr lang="ja-JP" altLang="en-US" sz="1200" b="1" dirty="0">
              <a:solidFill>
                <a:srgbClr val="898989"/>
              </a:solidFill>
              <a:latin typeface="+mn-ea"/>
              <a:ea typeface="+mn-ea"/>
            </a:endParaRPr>
          </a:p>
        </p:txBody>
      </p:sp>
      <p:pic>
        <p:nvPicPr>
          <p:cNvPr id="12291" name="図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826" y="3284984"/>
            <a:ext cx="2047674" cy="257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7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50" y="1820863"/>
            <a:ext cx="4176713" cy="2097087"/>
          </a:xfrm>
          <a:prstGeom prst="roundRect">
            <a:avLst/>
          </a:prstGeom>
        </p:spPr>
        <p:style>
          <a:lnRef idx="2">
            <a:schemeClr val="accent1"/>
          </a:lnRef>
          <a:fillRef idx="1">
            <a:schemeClr val="lt1"/>
          </a:fillRef>
          <a:effectRef idx="0">
            <a:schemeClr val="accent1"/>
          </a:effectRef>
          <a:fontRef idx="minor">
            <a:schemeClr val="dk1"/>
          </a:fontRef>
        </p:style>
        <p:txBody>
          <a:bodyPr lIns="36000" rIns="0"/>
          <a:lstStyle/>
          <a:p>
            <a:pPr>
              <a:defRPr/>
            </a:pPr>
            <a:r>
              <a:rPr lang="ja-JP" altLang="en-US" sz="2000" dirty="0">
                <a:latin typeface="ＭＳ ゴシック" panose="020B0609070205080204" pitchFamily="49" charset="-128"/>
                <a:ea typeface="ＭＳ ゴシック" panose="020B0609070205080204" pitchFamily="49" charset="-128"/>
              </a:rPr>
              <a:t>○問題が公表されている</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○今求められている能力や授業をどのようにやっていくのかという視点で授業の仕方の内容を問題としている。</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●調査対象者が毎年違う</a:t>
            </a:r>
          </a:p>
        </p:txBody>
      </p:sp>
      <p:sp>
        <p:nvSpPr>
          <p:cNvPr id="20" name="角丸四角形 19"/>
          <p:cNvSpPr/>
          <p:nvPr/>
        </p:nvSpPr>
        <p:spPr>
          <a:xfrm>
            <a:off x="268288" y="1196975"/>
            <a:ext cx="383063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2400" b="1" dirty="0">
                <a:latin typeface="ＭＳ ゴシック" panose="020B0609070205080204" pitchFamily="49" charset="-128"/>
                <a:ea typeface="ＭＳ ゴシック" panose="020B0609070205080204" pitchFamily="49" charset="-128"/>
              </a:rPr>
              <a:t>全国学力・学習状況調査</a:t>
            </a:r>
          </a:p>
        </p:txBody>
      </p:sp>
      <p:sp>
        <p:nvSpPr>
          <p:cNvPr id="15" name="角丸四角形 14"/>
          <p:cNvSpPr/>
          <p:nvPr/>
        </p:nvSpPr>
        <p:spPr>
          <a:xfrm>
            <a:off x="4572000" y="1851025"/>
            <a:ext cx="3313113" cy="1146175"/>
          </a:xfrm>
          <a:prstGeom prst="roundRect">
            <a:avLst/>
          </a:prstGeom>
        </p:spPr>
        <p:style>
          <a:lnRef idx="2">
            <a:schemeClr val="accent1"/>
          </a:lnRef>
          <a:fillRef idx="1">
            <a:schemeClr val="lt1"/>
          </a:fillRef>
          <a:effectRef idx="0">
            <a:schemeClr val="accent1"/>
          </a:effectRef>
          <a:fontRef idx="minor">
            <a:schemeClr val="dk1"/>
          </a:fontRef>
        </p:style>
        <p:txBody>
          <a:bodyPr lIns="36000" rIns="0"/>
          <a:lstStyle/>
          <a:p>
            <a:pPr>
              <a:defRPr/>
            </a:pPr>
            <a:r>
              <a:rPr lang="ja-JP" altLang="en-US" sz="2000" dirty="0">
                <a:latin typeface="ＭＳ ゴシック" panose="020B0609070205080204" pitchFamily="49" charset="-128"/>
                <a:ea typeface="ＭＳ ゴシック" panose="020B0609070205080204" pitchFamily="49" charset="-128"/>
              </a:rPr>
              <a:t>○調査問題の分析・活用</a:t>
            </a:r>
            <a:endParaRPr lang="en-US" altLang="ja-JP" sz="2000" dirty="0">
              <a:latin typeface="ＭＳ ゴシック" panose="020B0609070205080204" pitchFamily="49" charset="-128"/>
              <a:ea typeface="ＭＳ ゴシック" panose="020B0609070205080204" pitchFamily="49" charset="-128"/>
            </a:endParaRPr>
          </a:p>
          <a:p>
            <a:pPr>
              <a:defRPr/>
            </a:pPr>
            <a:r>
              <a:rPr lang="ja-JP" altLang="en-US" sz="2000" dirty="0">
                <a:latin typeface="ＭＳ ゴシック" panose="020B0609070205080204" pitchFamily="49" charset="-128"/>
                <a:ea typeface="ＭＳ ゴシック" panose="020B0609070205080204" pitchFamily="49" charset="-128"/>
              </a:rPr>
              <a:t>○学習内容定着の見届け</a:t>
            </a:r>
            <a:endParaRPr lang="en-US" altLang="ja-JP" sz="2000" dirty="0">
              <a:latin typeface="ＭＳ ゴシック" panose="020B0609070205080204" pitchFamily="49" charset="-128"/>
              <a:ea typeface="ＭＳ ゴシック" panose="020B0609070205080204" pitchFamily="49" charset="-128"/>
            </a:endParaRPr>
          </a:p>
          <a:p>
            <a:pPr>
              <a:defRPr/>
            </a:pPr>
            <a:r>
              <a:rPr lang="ja-JP" altLang="en-US" sz="2000" dirty="0">
                <a:latin typeface="ＭＳ ゴシック" panose="020B0609070205080204" pitchFamily="49" charset="-128"/>
                <a:ea typeface="ＭＳ ゴシック" panose="020B0609070205080204" pitchFamily="49" charset="-128"/>
              </a:rPr>
              <a:t>○授業の改善・充実</a:t>
            </a:r>
            <a:endParaRPr lang="en-US" altLang="ja-JP" sz="2000" dirty="0">
              <a:latin typeface="ＭＳ ゴシック" panose="020B0609070205080204" pitchFamily="49" charset="-128"/>
              <a:ea typeface="ＭＳ ゴシック" panose="020B0609070205080204" pitchFamily="49" charset="-128"/>
            </a:endParaRPr>
          </a:p>
        </p:txBody>
      </p:sp>
      <p:sp>
        <p:nvSpPr>
          <p:cNvPr id="5" name="右矢印 4"/>
          <p:cNvSpPr/>
          <p:nvPr/>
        </p:nvSpPr>
        <p:spPr>
          <a:xfrm>
            <a:off x="4067175" y="2014538"/>
            <a:ext cx="492125" cy="868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角丸四角形 10"/>
          <p:cNvSpPr/>
          <p:nvPr/>
        </p:nvSpPr>
        <p:spPr>
          <a:xfrm>
            <a:off x="98425" y="4840288"/>
            <a:ext cx="4176713" cy="1849437"/>
          </a:xfrm>
          <a:prstGeom prst="roundRect">
            <a:avLst/>
          </a:prstGeom>
        </p:spPr>
        <p:style>
          <a:lnRef idx="2">
            <a:schemeClr val="accent1"/>
          </a:lnRef>
          <a:fillRef idx="1">
            <a:schemeClr val="lt1"/>
          </a:fillRef>
          <a:effectRef idx="0">
            <a:schemeClr val="accent1"/>
          </a:effectRef>
          <a:fontRef idx="minor">
            <a:schemeClr val="dk1"/>
          </a:fontRef>
        </p:style>
        <p:txBody>
          <a:bodyPr lIns="36000" rIns="0"/>
          <a:lstStyle/>
          <a:p>
            <a:pPr marL="173038" indent="-173038">
              <a:defRPr/>
            </a:pPr>
            <a:r>
              <a:rPr lang="ja-JP" altLang="en-US" sz="2000" dirty="0">
                <a:latin typeface="ＭＳ ゴシック" panose="020B0609070205080204" pitchFamily="49" charset="-128"/>
                <a:ea typeface="ＭＳ ゴシック" panose="020B0609070205080204" pitchFamily="49" charset="-128"/>
              </a:rPr>
              <a:t>○児童生徒一人一人の伸びや学校</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　の伸びがわかる</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○調査対象者を継続してみること</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　ができる</a:t>
            </a:r>
            <a:endParaRPr lang="en-US" altLang="ja-JP" sz="2000" dirty="0">
              <a:latin typeface="ＭＳ ゴシック" panose="020B0609070205080204" pitchFamily="49" charset="-128"/>
              <a:ea typeface="ＭＳ ゴシック" panose="020B0609070205080204" pitchFamily="49" charset="-128"/>
            </a:endParaRPr>
          </a:p>
          <a:p>
            <a:pPr marL="173038" indent="-173038">
              <a:defRPr/>
            </a:pPr>
            <a:r>
              <a:rPr lang="ja-JP" altLang="en-US" sz="2000" dirty="0">
                <a:latin typeface="ＭＳ ゴシック" panose="020B0609070205080204" pitchFamily="49" charset="-128"/>
                <a:ea typeface="ＭＳ ゴシック" panose="020B0609070205080204" pitchFamily="49" charset="-128"/>
              </a:rPr>
              <a:t>●問題が公表されていない</a:t>
            </a:r>
          </a:p>
        </p:txBody>
      </p:sp>
      <p:sp>
        <p:nvSpPr>
          <p:cNvPr id="19" name="角丸四角形 18"/>
          <p:cNvSpPr/>
          <p:nvPr/>
        </p:nvSpPr>
        <p:spPr>
          <a:xfrm>
            <a:off x="365125" y="4206875"/>
            <a:ext cx="3619500"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2400" b="1" dirty="0">
                <a:latin typeface="ＭＳ ゴシック" panose="020B0609070205080204" pitchFamily="49" charset="-128"/>
                <a:ea typeface="ＭＳ ゴシック" panose="020B0609070205080204" pitchFamily="49" charset="-128"/>
              </a:rPr>
              <a:t>県学力・学習状況調査</a:t>
            </a:r>
          </a:p>
        </p:txBody>
      </p:sp>
      <p:sp>
        <p:nvSpPr>
          <p:cNvPr id="16" name="角丸四角形 15"/>
          <p:cNvSpPr/>
          <p:nvPr/>
        </p:nvSpPr>
        <p:spPr>
          <a:xfrm>
            <a:off x="4572000" y="3363913"/>
            <a:ext cx="3313113" cy="3325812"/>
          </a:xfrm>
          <a:prstGeom prst="roundRect">
            <a:avLst>
              <a:gd name="adj" fmla="val 9063"/>
            </a:avLst>
          </a:prstGeom>
        </p:spPr>
        <p:style>
          <a:lnRef idx="2">
            <a:schemeClr val="accent1"/>
          </a:lnRef>
          <a:fillRef idx="1">
            <a:schemeClr val="lt1"/>
          </a:fillRef>
          <a:effectRef idx="0">
            <a:schemeClr val="accent1"/>
          </a:effectRef>
          <a:fontRef idx="minor">
            <a:schemeClr val="dk1"/>
          </a:fontRef>
        </p:style>
        <p:txBody>
          <a:bodyPr lIns="0" rIns="0"/>
          <a:lstStyle/>
          <a:p>
            <a:pPr>
              <a:defRPr/>
            </a:pPr>
            <a:r>
              <a:rPr lang="ja-JP" altLang="en-US" sz="2000" dirty="0">
                <a:latin typeface="ＭＳ ゴシック" panose="020B0609070205080204" pitchFamily="49" charset="-128"/>
                <a:ea typeface="ＭＳ ゴシック" panose="020B0609070205080204" pitchFamily="49" charset="-128"/>
              </a:rPr>
              <a:t>○調査結果の分析</a:t>
            </a:r>
            <a:endParaRPr lang="en-US" altLang="ja-JP" sz="2000" dirty="0">
              <a:latin typeface="ＭＳ ゴシック" panose="020B0609070205080204" pitchFamily="49" charset="-128"/>
              <a:ea typeface="ＭＳ ゴシック" panose="020B0609070205080204" pitchFamily="49" charset="-128"/>
            </a:endParaRPr>
          </a:p>
          <a:p>
            <a:pPr marL="276225" indent="-276225">
              <a:defRPr/>
            </a:pPr>
            <a:r>
              <a:rPr lang="ja-JP" altLang="en-US" sz="2000" dirty="0">
                <a:latin typeface="ＭＳ ゴシック" panose="020B0609070205080204" pitchFamily="49" charset="-128"/>
                <a:ea typeface="ＭＳ ゴシック" panose="020B0609070205080204" pitchFamily="49" charset="-128"/>
              </a:rPr>
              <a:t>・学力の伸びと学校の取組</a:t>
            </a:r>
            <a:endParaRPr lang="en-US" altLang="ja-JP" sz="2000" dirty="0">
              <a:latin typeface="ＭＳ ゴシック" panose="020B0609070205080204" pitchFamily="49" charset="-128"/>
              <a:ea typeface="ＭＳ ゴシック" panose="020B0609070205080204" pitchFamily="49" charset="-128"/>
            </a:endParaRPr>
          </a:p>
          <a:p>
            <a:pPr marL="276225" indent="-276225">
              <a:defRPr/>
            </a:pPr>
            <a:r>
              <a:rPr lang="ja-JP" altLang="en-US" sz="2000" dirty="0">
                <a:latin typeface="ＭＳ ゴシック" panose="020B0609070205080204" pitchFamily="49" charset="-128"/>
                <a:ea typeface="ＭＳ ゴシック" panose="020B0609070205080204" pitchFamily="49" charset="-128"/>
              </a:rPr>
              <a:t>　や指導との関係</a:t>
            </a:r>
            <a:endParaRPr lang="en-US" altLang="ja-JP" sz="2000" dirty="0">
              <a:latin typeface="ＭＳ ゴシック" panose="020B0609070205080204" pitchFamily="49" charset="-128"/>
              <a:ea typeface="ＭＳ ゴシック" panose="020B0609070205080204" pitchFamily="49" charset="-128"/>
            </a:endParaRPr>
          </a:p>
          <a:p>
            <a:pPr marL="261938" indent="-261938">
              <a:defRPr/>
            </a:pPr>
            <a:r>
              <a:rPr lang="ja-JP" altLang="en-US" sz="2000" dirty="0">
                <a:latin typeface="ＭＳ ゴシック" panose="020B0609070205080204" pitchFamily="49" charset="-128"/>
                <a:ea typeface="ＭＳ ゴシック" panose="020B0609070205080204" pitchFamily="49" charset="-128"/>
              </a:rPr>
              <a:t>○一定期間に実施された取組や指導の成果を客観的に把握</a:t>
            </a:r>
            <a:endParaRPr lang="en-US" altLang="ja-JP" sz="2000" dirty="0">
              <a:latin typeface="ＭＳ ゴシック" panose="020B0609070205080204" pitchFamily="49" charset="-128"/>
              <a:ea typeface="ＭＳ ゴシック" panose="020B0609070205080204" pitchFamily="49" charset="-128"/>
            </a:endParaRPr>
          </a:p>
          <a:p>
            <a:pPr marL="182563" indent="-182563">
              <a:defRPr/>
            </a:pPr>
            <a:r>
              <a:rPr lang="ja-JP" altLang="en-US" sz="2000" dirty="0">
                <a:latin typeface="ＭＳ ゴシック" panose="020B0609070205080204" pitchFamily="49" charset="-128"/>
                <a:ea typeface="ＭＳ ゴシック" panose="020B0609070205080204" pitchFamily="49" charset="-128"/>
              </a:rPr>
              <a:t>○学力を伸ばした指導方法</a:t>
            </a:r>
            <a:endParaRPr lang="en-US" altLang="ja-JP" sz="2000" dirty="0">
              <a:latin typeface="ＭＳ ゴシック" panose="020B0609070205080204" pitchFamily="49" charset="-128"/>
              <a:ea typeface="ＭＳ ゴシック" panose="020B0609070205080204" pitchFamily="49" charset="-128"/>
            </a:endParaRPr>
          </a:p>
          <a:p>
            <a:pPr marL="182563" indent="-182563">
              <a:defRPr/>
            </a:pPr>
            <a:r>
              <a:rPr lang="ja-JP" altLang="en-US" sz="2000" dirty="0">
                <a:latin typeface="ＭＳ ゴシック" panose="020B0609070205080204" pitchFamily="49" charset="-128"/>
                <a:ea typeface="ＭＳ ゴシック" panose="020B0609070205080204" pitchFamily="49" charset="-128"/>
              </a:rPr>
              <a:t>　を共有し授業改善・充実</a:t>
            </a:r>
            <a:endParaRPr lang="en-US" altLang="ja-JP" sz="2000" dirty="0">
              <a:latin typeface="ＭＳ ゴシック" panose="020B0609070205080204" pitchFamily="49" charset="-128"/>
              <a:ea typeface="ＭＳ ゴシック" panose="020B0609070205080204" pitchFamily="49" charset="-128"/>
            </a:endParaRPr>
          </a:p>
          <a:p>
            <a:pPr>
              <a:defRPr/>
            </a:pPr>
            <a:r>
              <a:rPr lang="ja-JP" altLang="en-US" sz="2000" dirty="0">
                <a:latin typeface="ＭＳ ゴシック" panose="020B0609070205080204" pitchFamily="49" charset="-128"/>
                <a:ea typeface="ＭＳ ゴシック" panose="020B0609070205080204" pitchFamily="49" charset="-128"/>
              </a:rPr>
              <a:t>○質問紙調査から実態把握</a:t>
            </a:r>
            <a:endParaRPr lang="en-US" altLang="ja-JP" sz="2000" dirty="0">
              <a:latin typeface="ＭＳ ゴシック" panose="020B0609070205080204" pitchFamily="49" charset="-128"/>
              <a:ea typeface="ＭＳ ゴシック" panose="020B0609070205080204" pitchFamily="49" charset="-128"/>
            </a:endParaRPr>
          </a:p>
          <a:p>
            <a:pPr>
              <a:defRPr/>
            </a:pPr>
            <a:r>
              <a:rPr lang="ja-JP" altLang="en-US" sz="2000" dirty="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（分析支援プログラムの活用）</a:t>
            </a:r>
            <a:endParaRPr lang="en-US" altLang="ja-JP" sz="1600" dirty="0">
              <a:latin typeface="ＭＳ ゴシック" panose="020B0609070205080204" pitchFamily="49" charset="-128"/>
              <a:ea typeface="ＭＳ ゴシック" panose="020B0609070205080204" pitchFamily="49" charset="-128"/>
            </a:endParaRPr>
          </a:p>
        </p:txBody>
      </p:sp>
      <p:sp>
        <p:nvSpPr>
          <p:cNvPr id="14" name="右矢印 13"/>
          <p:cNvSpPr/>
          <p:nvPr/>
        </p:nvSpPr>
        <p:spPr>
          <a:xfrm>
            <a:off x="4059238" y="5330825"/>
            <a:ext cx="503237" cy="868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17" name="ホームベース 16"/>
          <p:cNvSpPr/>
          <p:nvPr/>
        </p:nvSpPr>
        <p:spPr>
          <a:xfrm>
            <a:off x="900113" y="134938"/>
            <a:ext cx="7861300" cy="720725"/>
          </a:xfrm>
          <a:prstGeom prst="homePlat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全国学力・学習状況調査と県学力・学習状況調査</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820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rgbClr val="898989"/>
                </a:solidFill>
              </a:rPr>
              <a:t>２６</a:t>
            </a:r>
          </a:p>
        </p:txBody>
      </p:sp>
      <p:sp>
        <p:nvSpPr>
          <p:cNvPr id="2" name="正方形/長方形 1"/>
          <p:cNvSpPr/>
          <p:nvPr/>
        </p:nvSpPr>
        <p:spPr>
          <a:xfrm>
            <a:off x="8316913" y="1052513"/>
            <a:ext cx="647700" cy="56372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2800" dirty="0">
                <a:solidFill>
                  <a:schemeClr val="tx1"/>
                </a:solidFill>
              </a:rPr>
              <a:t>児童生徒一人一人の学力の向上</a:t>
            </a:r>
          </a:p>
        </p:txBody>
      </p:sp>
      <p:sp>
        <p:nvSpPr>
          <p:cNvPr id="6" name="右矢印 5"/>
          <p:cNvSpPr/>
          <p:nvPr/>
        </p:nvSpPr>
        <p:spPr>
          <a:xfrm>
            <a:off x="7812088" y="1520825"/>
            <a:ext cx="360362" cy="5003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99079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219" y="2070140"/>
            <a:ext cx="8208912" cy="1384995"/>
          </a:xfrm>
          <a:prstGeom prst="rect">
            <a:avLst/>
          </a:prstGeom>
          <a:noFill/>
          <a:ln>
            <a:no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ja-JP" altLang="en-US"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２　埼玉県学力・学習状況調査</a:t>
            </a:r>
            <a:endParaRPr lang="en-US" altLang="ja-JP"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r>
              <a:rPr lang="ja-JP" altLang="en-US" sz="42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の活用について</a:t>
            </a:r>
          </a:p>
        </p:txBody>
      </p:sp>
      <p:pic>
        <p:nvPicPr>
          <p:cNvPr id="409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55135"/>
            <a:ext cx="1752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8829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033112"/>
            <a:ext cx="8229600" cy="5184576"/>
          </a:xfrm>
        </p:spPr>
        <p:txBody>
          <a:bodyPr/>
          <a:lstStyle/>
          <a:p>
            <a:pPr marL="914400" lvl="1" indent="-514350">
              <a:buFont typeface="Wingdings" panose="05000000000000000000" pitchFamily="2" charset="2"/>
              <a:buChar char="l"/>
            </a:pPr>
            <a:r>
              <a:rPr kumimoji="1" lang="ja-JP" altLang="en-US" sz="4400" b="1" dirty="0">
                <a:latin typeface="+mn-ea"/>
              </a:rPr>
              <a:t>個人結果票</a:t>
            </a:r>
            <a:endParaRPr kumimoji="1" lang="en-US" altLang="ja-JP" sz="4400" b="1" dirty="0">
              <a:latin typeface="+mn-ea"/>
            </a:endParaRPr>
          </a:p>
          <a:p>
            <a:pPr marL="914400" lvl="1" indent="-514350">
              <a:buFont typeface="Wingdings" panose="05000000000000000000" pitchFamily="2" charset="2"/>
              <a:buChar char="l"/>
            </a:pPr>
            <a:r>
              <a:rPr kumimoji="1" lang="ja-JP" altLang="en-US" sz="4400" b="1" dirty="0">
                <a:latin typeface="+mn-ea"/>
              </a:rPr>
              <a:t>帳票２８、９、４０</a:t>
            </a:r>
            <a:endParaRPr kumimoji="1" lang="en-US" altLang="ja-JP" sz="4400" b="1" dirty="0">
              <a:latin typeface="+mn-ea"/>
            </a:endParaRPr>
          </a:p>
          <a:p>
            <a:pPr marL="914400" lvl="1" indent="-514350">
              <a:buFont typeface="Wingdings" panose="05000000000000000000" pitchFamily="2" charset="2"/>
              <a:buChar char="l"/>
            </a:pPr>
            <a:r>
              <a:rPr lang="ja-JP" altLang="en-US" sz="4400" b="1" dirty="0">
                <a:latin typeface="+mn-ea"/>
              </a:rPr>
              <a:t>帳票３３、４２</a:t>
            </a:r>
            <a:endParaRPr lang="en-US" altLang="ja-JP" sz="4400" b="1" dirty="0">
              <a:latin typeface="+mn-ea"/>
            </a:endParaRPr>
          </a:p>
          <a:p>
            <a:pPr marL="914400" lvl="1" indent="-514350">
              <a:buFont typeface="Wingdings" panose="05000000000000000000" pitchFamily="2" charset="2"/>
              <a:buChar char="l"/>
            </a:pPr>
            <a:r>
              <a:rPr kumimoji="1" lang="ja-JP" altLang="en-US" sz="4400" b="1" dirty="0">
                <a:latin typeface="+mn-ea"/>
              </a:rPr>
              <a:t>コバトンのびのびシート</a:t>
            </a:r>
            <a:endParaRPr kumimoji="1" lang="en-US" altLang="ja-JP" sz="4400" b="1" dirty="0">
              <a:latin typeface="+mn-ea"/>
            </a:endParaRPr>
          </a:p>
          <a:p>
            <a:pPr marL="914400" lvl="1" indent="-514350">
              <a:buFont typeface="Wingdings" panose="05000000000000000000" pitchFamily="2" charset="2"/>
              <a:buChar char="l"/>
            </a:pPr>
            <a:r>
              <a:rPr kumimoji="1" lang="ja-JP" altLang="en-US" sz="4400" b="1" dirty="0">
                <a:latin typeface="+mn-ea"/>
              </a:rPr>
              <a:t>分析支援プログラム</a:t>
            </a:r>
            <a:endParaRPr kumimoji="1" lang="en-US" altLang="ja-JP" sz="4400" b="1" dirty="0">
              <a:latin typeface="+mn-ea"/>
            </a:endParaRPr>
          </a:p>
          <a:p>
            <a:pPr marL="914400" lvl="1" indent="-514350">
              <a:buFont typeface="Wingdings" panose="05000000000000000000" pitchFamily="2" charset="2"/>
              <a:buChar char="l"/>
            </a:pPr>
            <a:r>
              <a:rPr kumimoji="1" lang="ja-JP" altLang="en-US" sz="4400" b="1" dirty="0">
                <a:latin typeface="+mn-ea"/>
              </a:rPr>
              <a:t>おまけとして・・・</a:t>
            </a:r>
            <a:endParaRPr kumimoji="1" lang="en-US" altLang="ja-JP" sz="4400" b="1" dirty="0">
              <a:latin typeface="+mn-ea"/>
            </a:endParaRPr>
          </a:p>
          <a:p>
            <a:pPr marL="400050" lvl="1" indent="0">
              <a:lnSpc>
                <a:spcPts val="3000"/>
              </a:lnSpc>
              <a:buNone/>
            </a:pPr>
            <a:r>
              <a:rPr lang="ja-JP" altLang="en-US" sz="4400" b="1" dirty="0">
                <a:latin typeface="+mn-ea"/>
              </a:rPr>
              <a:t>　　</a:t>
            </a:r>
            <a:r>
              <a:rPr kumimoji="1" lang="ja-JP" altLang="en-US" sz="4400" b="1" dirty="0">
                <a:latin typeface="+mn-ea"/>
              </a:rPr>
              <a:t>帳票２７、２、１０</a:t>
            </a:r>
            <a:endParaRPr kumimoji="1" lang="en-US" altLang="ja-JP" sz="4400" b="1" dirty="0">
              <a:latin typeface="+mn-ea"/>
            </a:endParaRPr>
          </a:p>
        </p:txBody>
      </p:sp>
      <p:pic>
        <p:nvPicPr>
          <p:cNvPr id="23" name="Picture 13" descr="C:\Users\724470\Desktop\コバトンなど\5-1-27.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76505" y="404664"/>
            <a:ext cx="1486989" cy="20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92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ホームベース 2"/>
          <p:cNvSpPr/>
          <p:nvPr/>
        </p:nvSpPr>
        <p:spPr>
          <a:xfrm>
            <a:off x="562176" y="185181"/>
            <a:ext cx="7861184" cy="593157"/>
          </a:xfrm>
          <a:prstGeom prst="homePlate">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　個人結果票の活用</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角丸四角形 3"/>
          <p:cNvSpPr/>
          <p:nvPr/>
        </p:nvSpPr>
        <p:spPr>
          <a:xfrm>
            <a:off x="539552" y="2026330"/>
            <a:ext cx="7867862" cy="1985813"/>
          </a:xfrm>
          <a:prstGeom prst="roundRect">
            <a:avLst>
              <a:gd name="adj" fmla="val 11901"/>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　一人一人の１年間のがんばりや伸びを認</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めたり、ほめたりするなどの言葉かけを大</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切にします。</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　夏休み以降の学習計画のアドバイスをし</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ます。</a:t>
            </a:r>
            <a:endParaRPr kumimoji="1" lang="ja-JP" altLang="en-US" sz="22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562176" y="4168637"/>
            <a:ext cx="7829292" cy="2536399"/>
          </a:xfrm>
          <a:prstGeom prst="roundRect">
            <a:avLst>
              <a:gd name="adj" fmla="val 7311"/>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　可能な限り時間をかけ児童生徒のよさや</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課題を丁寧に伝えます。</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　伸びたところをほめるとともに、苦手領</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域を中心に家庭学習を行うよう伝えます。　</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　その際、県のホームページから本調査の</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b="1" dirty="0">
                <a:solidFill>
                  <a:sysClr val="windowText" lastClr="000000"/>
                </a:solidFill>
                <a:latin typeface="ＭＳ ゴシック" panose="020B0609070205080204" pitchFamily="49" charset="-128"/>
                <a:ea typeface="ＭＳ ゴシック" panose="020B0609070205080204" pitchFamily="49" charset="-128"/>
              </a:rPr>
              <a:t>　　　　　　　「復習シート」</a:t>
            </a:r>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が活用できることを伝えて</a:t>
            </a:r>
            <a:endParaRPr lang="en-US" altLang="ja-JP" sz="2200" dirty="0">
              <a:solidFill>
                <a:sysClr val="windowText" lastClr="000000"/>
              </a:solidFill>
              <a:latin typeface="ＭＳ ゴシック" panose="020B0609070205080204" pitchFamily="49" charset="-128"/>
              <a:ea typeface="ＭＳ ゴシック" panose="020B0609070205080204" pitchFamily="49" charset="-128"/>
            </a:endParaRPr>
          </a:p>
          <a:p>
            <a:r>
              <a:rPr lang="ja-JP" altLang="en-US" sz="2200" dirty="0">
                <a:solidFill>
                  <a:sysClr val="windowText" lastClr="000000"/>
                </a:solidFill>
                <a:latin typeface="ＭＳ ゴシック" panose="020B0609070205080204" pitchFamily="49" charset="-128"/>
                <a:ea typeface="ＭＳ ゴシック" panose="020B0609070205080204" pitchFamily="49" charset="-128"/>
              </a:rPr>
              <a:t>　　　　　　　ください。</a:t>
            </a:r>
            <a:endParaRPr kumimoji="1" lang="ja-JP" altLang="en-US" sz="22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546230" y="884876"/>
            <a:ext cx="7861184" cy="9849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400" b="1" dirty="0">
                <a:latin typeface="ＭＳ ゴシック" panose="020B0609070205080204" pitchFamily="49" charset="-128"/>
                <a:ea typeface="ＭＳ ゴシック" panose="020B0609070205080204" pitchFamily="49" charset="-128"/>
              </a:rPr>
              <a:t> ○　学習意欲を高めること</a:t>
            </a:r>
            <a:endParaRPr kumimoji="1" lang="en-US" altLang="ja-JP" sz="2400" b="1" dirty="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 ○　つまずきを早期に発見し、解消すること</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46308" y="2519662"/>
            <a:ext cx="1440160" cy="9991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000" b="1" dirty="0">
                <a:latin typeface="ＭＳ ゴシック" panose="020B0609070205080204" pitchFamily="49" charset="-128"/>
                <a:ea typeface="ＭＳ ゴシック" panose="020B0609070205080204" pitchFamily="49" charset="-128"/>
              </a:rPr>
              <a:t>児童生徒</a:t>
            </a:r>
            <a:endParaRPr kumimoji="1" lang="en-US" altLang="ja-JP" sz="2000" b="1" dirty="0">
              <a:latin typeface="ＭＳ ゴシック" panose="020B0609070205080204" pitchFamily="49" charset="-128"/>
              <a:ea typeface="ＭＳ ゴシック" panose="020B0609070205080204" pitchFamily="49" charset="-128"/>
            </a:endParaRPr>
          </a:p>
          <a:p>
            <a:pPr algn="ctr"/>
            <a:r>
              <a:rPr kumimoji="1" lang="ja-JP" altLang="en-US" sz="2000" b="1" dirty="0">
                <a:latin typeface="ＭＳ ゴシック" panose="020B0609070205080204" pitchFamily="49" charset="-128"/>
                <a:ea typeface="ＭＳ ゴシック" panose="020B0609070205080204" pitchFamily="49" charset="-128"/>
              </a:rPr>
              <a:t>には</a:t>
            </a:r>
          </a:p>
        </p:txBody>
      </p:sp>
      <p:sp>
        <p:nvSpPr>
          <p:cNvPr id="9" name="正方形/長方形 8"/>
          <p:cNvSpPr/>
          <p:nvPr/>
        </p:nvSpPr>
        <p:spPr>
          <a:xfrm>
            <a:off x="746308" y="4980611"/>
            <a:ext cx="1440160" cy="9124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a:latin typeface="ＭＳ ゴシック" panose="020B0609070205080204" pitchFamily="49" charset="-128"/>
                <a:ea typeface="ＭＳ ゴシック" panose="020B0609070205080204" pitchFamily="49" charset="-128"/>
              </a:rPr>
              <a:t>保護者</a:t>
            </a:r>
            <a:endParaRPr kumimoji="1" lang="en-US" altLang="ja-JP" sz="2000" b="1" dirty="0">
              <a:latin typeface="ＭＳ ゴシック" panose="020B0609070205080204" pitchFamily="49" charset="-128"/>
              <a:ea typeface="ＭＳ ゴシック" panose="020B0609070205080204" pitchFamily="49" charset="-128"/>
            </a:endParaRPr>
          </a:p>
          <a:p>
            <a:pPr algn="ctr"/>
            <a:r>
              <a:rPr kumimoji="1" lang="ja-JP" altLang="en-US" sz="2000" b="1" dirty="0">
                <a:latin typeface="ＭＳ ゴシック" panose="020B0609070205080204" pitchFamily="49" charset="-128"/>
                <a:ea typeface="ＭＳ ゴシック" panose="020B0609070205080204" pitchFamily="49" charset="-128"/>
              </a:rPr>
              <a:t>には</a:t>
            </a:r>
          </a:p>
        </p:txBody>
      </p:sp>
      <p:sp>
        <p:nvSpPr>
          <p:cNvPr id="11" name="スライド番号プレースホルダー 1"/>
          <p:cNvSpPr>
            <a:spLocks noGrp="1"/>
          </p:cNvSpPr>
          <p:nvPr>
            <p:ph type="sldNum" sz="quarter" idx="12"/>
          </p:nvPr>
        </p:nvSpPr>
        <p:spPr bwMode="auto">
          <a:xfrm>
            <a:off x="6247034" y="63810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898989"/>
                </a:solidFill>
              </a:rPr>
              <a:t>１</a:t>
            </a:r>
          </a:p>
        </p:txBody>
      </p:sp>
    </p:spTree>
    <p:extLst>
      <p:ext uri="{BB962C8B-B14F-4D97-AF65-F5344CB8AC3E}">
        <p14:creationId xmlns:p14="http://schemas.microsoft.com/office/powerpoint/2010/main" val="310252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41766" y="187812"/>
            <a:ext cx="7787859" cy="7207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 ＜参考＞　声かけのポイント</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a:stretch>
            <a:fillRect/>
          </a:stretch>
        </p:blipFill>
        <p:spPr>
          <a:xfrm>
            <a:off x="1391301" y="1187237"/>
            <a:ext cx="2360042" cy="3950285"/>
          </a:xfrm>
          <a:prstGeom prst="rect">
            <a:avLst/>
          </a:prstGeom>
          <a:ln>
            <a:solidFill>
              <a:schemeClr val="tx1"/>
            </a:solidFill>
          </a:ln>
        </p:spPr>
      </p:pic>
      <p:pic>
        <p:nvPicPr>
          <p:cNvPr id="6" name="図 5"/>
          <p:cNvPicPr>
            <a:picLocks noChangeAspect="1"/>
          </p:cNvPicPr>
          <p:nvPr/>
        </p:nvPicPr>
        <p:blipFill>
          <a:blip r:embed="rId4"/>
          <a:stretch>
            <a:fillRect/>
          </a:stretch>
        </p:blipFill>
        <p:spPr>
          <a:xfrm>
            <a:off x="4683114" y="1187237"/>
            <a:ext cx="3406558" cy="4013568"/>
          </a:xfrm>
          <a:prstGeom prst="rect">
            <a:avLst/>
          </a:prstGeom>
          <a:ln>
            <a:solidFill>
              <a:schemeClr val="tx1"/>
            </a:solidFill>
          </a:ln>
        </p:spPr>
      </p:pic>
      <p:sp>
        <p:nvSpPr>
          <p:cNvPr id="10" name="角丸四角形吹き出し 9"/>
          <p:cNvSpPr/>
          <p:nvPr/>
        </p:nvSpPr>
        <p:spPr>
          <a:xfrm>
            <a:off x="1074122" y="5361291"/>
            <a:ext cx="3376637" cy="672346"/>
          </a:xfrm>
          <a:prstGeom prst="wedgeRoundRectCallout">
            <a:avLst>
              <a:gd name="adj1" fmla="val 21340"/>
              <a:gd name="adj2" fmla="val -138888"/>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学力が伸びたことをほめる。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11" name="右矢印 10"/>
          <p:cNvSpPr/>
          <p:nvPr/>
        </p:nvSpPr>
        <p:spPr>
          <a:xfrm rot="16200000">
            <a:off x="2835043" y="3837134"/>
            <a:ext cx="299297" cy="4445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13" name="角丸四角形吹き出し 12"/>
          <p:cNvSpPr/>
          <p:nvPr/>
        </p:nvSpPr>
        <p:spPr>
          <a:xfrm>
            <a:off x="4697051" y="5338058"/>
            <a:ext cx="3363715" cy="695579"/>
          </a:xfrm>
          <a:prstGeom prst="wedgeRoundRectCallout">
            <a:avLst>
              <a:gd name="adj1" fmla="val 8107"/>
              <a:gd name="adj2" fmla="val -87596"/>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ゴシック" panose="020B0609070205080204" pitchFamily="49" charset="-128"/>
                <a:ea typeface="ＭＳ ゴシック" panose="020B0609070205080204" pitchFamily="49" charset="-128"/>
              </a:rPr>
              <a:t>よくできている領域をほめる。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1089428" y="6170890"/>
            <a:ext cx="6722661" cy="5498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アドバイス文も参考にしてください。</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スライド番号プレースホルダー 1"/>
          <p:cNvSpPr>
            <a:spLocks noGrp="1"/>
          </p:cNvSpPr>
          <p:nvPr>
            <p:ph type="sldNum" sz="quarter" idx="12"/>
          </p:nvPr>
        </p:nvSpPr>
        <p:spPr bwMode="auto">
          <a:xfrm>
            <a:off x="6547428" y="642972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898989"/>
                </a:solidFill>
              </a:rPr>
              <a:t>３</a:t>
            </a:r>
          </a:p>
        </p:txBody>
      </p:sp>
    </p:spTree>
    <p:extLst>
      <p:ext uri="{BB962C8B-B14F-4D97-AF65-F5344CB8AC3E}">
        <p14:creationId xmlns:p14="http://schemas.microsoft.com/office/powerpoint/2010/main" val="110866507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26816</TotalTime>
  <Words>2982</Words>
  <Application>Microsoft Office PowerPoint</Application>
  <PresentationFormat>画面に合わせる (4:3)</PresentationFormat>
  <Paragraphs>571</Paragraphs>
  <Slides>41</Slides>
  <Notes>41</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56" baseType="lpstr">
      <vt:lpstr>HGP創英角ｺﾞｼｯｸUB</vt:lpstr>
      <vt:lpstr>HGS創英角ｺﾞｼｯｸUB</vt:lpstr>
      <vt:lpstr>HG丸ｺﾞｼｯｸM-PRO</vt:lpstr>
      <vt:lpstr>HG創英角ｺﾞｼｯｸUB</vt:lpstr>
      <vt:lpstr>ＭＳ Ｐゴシック</vt:lpstr>
      <vt:lpstr>ＭＳ ゴシック</vt:lpstr>
      <vt:lpstr>ＭＳ 明朝</vt:lpstr>
      <vt:lpstr>Arial</vt:lpstr>
      <vt:lpstr>Calibri</vt:lpstr>
      <vt:lpstr>Calibri Light</vt:lpstr>
      <vt:lpstr>Century</vt:lpstr>
      <vt:lpstr>Times New Roman</vt:lpstr>
      <vt:lpstr>Wingdings</vt:lpstr>
      <vt:lpstr>デザインの設定</vt:lpstr>
      <vt:lpstr>Microsoft Excel 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御清聴ありがとうございました。</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埼玉県</dc:creator>
  <cp:lastModifiedBy>田中速夫</cp:lastModifiedBy>
  <cp:revision>2137</cp:revision>
  <cp:lastPrinted>2020-03-06T06:34:11Z</cp:lastPrinted>
  <dcterms:created xsi:type="dcterms:W3CDTF">2010-06-08T04:50:28Z</dcterms:created>
  <dcterms:modified xsi:type="dcterms:W3CDTF">2022-01-11T07:48:41Z</dcterms:modified>
</cp:coreProperties>
</file>