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02" r:id="rId2"/>
    <p:sldId id="319" r:id="rId3"/>
    <p:sldId id="325" r:id="rId4"/>
    <p:sldId id="321" r:id="rId5"/>
    <p:sldId id="326" r:id="rId6"/>
    <p:sldId id="322" r:id="rId7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0CDF58D-BA47-38EC-5602-B671F9563378}" name="守 菜々子（環境政策課）" initials="菜守" userId="S::113773@pref.saitama.lg.jp::3e8d95a6-eb47-42df-83a5-4d4d92dbdcb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CEF"/>
    <a:srgbClr val="FFFFCC"/>
    <a:srgbClr val="CCCCFF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淡色スタイル 2 - アクセント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中間スタイル 2 - アクセント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904" autoAdjust="0"/>
    <p:restoredTop sz="94690" autoAdjust="0"/>
  </p:normalViewPr>
  <p:slideViewPr>
    <p:cSldViewPr snapToGrid="0">
      <p:cViewPr varScale="1">
        <p:scale>
          <a:sx n="67" d="100"/>
          <a:sy n="67" d="100"/>
        </p:scale>
        <p:origin x="90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8/10/relationships/authors" Target="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1E4C61-1BFA-49F3-8C25-C1B6F993F9C8}" type="datetimeFigureOut">
              <a:rPr kumimoji="1" lang="ja-JP" altLang="en-US" smtClean="0"/>
              <a:t>2026/8/24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F010B-C723-461F-9CCB-3A8AA0948C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12501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応募者名</a:t>
            </a:r>
            <a:endParaRPr kumimoji="1" lang="ja-JP" altLang="ja-JP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6F010B-C723-461F-9CCB-3A8AA0948CAC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8817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696117-4BE7-2460-A53A-275ED0A3A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F32782A-247A-52F0-6B8E-EF0CC754F4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8A65408-61C9-7FA4-44D5-AC739B8484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応募者名</a:t>
            </a:r>
            <a:endParaRPr kumimoji="1" lang="ja-JP" altLang="ja-JP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7D4CE34-2E54-8381-1C28-3BEC99B088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6F010B-C723-461F-9CCB-3A8AA0948CAC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1642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1FFA01-E937-1D86-CA50-5BB523EF55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26BB420-3C1A-C6EE-6525-C8D7BFC8C1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476F944-C1CA-F888-E053-E67495FCC7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ja-JP" sz="1200" b="1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応募者名</a:t>
            </a:r>
            <a:endParaRPr kumimoji="1" lang="ja-JP" altLang="ja-JP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806A0F-6E2C-DBAF-2325-085DEFBDCE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6F010B-C723-461F-9CCB-3A8AA0948CAC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95635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7ABFF1-534B-484F-8D64-9D95AFB69B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6EEBD03-3CF7-4211-AFBA-F5B41C6E8B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3659BA4-1FA9-4F62-B6EA-59F7FF21C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570B8D0-374D-4F87-8BE9-8EA377C8E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C19BCA1-5F49-4081-BD22-52F5848F34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41669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4E25F95-481B-4E11-95AF-A9040AD96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5CD610A-08F6-4529-9EC0-F791D10FEF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E02A5C5-FD7F-45EB-90AD-3B3050602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08CC841-C19A-463D-A136-5A7C71BE9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D2E4B05-5C42-472D-B12A-A2128B430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19609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93B8116-FA8F-454E-AC15-B8469053EA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4D6879A-BB5C-44B2-B04A-445952791E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A3009A1-707D-4B42-87BE-3BCFAD1E1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5C4754-313A-4D87-A52A-9847581A80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76DFFF7-95DA-41C2-8C81-AB0FC8491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61047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90FCD4F-4B7F-4F0D-B473-FDDFE54D4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293FAF7-CCF6-49C3-9AC2-44152CFCC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25D8E58-57D9-4AA6-BF06-9B22255C9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B09A702-20C6-4B6B-99E0-E47661571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2D5241-6D42-4725-85F9-43984B6B2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765842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4085BE-C3C2-4852-9A65-264283FD52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DBF26FF-B0A9-4798-B16A-1597916482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FC8A06D-0FA8-4801-A27F-499BD1EB8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FA66D8-C351-42CF-B169-63ECFB006E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70B1B45-E81F-43D6-A37D-92DD794C2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95237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F9B1C5B-DEB1-4B0E-ACC2-8D3C8DA10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CCD1DEB-0F4D-4017-BA7E-5CE836A5E97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3ED9868-E93E-4110-91C6-F2A5E45583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E51D354-C418-4E50-8317-0AC253EF5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36B0C90-00E1-45AE-AB95-29150A5DB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5BF8568-E68D-480F-B9AC-060520AEFE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25083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9318EC-A120-4993-9110-179687FFAC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58AC3A3-6D32-42BE-9B22-1727B00029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FE33B940-2DC7-4B74-B0DC-28D53788A1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11D7A15B-8CA4-43D2-864D-2FED35CB25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9517D17-B1AE-48F7-BD9B-56397A7A1D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A17457C-CA92-496B-99AC-C8E3DC341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EC97834-8434-4B42-B30F-ACE2FBF08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99AFE79-CFE1-4433-A905-5D38873B7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01459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5DF912A-F307-4166-B5A6-2DA8526EB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EC46817-E014-4D76-94A1-E09C605C0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DBCFA22-B190-407B-854C-C5C53115F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4DD8A16-3810-4999-8F1C-173FD423E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884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63EE417-1260-45A8-B8C3-C445E7033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81594682-8B70-41A8-9DFC-0D4CDF820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D7E6BF5-CF3C-44AB-A86D-DDAF03668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14180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559450-161F-4C6B-B687-9597EE71D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A1DBAF7-0270-4B6D-8EA4-B5C9426EC2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6B10B54-B4E4-4BDF-9181-FD006137A9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314B7E-80D9-4A0C-9913-A5D32A6EE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85D585B-229E-45EA-8965-B36A92DB39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FCA0E58-2F74-4CA6-9060-162AB3D35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3425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DE8CF7-7855-4583-8AFE-8CBAA6B5C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304CD31-17DA-4BF5-B455-BC59B17459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97681DD-D835-418E-BA2A-7D774774E3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304EF6F-4E69-4CCB-920E-E534E4D6D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E48DF25-749E-4A17-BEC2-4F606D5CB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0169BE6-8782-4F06-9AB1-B9187C25C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07965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7AEA972-39B5-4705-8582-0C42B3C1D6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3890AEF-4ABC-469C-9981-505C6ED1E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F51BA2F-E9A1-401D-A2B5-9099F436D1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58DB8-D035-4DF4-B2A5-144C6DCB7F7E}" type="datetimeFigureOut">
              <a:rPr kumimoji="1" lang="ja-JP" altLang="en-US" smtClean="0"/>
              <a:t>2026/8/24</a:t>
            </a:fld>
            <a:endParaRPr kumimoji="1" lang="ja-JP" altLang="en-US" dirty="0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C7FCBDF-1FEC-4BF9-8F14-DE4106E2C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00EB1A6-DDBB-4204-840D-0589693FB9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29536B-26AD-4AB1-AB82-BDEA8B55F5D3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54182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コンテンツ プレースホルダー 6">
            <a:extLst>
              <a:ext uri="{FF2B5EF4-FFF2-40B4-BE49-F238E27FC236}">
                <a16:creationId xmlns:a16="http://schemas.microsoft.com/office/drawing/2014/main" id="{6849625B-E75E-4E1F-AE1D-390F9DDB35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2769592"/>
              </p:ext>
            </p:extLst>
          </p:nvPr>
        </p:nvGraphicFramePr>
        <p:xfrm>
          <a:off x="6617154" y="95110"/>
          <a:ext cx="5447212" cy="406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5246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  <a:gridCol w="4351966">
                  <a:extLst>
                    <a:ext uri="{9D8B030D-6E8A-4147-A177-3AD203B41FA5}">
                      <a16:colId xmlns:a16="http://schemas.microsoft.com/office/drawing/2014/main" val="854853050"/>
                    </a:ext>
                  </a:extLst>
                </a:gridCol>
              </a:tblGrid>
              <a:tr h="406927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応募者名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</a:tbl>
          </a:graphicData>
        </a:graphic>
      </p:graphicFrame>
      <p:graphicFrame>
        <p:nvGraphicFramePr>
          <p:cNvPr id="8" name="コンテンツ プレースホルダー 6">
            <a:extLst>
              <a:ext uri="{FF2B5EF4-FFF2-40B4-BE49-F238E27FC236}">
                <a16:creationId xmlns:a16="http://schemas.microsoft.com/office/drawing/2014/main" id="{16799C27-3508-08B2-0B60-C1022EA7158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8463608"/>
              </p:ext>
            </p:extLst>
          </p:nvPr>
        </p:nvGraphicFramePr>
        <p:xfrm>
          <a:off x="314327" y="1031433"/>
          <a:ext cx="11750039" cy="5750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9591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  <a:gridCol w="5870448">
                  <a:extLst>
                    <a:ext uri="{9D8B030D-6E8A-4147-A177-3AD203B41FA5}">
                      <a16:colId xmlns:a16="http://schemas.microsoft.com/office/drawing/2014/main" val="854853050"/>
                    </a:ext>
                  </a:extLst>
                </a:gridCol>
              </a:tblGrid>
              <a:tr h="325094">
                <a:tc gridSpan="2"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取組①「取組名」の概要　　　　　　　　　　　　　　　　　　　　　　</a:t>
                      </a:r>
                      <a:r>
                        <a:rPr kumimoji="1" lang="en-US" altLang="ja-JP" sz="1600" dirty="0">
                          <a:solidFill>
                            <a:sysClr val="windowText" lastClr="000000"/>
                          </a:solidFill>
                        </a:rPr>
                        <a:t>※</a:t>
                      </a:r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概要資料は１取組につき１ページとしてください。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  <a:tr h="2955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①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独創性（先駆的な点、ユニークな点）</a:t>
                      </a:r>
                      <a:endParaRPr kumimoji="1" lang="en-US" altLang="ja-JP" sz="1400" kern="12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latinLnBrk="1" hangingPunct="0"/>
                      <a:r>
                        <a:rPr kumimoji="1" lang="ja-JP" altLang="en-US" sz="1400" dirty="0"/>
                        <a:t>②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継続性（取組の今後、展望など）</a:t>
                      </a:r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68427"/>
                  </a:ext>
                </a:extLst>
              </a:tr>
              <a:tr h="1367322">
                <a:tc>
                  <a:txBody>
                    <a:bodyPr/>
                    <a:lstStyle/>
                    <a:p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6348517"/>
                  </a:ext>
                </a:extLst>
              </a:tr>
              <a:tr h="30830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③参加度（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社員への３Ｓ運動の浸透度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）</a:t>
                      </a:r>
                      <a:endParaRPr kumimoji="1" lang="en-US" altLang="ja-JP" sz="1400" kern="12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④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県民に対する情報発信力</a:t>
                      </a:r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1176188"/>
                  </a:ext>
                </a:extLst>
              </a:tr>
              <a:tr h="1518671">
                <a:tc>
                  <a:txBody>
                    <a:bodyPr/>
                    <a:lstStyle/>
                    <a:p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3501523"/>
                  </a:ext>
                </a:extLst>
              </a:tr>
              <a:tr h="329122">
                <a:tc gridSpan="2">
                  <a:txBody>
                    <a:bodyPr/>
                    <a:lstStyle/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⑤その他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6360056"/>
                  </a:ext>
                </a:extLst>
              </a:tr>
              <a:tr h="1587408">
                <a:tc gridSpan="2"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ysClr val="windowText" lastClr="000000"/>
                        </a:solidFill>
                      </a:endParaRPr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121117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B554A5C-9CAC-1191-8DB5-697E47670A0D}"/>
              </a:ext>
            </a:extLst>
          </p:cNvPr>
          <p:cNvSpPr txBox="1"/>
          <p:nvPr/>
        </p:nvSpPr>
        <p:spPr>
          <a:xfrm>
            <a:off x="194309" y="243333"/>
            <a:ext cx="6925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令和８年度　産業廃棄物処理業３Ｓ運動　取組事例について</a:t>
            </a: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3B331A9D-02C9-3410-CCBA-F1C068EC19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5217876"/>
              </p:ext>
            </p:extLst>
          </p:nvPr>
        </p:nvGraphicFramePr>
        <p:xfrm>
          <a:off x="6617154" y="504352"/>
          <a:ext cx="5447212" cy="406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5246">
                  <a:extLst>
                    <a:ext uri="{9D8B030D-6E8A-4147-A177-3AD203B41FA5}">
                      <a16:colId xmlns:a16="http://schemas.microsoft.com/office/drawing/2014/main" val="3295729965"/>
                    </a:ext>
                  </a:extLst>
                </a:gridCol>
                <a:gridCol w="4351966">
                  <a:extLst>
                    <a:ext uri="{9D8B030D-6E8A-4147-A177-3AD203B41FA5}">
                      <a16:colId xmlns:a16="http://schemas.microsoft.com/office/drawing/2014/main" val="1910041798"/>
                    </a:ext>
                  </a:extLst>
                </a:gridCol>
              </a:tblGrid>
              <a:tr h="4069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部門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5917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5441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E28D8-27FB-D51D-5992-C9D0EB456E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コンテンツ プレースホルダー 6">
            <a:extLst>
              <a:ext uri="{FF2B5EF4-FFF2-40B4-BE49-F238E27FC236}">
                <a16:creationId xmlns:a16="http://schemas.microsoft.com/office/drawing/2014/main" id="{3E8CA171-3C62-5EB1-5A8D-3BF500FC3BB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17373" y="148866"/>
          <a:ext cx="11740896" cy="6304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40896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</a:tblGrid>
              <a:tr h="421994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取組①の写真（画像）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  <a:tr h="5882240"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459398"/>
                  </a:ext>
                </a:extLst>
              </a:tr>
            </a:tbl>
          </a:graphicData>
        </a:graphic>
      </p:graphicFrame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C53FEED-0EE6-391D-663F-12F06E8B04EF}"/>
              </a:ext>
            </a:extLst>
          </p:cNvPr>
          <p:cNvSpPr/>
          <p:nvPr/>
        </p:nvSpPr>
        <p:spPr>
          <a:xfrm>
            <a:off x="2324481" y="765429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7A67DAC-91C5-E6A5-643D-9414DE9F5AD1}"/>
              </a:ext>
            </a:extLst>
          </p:cNvPr>
          <p:cNvSpPr txBox="1"/>
          <p:nvPr/>
        </p:nvSpPr>
        <p:spPr>
          <a:xfrm>
            <a:off x="3228213" y="3044848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B82665B-3065-8ABD-6B06-A815AB91EC29}"/>
              </a:ext>
            </a:extLst>
          </p:cNvPr>
          <p:cNvSpPr/>
          <p:nvPr/>
        </p:nvSpPr>
        <p:spPr>
          <a:xfrm>
            <a:off x="6849237" y="765429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E6D397A-0B1E-FF97-FA92-C82EFE4264E8}"/>
              </a:ext>
            </a:extLst>
          </p:cNvPr>
          <p:cNvSpPr txBox="1"/>
          <p:nvPr/>
        </p:nvSpPr>
        <p:spPr>
          <a:xfrm>
            <a:off x="7752969" y="3044848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B95D9286-3D6B-E9BE-CB88-E720F7734778}"/>
              </a:ext>
            </a:extLst>
          </p:cNvPr>
          <p:cNvSpPr/>
          <p:nvPr/>
        </p:nvSpPr>
        <p:spPr>
          <a:xfrm>
            <a:off x="2324481" y="3587354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2B0CCCD-4DB4-B7B7-C225-3B96E95C7618}"/>
              </a:ext>
            </a:extLst>
          </p:cNvPr>
          <p:cNvSpPr txBox="1"/>
          <p:nvPr/>
        </p:nvSpPr>
        <p:spPr>
          <a:xfrm>
            <a:off x="3228213" y="5866773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943C7EB-8611-D40A-8B69-976E335A0697}"/>
              </a:ext>
            </a:extLst>
          </p:cNvPr>
          <p:cNvSpPr/>
          <p:nvPr/>
        </p:nvSpPr>
        <p:spPr>
          <a:xfrm>
            <a:off x="6849237" y="3587354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6AD26D3-F4EC-A469-4F9D-F6BF2DD6C108}"/>
              </a:ext>
            </a:extLst>
          </p:cNvPr>
          <p:cNvSpPr txBox="1"/>
          <p:nvPr/>
        </p:nvSpPr>
        <p:spPr>
          <a:xfrm>
            <a:off x="7752969" y="5866773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AB807C7-9D72-82FF-EA06-17545AEC10E0}"/>
              </a:ext>
            </a:extLst>
          </p:cNvPr>
          <p:cNvSpPr txBox="1"/>
          <p:nvPr/>
        </p:nvSpPr>
        <p:spPr>
          <a:xfrm>
            <a:off x="317373" y="6482313"/>
            <a:ext cx="89249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/>
              <a:t>※</a:t>
            </a:r>
            <a:r>
              <a:rPr lang="ja-JP" altLang="en-US" sz="1400" dirty="0"/>
              <a:t>取組①に関する写真は上記の例のとおりとし、１ページに１枚以上４枚以内としてください。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19025182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59D0B3-D8D3-3C61-5875-A3A872398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コンテンツ プレースホルダー 6">
            <a:extLst>
              <a:ext uri="{FF2B5EF4-FFF2-40B4-BE49-F238E27FC236}">
                <a16:creationId xmlns:a16="http://schemas.microsoft.com/office/drawing/2014/main" id="{03C5630F-1933-BD4D-683F-C156A098853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617154" y="95110"/>
          <a:ext cx="5447212" cy="406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5246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  <a:gridCol w="4351966">
                  <a:extLst>
                    <a:ext uri="{9D8B030D-6E8A-4147-A177-3AD203B41FA5}">
                      <a16:colId xmlns:a16="http://schemas.microsoft.com/office/drawing/2014/main" val="854853050"/>
                    </a:ext>
                  </a:extLst>
                </a:gridCol>
              </a:tblGrid>
              <a:tr h="406927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応募者名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</a:tbl>
          </a:graphicData>
        </a:graphic>
      </p:graphicFrame>
      <p:graphicFrame>
        <p:nvGraphicFramePr>
          <p:cNvPr id="8" name="コンテンツ プレースホルダー 6">
            <a:extLst>
              <a:ext uri="{FF2B5EF4-FFF2-40B4-BE49-F238E27FC236}">
                <a16:creationId xmlns:a16="http://schemas.microsoft.com/office/drawing/2014/main" id="{3AEA83AB-2752-8529-434B-E45A99398C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3168179"/>
              </p:ext>
            </p:extLst>
          </p:nvPr>
        </p:nvGraphicFramePr>
        <p:xfrm>
          <a:off x="314327" y="1021907"/>
          <a:ext cx="11750039" cy="5759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9591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  <a:gridCol w="5870448">
                  <a:extLst>
                    <a:ext uri="{9D8B030D-6E8A-4147-A177-3AD203B41FA5}">
                      <a16:colId xmlns:a16="http://schemas.microsoft.com/office/drawing/2014/main" val="854853050"/>
                    </a:ext>
                  </a:extLst>
                </a:gridCol>
              </a:tblGrid>
              <a:tr h="325634">
                <a:tc gridSpan="2"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取組➁「取組名」の概要　　　　　　　　　　　　　　　　　　　　　　</a:t>
                      </a:r>
                      <a:r>
                        <a:rPr kumimoji="1" lang="en-US" altLang="ja-JP" sz="1600" dirty="0">
                          <a:solidFill>
                            <a:sysClr val="windowText" lastClr="000000"/>
                          </a:solidFill>
                        </a:rPr>
                        <a:t>※</a:t>
                      </a:r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概要資料は１取組につき１ページとしてください。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  <a:tr h="2960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①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独創性（先駆的な点、ユニークな点）</a:t>
                      </a:r>
                      <a:endParaRPr kumimoji="1" lang="en-US" altLang="ja-JP" sz="1400" kern="12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latinLnBrk="1" hangingPunct="0"/>
                      <a:r>
                        <a:rPr kumimoji="1" lang="ja-JP" altLang="en-US" sz="1400" dirty="0"/>
                        <a:t>②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継続性（取組の今後、展望など）</a:t>
                      </a:r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68427"/>
                  </a:ext>
                </a:extLst>
              </a:tr>
              <a:tr h="1369594">
                <a:tc>
                  <a:txBody>
                    <a:bodyPr/>
                    <a:lstStyle/>
                    <a:p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6348517"/>
                  </a:ext>
                </a:extLst>
              </a:tr>
              <a:tr h="308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③参加度（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社員への３Ｓ運動の浸透度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）</a:t>
                      </a:r>
                      <a:endParaRPr kumimoji="1" lang="en-US" altLang="ja-JP" sz="1400" kern="12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④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県民に対する情報発信力</a:t>
                      </a:r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1176188"/>
                  </a:ext>
                </a:extLst>
              </a:tr>
              <a:tr h="1521194">
                <a:tc>
                  <a:txBody>
                    <a:bodyPr/>
                    <a:lstStyle/>
                    <a:p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3501523"/>
                  </a:ext>
                </a:extLst>
              </a:tr>
              <a:tr h="329669">
                <a:tc gridSpan="2">
                  <a:txBody>
                    <a:bodyPr/>
                    <a:lstStyle/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⑤その他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6360056"/>
                  </a:ext>
                </a:extLst>
              </a:tr>
              <a:tr h="1590046">
                <a:tc gridSpan="2"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ysClr val="windowText" lastClr="000000"/>
                        </a:solidFill>
                      </a:endParaRPr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121117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72E0DC1-EF36-EA27-155B-A9B1B7C8D7CA}"/>
              </a:ext>
            </a:extLst>
          </p:cNvPr>
          <p:cNvSpPr txBox="1"/>
          <p:nvPr/>
        </p:nvSpPr>
        <p:spPr>
          <a:xfrm>
            <a:off x="194309" y="243333"/>
            <a:ext cx="6925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令和８年度　産業廃棄物処理業３Ｓ運動　取組事例について</a:t>
            </a: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23D9D89F-1B2C-E05D-5494-2B2A8EA2B282}"/>
              </a:ext>
            </a:extLst>
          </p:cNvPr>
          <p:cNvGraphicFramePr>
            <a:graphicFrameLocks noGrp="1"/>
          </p:cNvGraphicFramePr>
          <p:nvPr/>
        </p:nvGraphicFramePr>
        <p:xfrm>
          <a:off x="6617154" y="504352"/>
          <a:ext cx="5447212" cy="406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5246">
                  <a:extLst>
                    <a:ext uri="{9D8B030D-6E8A-4147-A177-3AD203B41FA5}">
                      <a16:colId xmlns:a16="http://schemas.microsoft.com/office/drawing/2014/main" val="3295729965"/>
                    </a:ext>
                  </a:extLst>
                </a:gridCol>
                <a:gridCol w="4351966">
                  <a:extLst>
                    <a:ext uri="{9D8B030D-6E8A-4147-A177-3AD203B41FA5}">
                      <a16:colId xmlns:a16="http://schemas.microsoft.com/office/drawing/2014/main" val="1910041798"/>
                    </a:ext>
                  </a:extLst>
                </a:gridCol>
              </a:tblGrid>
              <a:tr h="4069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部門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5917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53996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92FDA-C494-79A4-6730-F91DDAD401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コンテンツ プレースホルダー 6">
            <a:extLst>
              <a:ext uri="{FF2B5EF4-FFF2-40B4-BE49-F238E27FC236}">
                <a16:creationId xmlns:a16="http://schemas.microsoft.com/office/drawing/2014/main" id="{2B9A27BA-7037-487E-7057-7226EBD48D4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4424495"/>
              </p:ext>
            </p:extLst>
          </p:nvPr>
        </p:nvGraphicFramePr>
        <p:xfrm>
          <a:off x="317373" y="148866"/>
          <a:ext cx="11740896" cy="6304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40896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</a:tblGrid>
              <a:tr h="421994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取組②の写真（画像）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  <a:tr h="5882240"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459398"/>
                  </a:ext>
                </a:extLst>
              </a:tr>
            </a:tbl>
          </a:graphicData>
        </a:graphic>
      </p:graphicFrame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3BE68BA7-5A9C-67D2-0A33-9FDB02D71A6A}"/>
              </a:ext>
            </a:extLst>
          </p:cNvPr>
          <p:cNvSpPr/>
          <p:nvPr/>
        </p:nvSpPr>
        <p:spPr>
          <a:xfrm>
            <a:off x="2324481" y="765429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9B254C4-DFB5-8D81-4D98-7049C0DA6DB1}"/>
              </a:ext>
            </a:extLst>
          </p:cNvPr>
          <p:cNvSpPr txBox="1"/>
          <p:nvPr/>
        </p:nvSpPr>
        <p:spPr>
          <a:xfrm>
            <a:off x="3228213" y="3044848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E546D3D-45CE-49FD-DFF3-FEB0A80268F5}"/>
              </a:ext>
            </a:extLst>
          </p:cNvPr>
          <p:cNvSpPr/>
          <p:nvPr/>
        </p:nvSpPr>
        <p:spPr>
          <a:xfrm>
            <a:off x="6849237" y="765429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FB2F6E4-BE99-8E80-25BD-8A00B26CA0B7}"/>
              </a:ext>
            </a:extLst>
          </p:cNvPr>
          <p:cNvSpPr txBox="1"/>
          <p:nvPr/>
        </p:nvSpPr>
        <p:spPr>
          <a:xfrm>
            <a:off x="7752969" y="3044848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134A88E9-BE94-129B-E181-F8F39328BD29}"/>
              </a:ext>
            </a:extLst>
          </p:cNvPr>
          <p:cNvSpPr/>
          <p:nvPr/>
        </p:nvSpPr>
        <p:spPr>
          <a:xfrm>
            <a:off x="2324481" y="3587354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0664B51-5466-A470-5FF1-F9D3C24003B3}"/>
              </a:ext>
            </a:extLst>
          </p:cNvPr>
          <p:cNvSpPr txBox="1"/>
          <p:nvPr/>
        </p:nvSpPr>
        <p:spPr>
          <a:xfrm>
            <a:off x="3228213" y="5866773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C08F866-188C-4B08-AAD9-D0AC4BB1282F}"/>
              </a:ext>
            </a:extLst>
          </p:cNvPr>
          <p:cNvSpPr/>
          <p:nvPr/>
        </p:nvSpPr>
        <p:spPr>
          <a:xfrm>
            <a:off x="6849237" y="3587354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712EA6E7-027B-1013-83CC-147143385355}"/>
              </a:ext>
            </a:extLst>
          </p:cNvPr>
          <p:cNvSpPr txBox="1"/>
          <p:nvPr/>
        </p:nvSpPr>
        <p:spPr>
          <a:xfrm>
            <a:off x="7752969" y="5866773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BBD7270-7EFC-57BB-720A-2A4CACAE63C7}"/>
              </a:ext>
            </a:extLst>
          </p:cNvPr>
          <p:cNvSpPr txBox="1"/>
          <p:nvPr/>
        </p:nvSpPr>
        <p:spPr>
          <a:xfrm>
            <a:off x="317373" y="6482313"/>
            <a:ext cx="89249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/>
              <a:t>※</a:t>
            </a:r>
            <a:r>
              <a:rPr lang="ja-JP" altLang="en-US" sz="1400" dirty="0"/>
              <a:t>取組②に関する写真は上記の例のとおりとし、１ページに１枚以上４枚以内としてください。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8944986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92005-0C24-D0F9-F240-A1D93F6D2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コンテンツ プレースホルダー 6">
            <a:extLst>
              <a:ext uri="{FF2B5EF4-FFF2-40B4-BE49-F238E27FC236}">
                <a16:creationId xmlns:a16="http://schemas.microsoft.com/office/drawing/2014/main" id="{C6862EE7-4C32-8741-D23C-9BCB006666A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617154" y="95110"/>
          <a:ext cx="5447212" cy="406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5246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  <a:gridCol w="4351966">
                  <a:extLst>
                    <a:ext uri="{9D8B030D-6E8A-4147-A177-3AD203B41FA5}">
                      <a16:colId xmlns:a16="http://schemas.microsoft.com/office/drawing/2014/main" val="854853050"/>
                    </a:ext>
                  </a:extLst>
                </a:gridCol>
              </a:tblGrid>
              <a:tr h="406927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応募者名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</a:tbl>
          </a:graphicData>
        </a:graphic>
      </p:graphicFrame>
      <p:graphicFrame>
        <p:nvGraphicFramePr>
          <p:cNvPr id="8" name="コンテンツ プレースホルダー 6">
            <a:extLst>
              <a:ext uri="{FF2B5EF4-FFF2-40B4-BE49-F238E27FC236}">
                <a16:creationId xmlns:a16="http://schemas.microsoft.com/office/drawing/2014/main" id="{D7FC227E-836F-A991-072D-6F19B622B3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97934330"/>
              </p:ext>
            </p:extLst>
          </p:nvPr>
        </p:nvGraphicFramePr>
        <p:xfrm>
          <a:off x="314327" y="1021907"/>
          <a:ext cx="11750039" cy="5759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79591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  <a:gridCol w="5870448">
                  <a:extLst>
                    <a:ext uri="{9D8B030D-6E8A-4147-A177-3AD203B41FA5}">
                      <a16:colId xmlns:a16="http://schemas.microsoft.com/office/drawing/2014/main" val="854853050"/>
                    </a:ext>
                  </a:extLst>
                </a:gridCol>
              </a:tblGrid>
              <a:tr h="325634">
                <a:tc gridSpan="2"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取組③「取組名」の概要　　　　　　　　　　　　　　　　　　　　　　</a:t>
                      </a:r>
                      <a:r>
                        <a:rPr kumimoji="1" lang="en-US" altLang="ja-JP" sz="1600" dirty="0">
                          <a:solidFill>
                            <a:sysClr val="windowText" lastClr="000000"/>
                          </a:solidFill>
                        </a:rPr>
                        <a:t>※</a:t>
                      </a:r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概要資料は１取組につき１ページとしてください。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  <a:tr h="2960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①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独創性（先駆的な点、ユニークな点）</a:t>
                      </a:r>
                      <a:endParaRPr kumimoji="1" lang="en-US" altLang="ja-JP" sz="1400" kern="12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latinLnBrk="1" hangingPunct="0"/>
                      <a:r>
                        <a:rPr kumimoji="1" lang="ja-JP" altLang="en-US" sz="1400" dirty="0"/>
                        <a:t>②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継続性（取組の今後、展望など）</a:t>
                      </a:r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368427"/>
                  </a:ext>
                </a:extLst>
              </a:tr>
              <a:tr h="1369594">
                <a:tc>
                  <a:txBody>
                    <a:bodyPr/>
                    <a:lstStyle/>
                    <a:p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6348517"/>
                  </a:ext>
                </a:extLst>
              </a:tr>
              <a:tr h="3088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③参加度（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社員への３Ｓ運動の浸透度</a:t>
                      </a:r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）</a:t>
                      </a:r>
                      <a:endParaRPr kumimoji="1" lang="en-US" altLang="ja-JP" sz="1400" kern="1200" dirty="0">
                        <a:solidFill>
                          <a:sysClr val="windowText" lastClr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eaLnBrk="0" latinLnBrk="1" hangingPunct="0"/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④</a:t>
                      </a:r>
                      <a:r>
                        <a:rPr kumimoji="1" lang="ja-JP" altLang="ja-JP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県民に対する情報発信力</a:t>
                      </a:r>
                      <a:endParaRPr kumimoji="1" lang="en-US" altLang="ja-JP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1176188"/>
                  </a:ext>
                </a:extLst>
              </a:tr>
              <a:tr h="1521194">
                <a:tc>
                  <a:txBody>
                    <a:bodyPr/>
                    <a:lstStyle/>
                    <a:p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3501523"/>
                  </a:ext>
                </a:extLst>
              </a:tr>
              <a:tr h="329669">
                <a:tc gridSpan="2">
                  <a:txBody>
                    <a:bodyPr/>
                    <a:lstStyle/>
                    <a:p>
                      <a:r>
                        <a:rPr kumimoji="1" lang="ja-JP" altLang="en-U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⑤その他</a:t>
                      </a:r>
                      <a:endParaRPr kumimoji="1" lang="en-US" altLang="ja-JP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6360056"/>
                  </a:ext>
                </a:extLst>
              </a:tr>
              <a:tr h="1590046">
                <a:tc gridSpan="2"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ysClr val="windowText" lastClr="000000"/>
                        </a:solidFill>
                      </a:endParaRPr>
                    </a:p>
                    <a:p>
                      <a:endParaRPr kumimoji="1" lang="en-US" altLang="ja-JP" sz="1400" dirty="0"/>
                    </a:p>
                    <a:p>
                      <a:endParaRPr kumimoji="1" lang="en-US" altLang="ja-JP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28121117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5A076A-E7A9-41E4-CB92-0F58708824FB}"/>
              </a:ext>
            </a:extLst>
          </p:cNvPr>
          <p:cNvSpPr txBox="1"/>
          <p:nvPr/>
        </p:nvSpPr>
        <p:spPr>
          <a:xfrm>
            <a:off x="194309" y="243333"/>
            <a:ext cx="6925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/>
              <a:t>令和８年度　産業廃棄物処理業３Ｓ運動　取組事例について</a:t>
            </a:r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162DDA24-C1D4-4E51-4B0D-7B8D020C2947}"/>
              </a:ext>
            </a:extLst>
          </p:cNvPr>
          <p:cNvGraphicFramePr>
            <a:graphicFrameLocks noGrp="1"/>
          </p:cNvGraphicFramePr>
          <p:nvPr/>
        </p:nvGraphicFramePr>
        <p:xfrm>
          <a:off x="6617154" y="504352"/>
          <a:ext cx="5447212" cy="406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5246">
                  <a:extLst>
                    <a:ext uri="{9D8B030D-6E8A-4147-A177-3AD203B41FA5}">
                      <a16:colId xmlns:a16="http://schemas.microsoft.com/office/drawing/2014/main" val="3295729965"/>
                    </a:ext>
                  </a:extLst>
                </a:gridCol>
                <a:gridCol w="4351966">
                  <a:extLst>
                    <a:ext uri="{9D8B030D-6E8A-4147-A177-3AD203B41FA5}">
                      <a16:colId xmlns:a16="http://schemas.microsoft.com/office/drawing/2014/main" val="1910041798"/>
                    </a:ext>
                  </a:extLst>
                </a:gridCol>
              </a:tblGrid>
              <a:tr h="40692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600" dirty="0">
                          <a:solidFill>
                            <a:schemeClr val="tx1"/>
                          </a:solidFill>
                        </a:rPr>
                        <a:t>部門</a:t>
                      </a:r>
                      <a:endParaRPr kumimoji="1" lang="en-US" altLang="ja-JP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5917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26491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8CD6DA-F94D-F064-B100-DBCF3BE53A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コンテンツ プレースホルダー 6">
            <a:extLst>
              <a:ext uri="{FF2B5EF4-FFF2-40B4-BE49-F238E27FC236}">
                <a16:creationId xmlns:a16="http://schemas.microsoft.com/office/drawing/2014/main" id="{C1D906B1-EB10-0406-9AFB-D013EC142F6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1232623"/>
              </p:ext>
            </p:extLst>
          </p:nvPr>
        </p:nvGraphicFramePr>
        <p:xfrm>
          <a:off x="317373" y="148866"/>
          <a:ext cx="11740896" cy="63042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40896">
                  <a:extLst>
                    <a:ext uri="{9D8B030D-6E8A-4147-A177-3AD203B41FA5}">
                      <a16:colId xmlns:a16="http://schemas.microsoft.com/office/drawing/2014/main" val="1819247290"/>
                    </a:ext>
                  </a:extLst>
                </a:gridCol>
              </a:tblGrid>
              <a:tr h="421994">
                <a:tc>
                  <a:txBody>
                    <a:bodyPr/>
                    <a:lstStyle/>
                    <a:p>
                      <a:r>
                        <a:rPr kumimoji="1" lang="ja-JP" altLang="en-US" sz="1600" dirty="0">
                          <a:solidFill>
                            <a:sysClr val="windowText" lastClr="000000"/>
                          </a:solidFill>
                        </a:rPr>
                        <a:t>取組③の写真（画像）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4198458"/>
                  </a:ext>
                </a:extLst>
              </a:tr>
              <a:tr h="5882240">
                <a:tc>
                  <a:txBody>
                    <a:bodyPr/>
                    <a:lstStyle/>
                    <a:p>
                      <a:endParaRPr kumimoji="1" lang="ja-JP" altLang="en-US" sz="1600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0459398"/>
                  </a:ext>
                </a:extLst>
              </a:tr>
            </a:tbl>
          </a:graphicData>
        </a:graphic>
      </p:graphicFrame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C8411C4-5660-45A7-35D9-54D10D5C6D80}"/>
              </a:ext>
            </a:extLst>
          </p:cNvPr>
          <p:cNvSpPr/>
          <p:nvPr/>
        </p:nvSpPr>
        <p:spPr>
          <a:xfrm>
            <a:off x="2324481" y="765429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98380A-C837-837E-D437-279483F9FD5B}"/>
              </a:ext>
            </a:extLst>
          </p:cNvPr>
          <p:cNvSpPr txBox="1"/>
          <p:nvPr/>
        </p:nvSpPr>
        <p:spPr>
          <a:xfrm>
            <a:off x="3228213" y="3044848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9CE3B2D-B585-AFF4-7433-FED56A2AEBD7}"/>
              </a:ext>
            </a:extLst>
          </p:cNvPr>
          <p:cNvSpPr/>
          <p:nvPr/>
        </p:nvSpPr>
        <p:spPr>
          <a:xfrm>
            <a:off x="6849237" y="765429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24A1468-A8CD-8850-FEA4-554A879766D8}"/>
              </a:ext>
            </a:extLst>
          </p:cNvPr>
          <p:cNvSpPr txBox="1"/>
          <p:nvPr/>
        </p:nvSpPr>
        <p:spPr>
          <a:xfrm>
            <a:off x="7752969" y="3044848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CE2F03F3-0370-7AC6-74F2-28099C52903D}"/>
              </a:ext>
            </a:extLst>
          </p:cNvPr>
          <p:cNvSpPr/>
          <p:nvPr/>
        </p:nvSpPr>
        <p:spPr>
          <a:xfrm>
            <a:off x="2324481" y="3587354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C124486-5C57-28BA-CF32-1335EC798281}"/>
              </a:ext>
            </a:extLst>
          </p:cNvPr>
          <p:cNvSpPr txBox="1"/>
          <p:nvPr/>
        </p:nvSpPr>
        <p:spPr>
          <a:xfrm>
            <a:off x="3228213" y="5866773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02FE2BB-A4B7-EAD3-DAD4-DD9231B2D8EF}"/>
              </a:ext>
            </a:extLst>
          </p:cNvPr>
          <p:cNvSpPr/>
          <p:nvPr/>
        </p:nvSpPr>
        <p:spPr>
          <a:xfrm>
            <a:off x="6849237" y="3587354"/>
            <a:ext cx="2929128" cy="2240279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ABEF215-460B-560A-FB95-7073177E2585}"/>
              </a:ext>
            </a:extLst>
          </p:cNvPr>
          <p:cNvSpPr txBox="1"/>
          <p:nvPr/>
        </p:nvSpPr>
        <p:spPr>
          <a:xfrm>
            <a:off x="7752969" y="5866773"/>
            <a:ext cx="11216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dirty="0"/>
              <a:t>○○○○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1DAFF2C-8823-D67A-8E1B-0FBC0C68194B}"/>
              </a:ext>
            </a:extLst>
          </p:cNvPr>
          <p:cNvSpPr txBox="1"/>
          <p:nvPr/>
        </p:nvSpPr>
        <p:spPr>
          <a:xfrm>
            <a:off x="317373" y="6482313"/>
            <a:ext cx="892492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400" dirty="0"/>
              <a:t>※</a:t>
            </a:r>
            <a:r>
              <a:rPr lang="ja-JP" altLang="en-US" sz="1400" dirty="0"/>
              <a:t>取組③に関する写真は上記の例のとおりとし、１ページに１枚以上４枚以内としてください。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298677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5652</TotalTime>
  <Words>369</Words>
  <Application>Microsoft Office PowerPoint</Application>
  <PresentationFormat>ワイド画面</PresentationFormat>
  <Paragraphs>54</Paragraphs>
  <Slides>6</Slides>
  <Notes>3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6</vt:i4>
      </vt:variant>
    </vt:vector>
  </HeadingPairs>
  <TitlesOfParts>
    <vt:vector size="10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佐川喜彦</dc:creator>
  <cp:lastModifiedBy>八代 龍一（産業廃棄物指導課）</cp:lastModifiedBy>
  <cp:revision>386</cp:revision>
  <cp:lastPrinted>2026-08-19T06:08:55Z</cp:lastPrinted>
  <dcterms:created xsi:type="dcterms:W3CDTF">2021-09-29T23:42:59Z</dcterms:created>
  <dcterms:modified xsi:type="dcterms:W3CDTF">2026-08-24T07:59:02Z</dcterms:modified>
</cp:coreProperties>
</file>