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1D691-862A-4AD4-B458-E0FD03DC90EF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531A1-AD74-4891-9CD0-609CD598DD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030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7531A1-AD74-4891-9CD0-609CD598DD3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10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DDD94-FFF5-4A6D-AEB8-B96244C23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B27AA9-959A-4B25-ABA5-CDFDC93AB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8341F-6C21-4CF2-B4C4-35BBC448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33017-2F1E-40A1-BB88-C72A1E68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E0B5E7-3F21-4350-936A-ABE7459F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23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C53642-25F0-4E65-8253-FA3B7162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09B03F-7E49-4659-B0AB-B5C1BE694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9DF22-0B53-411F-9145-C2DE81C9B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2D781-6D78-4C1B-862F-8CF0FC86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064DAE-563F-4527-B720-8BC1E8FA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1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C813D2-B76A-456C-9FDC-031ADA355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BA55D5-DC27-4308-B26E-C1B44CFF4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CF328B-9E6E-435F-A2C3-938B047D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E33948-6659-4908-BD0A-593E7188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ADD11-E5EB-4628-BAE8-7C5DD19C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2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EBA6B-4E0C-4897-8B25-170C70DA5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3C6AD7-7464-44C3-8730-1D8EED1B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42DBE2-C5F9-4B5C-A065-A8AC5CF72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6FA829-5BD8-464E-9763-777265A0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57AB69-85E6-4B82-B37D-8A01F63A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54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A5FDE0-39A2-47DA-B9C1-8C832B7B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5EBB36-EF85-46D2-AF1C-50CE2BBFD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A87FB-5EAE-4F9D-871D-F5239E00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AC800B-7F72-40BD-B192-BDD46154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F48BE-4787-4E98-A49B-AF030D51A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46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F987E-1B10-4A23-8786-DFA5068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4A38BD-7764-4D6B-ABA5-22ABA7F62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265B82-533E-4A28-81E8-9BD2EF05A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BBED1D-1BBF-4715-BFA5-97ACD53E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4891C7-797D-4433-B11A-B230BA43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A10709-C8BD-4C0A-A199-D6573D900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3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A1FDFE-F6CD-4207-A7D7-14A85F8E8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449FAB-F2BB-4AF5-BBFD-8A8BF1E46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B7BD41-7AC0-42F5-9182-67F01C386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4AEE5EA-FD54-46A7-A2BA-0A8980F7D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9AF6AB2-A9A4-4E1B-B387-7C1B976D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9E73D1-252D-42C5-ACD1-9F5CB7C86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382BD-99AB-4712-A65D-ADD60B6D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570A995-DC70-4569-8256-A1953F5C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9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7B16F7-4C7E-4921-9B28-69D992E6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337383-CBEA-47DF-BBEC-36863DB1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BCC7C1-7E2E-49E5-8929-C483D690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23AC5B-7D9A-472A-85D5-5C901B9D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12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985FF1-B33B-4BDD-847A-3DE94B08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925285-2961-4706-9ED7-E6B31C0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BD38AE-1510-4303-8737-BFF9F768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6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CCD12-2024-4864-A54B-27495EC1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7659DA-0701-49B0-A7D8-211A5E04F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EC9BAA-9A5F-48FE-991B-8F47737EA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0BED5B-509B-41D0-9BA6-10323AC9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B2D967-3DF4-4164-A56B-64E4A0FF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DB3EF5-36D4-427D-9F35-34EEBC21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89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C2A36-DF5B-456D-BA93-1C9C1E57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66EF27-291C-4682-A020-910669D8E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C595BC-1BA4-4116-AEC6-058F59FCA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302F66-FDCB-4CA2-B948-23D90BA0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0E7B68-0FCA-493B-A29C-67639AD0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F3AAAD-6D5F-4B36-A718-7AA748BC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26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1099CC-034B-4152-B6A1-35D88AD1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81212F-D31A-4A17-A1AA-5F7B4226F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CCFCF0-291D-4A05-8842-5881F283A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3736B-B064-49F0-87E1-D5889E13681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3538F8-ACD5-4ED5-A9D6-B1EC3BA86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B7971-6F89-4816-AF2E-F1712D87B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370F9-1B9F-46F9-81B4-71BB8CF0C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8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D97458-626C-4501-B973-F1861530A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08" y="124896"/>
            <a:ext cx="6567056" cy="1103878"/>
          </a:xfrm>
          <a:prstGeom prst="roundRect">
            <a:avLst>
              <a:gd name="adj" fmla="val 8258"/>
            </a:avLst>
          </a:prstGeom>
          <a:ln w="3175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187325" algn="l"/>
            <a:r>
              <a:rPr lang="ja-JP" altLang="en-US" sz="1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　　</a:t>
            </a:r>
            <a:r>
              <a:rPr lang="ja-JP" altLang="en-US" sz="1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令和４年度　</a:t>
            </a:r>
            <a:r>
              <a:rPr lang="ja-JP" altLang="ja-JP" sz="1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スマート農業普及推進事業</a:t>
            </a:r>
            <a:br>
              <a:rPr lang="en-US" altLang="ja-JP" sz="2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</a:rPr>
            </a:br>
            <a:r>
              <a:rPr lang="ja-JP" altLang="en-US" sz="2300" b="1" dirty="0"/>
              <a:t>スマート農業技術を実証するモデル経営体を</a:t>
            </a:r>
            <a:br>
              <a:rPr lang="en-US" altLang="ja-JP" sz="2300" b="1" dirty="0"/>
            </a:br>
            <a:r>
              <a:rPr lang="ja-JP" altLang="en-US" sz="2300" b="1" dirty="0"/>
              <a:t>公募します</a:t>
            </a:r>
            <a:endParaRPr kumimoji="1" lang="ja-JP" altLang="en-US" sz="23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B7A484-65FF-4C1D-A9A9-FBA421E41425}"/>
              </a:ext>
            </a:extLst>
          </p:cNvPr>
          <p:cNvSpPr txBox="1"/>
          <p:nvPr/>
        </p:nvSpPr>
        <p:spPr>
          <a:xfrm>
            <a:off x="196272" y="8828167"/>
            <a:ext cx="6483928" cy="102155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lt"/>
              </a:rPr>
              <a:t>問合せ先</a:t>
            </a:r>
            <a:endParaRPr kumimoji="1" lang="en-US" altLang="ja-JP" dirty="0">
              <a:latin typeface="+mj-lt"/>
            </a:endParaRPr>
          </a:p>
          <a:p>
            <a:r>
              <a:rPr lang="ja-JP" altLang="en-US" dirty="0">
                <a:latin typeface="+mj-lt"/>
              </a:rPr>
              <a:t>■</a:t>
            </a:r>
            <a:r>
              <a:rPr lang="ja-JP" altLang="en-US" dirty="0">
                <a:latin typeface="+mn-ea"/>
              </a:rPr>
              <a:t>埼玉県農林部農業支援課（</a:t>
            </a:r>
            <a:r>
              <a:rPr lang="en-US" altLang="ja-JP" dirty="0">
                <a:latin typeface="+mn-ea"/>
              </a:rPr>
              <a:t>048-830-4047</a:t>
            </a:r>
            <a:r>
              <a:rPr lang="ja-JP" altLang="en-US" dirty="0">
                <a:latin typeface="+mn-ea"/>
              </a:rPr>
              <a:t>）</a:t>
            </a:r>
            <a:endParaRPr lang="en-US" altLang="ja-JP" dirty="0">
              <a:latin typeface="+mn-ea"/>
            </a:endParaRPr>
          </a:p>
          <a:p>
            <a:pPr marL="266700"/>
            <a:r>
              <a:rPr kumimoji="1" lang="ja-JP" altLang="en-US" dirty="0">
                <a:latin typeface="+mn-ea"/>
              </a:rPr>
              <a:t>又は、お近くの農林振興センター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63D38AA-983E-48FA-AF95-ED7B40E58A54}"/>
              </a:ext>
            </a:extLst>
          </p:cNvPr>
          <p:cNvSpPr txBox="1"/>
          <p:nvPr/>
        </p:nvSpPr>
        <p:spPr>
          <a:xfrm>
            <a:off x="290944" y="3916603"/>
            <a:ext cx="1683327" cy="40862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実証する技術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EF613A-020C-4B81-8C66-65DE33799F7D}"/>
              </a:ext>
            </a:extLst>
          </p:cNvPr>
          <p:cNvSpPr txBox="1"/>
          <p:nvPr/>
        </p:nvSpPr>
        <p:spPr>
          <a:xfrm>
            <a:off x="290943" y="5456773"/>
            <a:ext cx="1683327" cy="40862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補助対象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58099A9-D780-4A21-B967-6D0390D47709}"/>
              </a:ext>
            </a:extLst>
          </p:cNvPr>
          <p:cNvSpPr txBox="1"/>
          <p:nvPr/>
        </p:nvSpPr>
        <p:spPr>
          <a:xfrm>
            <a:off x="290944" y="7753768"/>
            <a:ext cx="1683327" cy="40862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補助率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783DF5C-04C1-41C4-B1F8-4B4407ABD2D5}"/>
              </a:ext>
            </a:extLst>
          </p:cNvPr>
          <p:cNvSpPr txBox="1"/>
          <p:nvPr/>
        </p:nvSpPr>
        <p:spPr>
          <a:xfrm>
            <a:off x="290943" y="6973239"/>
            <a:ext cx="1683327" cy="40862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採択予定件数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D7940C-D00F-4A3F-8AE3-9654AE40A202}"/>
              </a:ext>
            </a:extLst>
          </p:cNvPr>
          <p:cNvSpPr txBox="1"/>
          <p:nvPr/>
        </p:nvSpPr>
        <p:spPr>
          <a:xfrm>
            <a:off x="145472" y="1277565"/>
            <a:ext cx="6483928" cy="1021556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+mj-lt"/>
              </a:rPr>
              <a:t>　本県農業の発展に寄与することが</a:t>
            </a:r>
            <a:r>
              <a:rPr kumimoji="1" lang="ja-JP" altLang="en-US" dirty="0">
                <a:latin typeface="+mj-lt"/>
              </a:rPr>
              <a:t>見込まれる、スマート農業技術を実証するモデル経営体を</a:t>
            </a:r>
            <a:r>
              <a:rPr lang="ja-JP" altLang="en-US" dirty="0">
                <a:latin typeface="+mj-lt"/>
              </a:rPr>
              <a:t>公募</a:t>
            </a:r>
            <a:r>
              <a:rPr kumimoji="1" lang="ja-JP" altLang="en-US" dirty="0">
                <a:latin typeface="+mj-lt"/>
              </a:rPr>
              <a:t>します。</a:t>
            </a:r>
            <a:endParaRPr kumimoji="1" lang="en-US" altLang="ja-JP" dirty="0">
              <a:latin typeface="+mj-lt"/>
            </a:endParaRPr>
          </a:p>
          <a:p>
            <a:r>
              <a:rPr lang="ja-JP" altLang="en-US" dirty="0">
                <a:latin typeface="+mj-lt"/>
              </a:rPr>
              <a:t>　</a:t>
            </a:r>
            <a:r>
              <a:rPr kumimoji="1" lang="ja-JP" altLang="en-US" dirty="0">
                <a:latin typeface="+mj-lt"/>
              </a:rPr>
              <a:t>実証期間は実証開始から</a:t>
            </a:r>
            <a:r>
              <a:rPr kumimoji="1" lang="en-US" altLang="ja-JP" dirty="0">
                <a:latin typeface="+mj-lt"/>
              </a:rPr>
              <a:t>3</a:t>
            </a:r>
            <a:r>
              <a:rPr kumimoji="1" lang="ja-JP" altLang="en-US" dirty="0">
                <a:latin typeface="+mj-lt"/>
              </a:rPr>
              <a:t>年間です。</a:t>
            </a:r>
            <a:endParaRPr kumimoji="1" lang="en-US" altLang="ja-JP" dirty="0">
              <a:latin typeface="+mj-lt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3D6BCB-B713-4E88-A67C-C9D6B5A33630}"/>
              </a:ext>
            </a:extLst>
          </p:cNvPr>
          <p:cNvSpPr txBox="1"/>
          <p:nvPr/>
        </p:nvSpPr>
        <p:spPr>
          <a:xfrm>
            <a:off x="154709" y="2749407"/>
            <a:ext cx="6433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ja-JP" altLang="en-US" sz="1600" dirty="0"/>
              <a:t>・</a:t>
            </a:r>
            <a:r>
              <a:rPr lang="ja-JP" altLang="ja-JP" sz="1600" dirty="0"/>
              <a:t>県内に居住する農業者、県内に事業所を置く農業法人、農業協同組合 等</a:t>
            </a:r>
            <a:endParaRPr lang="en-US" altLang="ja-JP" sz="1600" dirty="0"/>
          </a:p>
          <a:p>
            <a:pPr marL="457200" indent="-187325"/>
            <a:r>
              <a:rPr kumimoji="1" lang="ja-JP" altLang="en-US" sz="1200" dirty="0"/>
              <a:t>・</a:t>
            </a:r>
            <a:r>
              <a:rPr lang="ja-JP" altLang="ja-JP" sz="1200" dirty="0"/>
              <a:t>実証を通じて地域へ普及する役割を担うと見込まれること</a:t>
            </a:r>
          </a:p>
          <a:p>
            <a:pPr marL="457200" indent="-187325"/>
            <a:r>
              <a:rPr lang="ja-JP" altLang="en-US" sz="1200" dirty="0"/>
              <a:t>・</a:t>
            </a:r>
            <a:r>
              <a:rPr lang="ja-JP" altLang="ja-JP" sz="1200" dirty="0"/>
              <a:t>「モデル経営体選定基準」を満たすことが見込まれること</a:t>
            </a:r>
            <a:endParaRPr lang="en-US" altLang="ja-JP" sz="1200" dirty="0"/>
          </a:p>
          <a:p>
            <a:pPr marL="457200" indent="-187325"/>
            <a:r>
              <a:rPr lang="ja-JP" altLang="en-US" sz="1200" dirty="0"/>
              <a:t>　</a:t>
            </a:r>
            <a:r>
              <a:rPr lang="en-US" altLang="ja-JP" sz="1200" dirty="0"/>
              <a:t>※</a:t>
            </a:r>
            <a:r>
              <a:rPr lang="ja-JP" altLang="en-US" sz="1200" dirty="0"/>
              <a:t>モデル経営体選定基準は裏面を御覧ください</a:t>
            </a:r>
            <a:endParaRPr lang="en-US" altLang="ja-JP" sz="1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2C1AE72-62E6-4593-896E-96D3F869D46C}"/>
              </a:ext>
            </a:extLst>
          </p:cNvPr>
          <p:cNvSpPr txBox="1"/>
          <p:nvPr/>
        </p:nvSpPr>
        <p:spPr>
          <a:xfrm>
            <a:off x="166254" y="5893977"/>
            <a:ext cx="6525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lang="ja-JP" altLang="en-US" sz="1600" dirty="0"/>
              <a:t>・</a:t>
            </a:r>
            <a:r>
              <a:rPr lang="ja-JP" altLang="ja-JP" sz="1600" dirty="0"/>
              <a:t>スマート農業技術の実証に係る機械</a:t>
            </a:r>
            <a:r>
              <a:rPr lang="ja-JP" altLang="en-US" sz="1600" dirty="0"/>
              <a:t>・システム</a:t>
            </a:r>
            <a:r>
              <a:rPr lang="ja-JP" altLang="ja-JP" sz="1600" dirty="0"/>
              <a:t>及びその付帯施設等</a:t>
            </a:r>
          </a:p>
          <a:p>
            <a:pPr marL="269875" indent="-269875"/>
            <a:r>
              <a:rPr lang="ja-JP" altLang="en-US" sz="1600" dirty="0"/>
              <a:t>・</a:t>
            </a:r>
            <a:r>
              <a:rPr lang="ja-JP" altLang="ja-JP" sz="1600" dirty="0"/>
              <a:t>スマート農業技術の実証に係るシステム等</a:t>
            </a:r>
            <a:r>
              <a:rPr lang="ja-JP" altLang="en-US" sz="1600" dirty="0"/>
              <a:t>の使用料及び賃借料</a:t>
            </a:r>
            <a:endParaRPr lang="en-US" altLang="ja-JP" sz="1600" dirty="0"/>
          </a:p>
          <a:p>
            <a:pPr marL="269875" indent="-269875"/>
            <a:r>
              <a:rPr lang="ja-JP" altLang="en-US" sz="1600" dirty="0"/>
              <a:t>・その他、知事が特に必要と認める経費</a:t>
            </a:r>
            <a:endParaRPr lang="en-US" altLang="ja-JP" sz="1600" dirty="0"/>
          </a:p>
          <a:p>
            <a:pPr marL="269875" indent="-269875"/>
            <a:r>
              <a:rPr lang="ja-JP" altLang="en-US" sz="1600" dirty="0"/>
              <a:t>　</a:t>
            </a:r>
            <a:r>
              <a:rPr lang="en-US" altLang="ja-JP" sz="1600" dirty="0"/>
              <a:t>※</a:t>
            </a:r>
            <a:r>
              <a:rPr lang="ja-JP" altLang="en-US" sz="1600" dirty="0"/>
              <a:t>経費に対する補助は初年度のみ</a:t>
            </a:r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49A35C-E9AC-4D50-AB5A-88DDB304F75B}"/>
              </a:ext>
            </a:extLst>
          </p:cNvPr>
          <p:cNvSpPr txBox="1"/>
          <p:nvPr/>
        </p:nvSpPr>
        <p:spPr>
          <a:xfrm>
            <a:off x="163945" y="7419889"/>
            <a:ext cx="6115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・４件程度（予算の範囲内・令和４年度県予算額：</a:t>
            </a:r>
            <a:r>
              <a:rPr lang="en-US" altLang="ja-JP" sz="1600" dirty="0"/>
              <a:t>2,000</a:t>
            </a:r>
            <a:r>
              <a:rPr lang="ja-JP" altLang="en-US" sz="1600" dirty="0"/>
              <a:t>万円）</a:t>
            </a:r>
            <a:endParaRPr lang="en-US" altLang="ja-JP" sz="1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1769C5-5FEF-4DF6-9DF7-C6D94364ACE9}"/>
              </a:ext>
            </a:extLst>
          </p:cNvPr>
          <p:cNvSpPr txBox="1"/>
          <p:nvPr/>
        </p:nvSpPr>
        <p:spPr>
          <a:xfrm>
            <a:off x="170872" y="8143412"/>
            <a:ext cx="6433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ja-JP" altLang="en-US" sz="1600" dirty="0"/>
              <a:t>・</a:t>
            </a:r>
            <a:r>
              <a:rPr lang="ja-JP" altLang="ja-JP" sz="1600" dirty="0"/>
              <a:t>補助対象経費の</a:t>
            </a:r>
            <a:r>
              <a:rPr lang="en-US" altLang="ja-JP" sz="1600" dirty="0"/>
              <a:t>2</a:t>
            </a:r>
            <a:r>
              <a:rPr lang="ja-JP" altLang="ja-JP" sz="1600" dirty="0"/>
              <a:t>分の</a:t>
            </a:r>
            <a:r>
              <a:rPr lang="en-US" altLang="ja-JP" sz="1600" dirty="0"/>
              <a:t>1</a:t>
            </a:r>
            <a:r>
              <a:rPr lang="ja-JP" altLang="ja-JP" sz="1600" dirty="0"/>
              <a:t>以内</a:t>
            </a:r>
            <a:endParaRPr lang="en-US" altLang="ja-JP" sz="1600" dirty="0"/>
          </a:p>
          <a:p>
            <a:pPr marL="363538" indent="-188913"/>
            <a:r>
              <a:rPr lang="ja-JP" altLang="ja-JP" sz="1400" dirty="0"/>
              <a:t>（補助金を含めた標準事業費は</a:t>
            </a:r>
            <a:r>
              <a:rPr lang="en-US" altLang="ja-JP" sz="1400" dirty="0"/>
              <a:t>1,000</a:t>
            </a:r>
            <a:r>
              <a:rPr lang="ja-JP" altLang="ja-JP" sz="1400" dirty="0"/>
              <a:t>万円</a:t>
            </a:r>
            <a:r>
              <a:rPr lang="ja-JP" altLang="en-US" sz="1400" dirty="0"/>
              <a:t>、補助金の上限は</a:t>
            </a:r>
            <a:r>
              <a:rPr lang="en-US" altLang="ja-JP" sz="1400" dirty="0"/>
              <a:t>500</a:t>
            </a:r>
            <a:r>
              <a:rPr lang="ja-JP" altLang="en-US" sz="1400" dirty="0"/>
              <a:t>万円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907DF2D-3882-437C-9FC5-DB07449EDCB2}"/>
              </a:ext>
            </a:extLst>
          </p:cNvPr>
          <p:cNvSpPr/>
          <p:nvPr/>
        </p:nvSpPr>
        <p:spPr>
          <a:xfrm>
            <a:off x="185881" y="2295797"/>
            <a:ext cx="6447148" cy="645631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795F85B-D1BE-4FAC-AF32-D6FB11F60003}"/>
              </a:ext>
            </a:extLst>
          </p:cNvPr>
          <p:cNvSpPr txBox="1"/>
          <p:nvPr/>
        </p:nvSpPr>
        <p:spPr>
          <a:xfrm>
            <a:off x="290945" y="2339996"/>
            <a:ext cx="1683327" cy="40862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kumimoji="1" lang="ja-JP" altLang="en-US" b="1" dirty="0">
                <a:solidFill>
                  <a:schemeClr val="tx1"/>
                </a:solidFill>
              </a:rPr>
              <a:t>応募資格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010304-8797-4AB5-B9A9-70E11825BB0C}"/>
              </a:ext>
            </a:extLst>
          </p:cNvPr>
          <p:cNvSpPr txBox="1"/>
          <p:nvPr/>
        </p:nvSpPr>
        <p:spPr>
          <a:xfrm>
            <a:off x="154708" y="4332770"/>
            <a:ext cx="6244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/>
            <a:r>
              <a:rPr lang="ja-JP" altLang="en-US" sz="1600" dirty="0"/>
              <a:t>・埼玉県スマート農業アクションプランのうち、「土地利用型作物の生産効率化に係る展開」、「県が育成した米など品種の特性に対応した展開」、「露地野菜の産地の強化に係る展開」に係る取組</a:t>
            </a:r>
            <a:endParaRPr kumimoji="1" lang="ja-JP" altLang="en-US" sz="1600" dirty="0"/>
          </a:p>
        </p:txBody>
      </p:sp>
      <p:sp>
        <p:nvSpPr>
          <p:cNvPr id="3" name="大かっこ 2">
            <a:extLst>
              <a:ext uri="{FF2B5EF4-FFF2-40B4-BE49-F238E27FC236}">
                <a16:creationId xmlns:a16="http://schemas.microsoft.com/office/drawing/2014/main" id="{0AB26197-E3CD-4356-9721-7048BB751732}"/>
              </a:ext>
            </a:extLst>
          </p:cNvPr>
          <p:cNvSpPr/>
          <p:nvPr/>
        </p:nvSpPr>
        <p:spPr>
          <a:xfrm>
            <a:off x="457200" y="3283528"/>
            <a:ext cx="4966855" cy="528266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26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EDC7AC-AD43-498F-94CD-E49B4E53D50B}"/>
              </a:ext>
            </a:extLst>
          </p:cNvPr>
          <p:cNvSpPr txBox="1"/>
          <p:nvPr/>
        </p:nvSpPr>
        <p:spPr>
          <a:xfrm>
            <a:off x="136771" y="529736"/>
            <a:ext cx="6574064" cy="49859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69875" indent="-269875"/>
            <a:endParaRPr lang="en-US" altLang="ja-JP" sz="1400" b="1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ja-JP" sz="1600" dirty="0"/>
              <a:t>　</a:t>
            </a:r>
            <a:r>
              <a:rPr lang="ja-JP" altLang="en-US" sz="1600" dirty="0"/>
              <a:t>県内に居住する農業者、県内に事務所を置く農業法人、農業協同組合等であり、以下の①から③を満たしているか。</a:t>
            </a:r>
          </a:p>
          <a:p>
            <a:pPr marL="88900" indent="-88900"/>
            <a:r>
              <a:rPr lang="ja-JP" altLang="en-US" sz="1600" dirty="0"/>
              <a:t>①モデル経営体として実証に取り組み、データ（栽培や農作業、経理に関する情報、技術的課題等）を県等に提供すること</a:t>
            </a:r>
            <a:endParaRPr lang="en-US" altLang="ja-JP" sz="1600" dirty="0"/>
          </a:p>
          <a:p>
            <a:pPr marL="88900" indent="-88900"/>
            <a:r>
              <a:rPr lang="ja-JP" altLang="en-US" sz="1600" dirty="0"/>
              <a:t>②目標年度は実証開始年度の</a:t>
            </a:r>
            <a:r>
              <a:rPr lang="en-US" altLang="ja-JP" sz="1600" dirty="0"/>
              <a:t>2</a:t>
            </a:r>
            <a:r>
              <a:rPr lang="ja-JP" altLang="en-US" sz="1600" dirty="0"/>
              <a:t>年後とし、その期間、実証を行うものであること</a:t>
            </a:r>
            <a:endParaRPr lang="en-US" altLang="ja-JP" sz="1600" dirty="0"/>
          </a:p>
          <a:p>
            <a:pPr marL="88900" indent="-88900"/>
            <a:r>
              <a:rPr lang="ja-JP" altLang="en-US" sz="1600" dirty="0"/>
              <a:t>③メーカーやベンダー等関係者の協力が具体的となっていること</a:t>
            </a:r>
          </a:p>
          <a:p>
            <a:pPr marL="174625" indent="-174625"/>
            <a:endParaRPr lang="en-US" altLang="ja-JP" sz="1600" dirty="0"/>
          </a:p>
          <a:p>
            <a:pPr marL="174625" indent="-174625"/>
            <a:endParaRPr lang="en-US" altLang="ja-JP" sz="1600" dirty="0"/>
          </a:p>
          <a:p>
            <a:pPr marL="174625" indent="-174625"/>
            <a:endParaRPr lang="en-US" altLang="ja-JP" sz="1600" dirty="0"/>
          </a:p>
          <a:p>
            <a:pPr marL="174625" indent="-174625"/>
            <a:r>
              <a:rPr lang="en-US" altLang="ja-JP" sz="1600" dirty="0"/>
              <a:t>(1)</a:t>
            </a:r>
            <a:r>
              <a:rPr lang="ja-JP" altLang="en-US" sz="1600" dirty="0"/>
              <a:t>農作業の省力化、効率化又は見える化を実現する技術であること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(2)</a:t>
            </a:r>
            <a:r>
              <a:rPr lang="ja-JP" altLang="en-US" sz="1600" dirty="0"/>
              <a:t>県農業の発展に寄与する技術であり、その導入効果の検証や技術的改善を図る内容であること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(3)</a:t>
            </a:r>
            <a:r>
              <a:rPr lang="ja-JP" altLang="ja-JP" sz="1600" dirty="0"/>
              <a:t>経営規模や地域特性を踏まえた技術であること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(4)</a:t>
            </a:r>
            <a:r>
              <a:rPr lang="ja-JP" altLang="en-US" sz="1600" dirty="0"/>
              <a:t>目標達成のための適正な技術であること。また、その考え方が明確であること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(5)</a:t>
            </a:r>
            <a:r>
              <a:rPr lang="ja-JP" altLang="en-US" sz="1600" spc="-150" dirty="0"/>
              <a:t>経営規模に対して、初期投資やランニングコスト等が適切であること</a:t>
            </a:r>
            <a:endParaRPr lang="en-US" altLang="ja-JP" sz="1600" b="1" spc="-15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8BA5EB0-0995-4889-B50D-883E214E6E86}"/>
              </a:ext>
            </a:extLst>
          </p:cNvPr>
          <p:cNvSpPr txBox="1"/>
          <p:nvPr/>
        </p:nvSpPr>
        <p:spPr>
          <a:xfrm>
            <a:off x="1364671" y="262557"/>
            <a:ext cx="4118265" cy="40393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pPr marL="269875" indent="-269875" algn="ctr"/>
            <a:r>
              <a:rPr lang="ja-JP" altLang="ja-JP" sz="1900" b="1" dirty="0">
                <a:latin typeface="+mj-lt"/>
              </a:rPr>
              <a:t>モデル経営体選定基準</a:t>
            </a:r>
            <a:r>
              <a:rPr lang="ja-JP" altLang="en-US" sz="1900" b="1" dirty="0">
                <a:latin typeface="+mj-lt"/>
              </a:rPr>
              <a:t>（抜粋）</a:t>
            </a:r>
            <a:endParaRPr lang="en-US" altLang="ja-JP" sz="1900" b="1" dirty="0">
              <a:latin typeface="+mj-lt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6648A32-A7F7-44C7-B1D2-609AF48141F8}"/>
              </a:ext>
            </a:extLst>
          </p:cNvPr>
          <p:cNvSpPr txBox="1"/>
          <p:nvPr/>
        </p:nvSpPr>
        <p:spPr>
          <a:xfrm>
            <a:off x="188686" y="6068402"/>
            <a:ext cx="6574064" cy="27853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69875" indent="-269875"/>
            <a:endParaRPr lang="en-US" altLang="ja-JP" sz="1500" b="1" dirty="0"/>
          </a:p>
          <a:p>
            <a:pPr marL="174625" indent="-174625"/>
            <a:r>
              <a:rPr lang="ja-JP" altLang="en-US" sz="1600" dirty="0"/>
              <a:t>　採択された場合には、次の事項に同意すること。</a:t>
            </a:r>
          </a:p>
          <a:p>
            <a:pPr marL="174625" indent="-174625"/>
            <a:r>
              <a:rPr lang="en-US" altLang="ja-JP" sz="1600" dirty="0"/>
              <a:t>(1)</a:t>
            </a:r>
            <a:r>
              <a:rPr lang="ja-JP" altLang="en-US" sz="1600" dirty="0"/>
              <a:t>事業実施状況等の報告内容について、県等と情報共有すること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(2)</a:t>
            </a:r>
            <a:r>
              <a:rPr lang="ja-JP" altLang="en-US" sz="1600" dirty="0"/>
              <a:t>情報共有されたデータについて、県や連携するメーカー等が活用すること、また個人情報を除き事業の成果として県が公表すること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(3)</a:t>
            </a:r>
            <a:r>
              <a:rPr lang="ja-JP" altLang="en-US" sz="1600" dirty="0"/>
              <a:t>県が行う実演会、研修会等へ協力すること</a:t>
            </a:r>
          </a:p>
          <a:p>
            <a:pPr marL="174625" indent="-174625"/>
            <a:r>
              <a:rPr lang="en-US" altLang="ja-JP" sz="1600" dirty="0"/>
              <a:t>(4)</a:t>
            </a:r>
            <a:r>
              <a:rPr lang="ja-JP" altLang="en-US" sz="1600" dirty="0"/>
              <a:t>応募後に、事業実施計画の内容について、県と調整を行う場合があること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(5)</a:t>
            </a:r>
            <a:r>
              <a:rPr lang="ja-JP" altLang="en-US" sz="1600" dirty="0"/>
              <a:t>農業経営のセーフティネットに新たに加入する計画がある場合、その旨を県が埼玉県農業共済組合に情報提供すること</a:t>
            </a:r>
            <a:endParaRPr lang="en-US" altLang="ja-JP" sz="1600" dirty="0"/>
          </a:p>
          <a:p>
            <a:pPr marL="174625" indent="-174625"/>
            <a:r>
              <a:rPr lang="en-US" altLang="ja-JP" sz="1600" dirty="0"/>
              <a:t>(6)</a:t>
            </a:r>
            <a:r>
              <a:rPr lang="ja-JP" altLang="en-US" sz="1600" dirty="0"/>
              <a:t>その他、県が必要と認める事項については協議の上、決定すること</a:t>
            </a:r>
            <a:endParaRPr lang="en-US" altLang="ja-JP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492FD42-D54F-48FE-ACB4-9C21D354E62D}"/>
              </a:ext>
            </a:extLst>
          </p:cNvPr>
          <p:cNvSpPr txBox="1"/>
          <p:nvPr/>
        </p:nvSpPr>
        <p:spPr>
          <a:xfrm>
            <a:off x="266700" y="8966425"/>
            <a:ext cx="6574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詳細は以下のホームページを御確認下さい。</a:t>
            </a:r>
            <a:endParaRPr lang="en-US" altLang="ja-JP" dirty="0"/>
          </a:p>
          <a:p>
            <a:r>
              <a:rPr lang="en-US" altLang="ja-JP" dirty="0"/>
              <a:t>https://www.pref.saitama.lg.jp/a0903/fukyu/smart-agriculture/smart-jigoukoubo.html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D1145B-64F9-4290-9E8B-4A91306FECDD}"/>
              </a:ext>
            </a:extLst>
          </p:cNvPr>
          <p:cNvSpPr txBox="1"/>
          <p:nvPr/>
        </p:nvSpPr>
        <p:spPr>
          <a:xfrm>
            <a:off x="266700" y="781388"/>
            <a:ext cx="2767530" cy="386904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ja-JP" b="1" dirty="0">
                <a:solidFill>
                  <a:schemeClr val="tx1"/>
                </a:solidFill>
              </a:rPr>
              <a:t>実施体制（実証の主体）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FB2253-0173-49E5-9B46-2083AA1F2B9C}"/>
              </a:ext>
            </a:extLst>
          </p:cNvPr>
          <p:cNvSpPr txBox="1"/>
          <p:nvPr/>
        </p:nvSpPr>
        <p:spPr>
          <a:xfrm>
            <a:off x="266700" y="3172084"/>
            <a:ext cx="2024579" cy="386904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pPr marL="269875" indent="-269875" algn="ctr"/>
            <a:r>
              <a:rPr lang="ja-JP" altLang="ja-JP" b="1" dirty="0">
                <a:solidFill>
                  <a:schemeClr val="tx1"/>
                </a:solidFill>
              </a:rPr>
              <a:t>実証する技術</a:t>
            </a:r>
            <a:endParaRPr lang="ja-JP" altLang="ja-JP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16E1A6-FB48-4820-BF2F-418668E6262F}"/>
              </a:ext>
            </a:extLst>
          </p:cNvPr>
          <p:cNvSpPr txBox="1"/>
          <p:nvPr/>
        </p:nvSpPr>
        <p:spPr>
          <a:xfrm>
            <a:off x="1364671" y="5857924"/>
            <a:ext cx="4118265" cy="40393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pPr marL="269875" indent="-269875" algn="ctr"/>
            <a:r>
              <a:rPr lang="ja-JP" altLang="en-US" sz="1900" b="1" dirty="0"/>
              <a:t>データ等の取扱いについて</a:t>
            </a:r>
            <a:endParaRPr lang="en-US" altLang="ja-JP" sz="1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143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713</Words>
  <Application>Microsoft Office PowerPoint</Application>
  <PresentationFormat>A4 210 x 297 mm</PresentationFormat>
  <Paragraphs>53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　　　　令和４年度　スマート農業普及推進事業 スマート農業技術を実証するモデル経営体を 公募します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スマート農業普及推進事業 農作業のスマート化（省力化」「効率化」「見える化」に取り組むモデル経営体</dc:title>
  <dc:creator>大谷純</dc:creator>
  <cp:lastModifiedBy>川目匠</cp:lastModifiedBy>
  <cp:revision>54</cp:revision>
  <cp:lastPrinted>2021-04-20T00:33:54Z</cp:lastPrinted>
  <dcterms:created xsi:type="dcterms:W3CDTF">2020-09-11T00:01:12Z</dcterms:created>
  <dcterms:modified xsi:type="dcterms:W3CDTF">2022-04-12T07:06:10Z</dcterms:modified>
</cp:coreProperties>
</file>