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18" r:id="rId2"/>
    <p:sldId id="420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64C8"/>
    <a:srgbClr val="0098D0"/>
    <a:srgbClr val="99D6EC"/>
    <a:srgbClr val="FF5A00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0" autoAdjust="0"/>
    <p:restoredTop sz="94647" autoAdjust="0"/>
  </p:normalViewPr>
  <p:slideViewPr>
    <p:cSldViewPr>
      <p:cViewPr>
        <p:scale>
          <a:sx n="75" d="100"/>
          <a:sy n="75" d="100"/>
        </p:scale>
        <p:origin x="1224" y="5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F74F-4CAD-4B04-AE73-ADD1A31E1A3B}" type="datetime1">
              <a:rPr kumimoji="1" lang="ja-JP" altLang="en-US" smtClean="0"/>
              <a:t>2023/3/10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E6028-3B99-4EBB-8FB4-94382EAAE267}" type="datetime1">
              <a:rPr kumimoji="1" lang="ja-JP" altLang="en-US" smtClean="0"/>
              <a:t>2023/3/10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91BA-24FB-4119-9E4F-BFB6A0C55B30}" type="datetime1">
              <a:rPr kumimoji="1" lang="ja-JP" altLang="en-US" smtClean="0"/>
              <a:t>2023/3/10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E5D92582-81E2-49A5-8FE1-CFC3A2C6461B}" type="datetime1">
              <a:rPr lang="ja-JP" altLang="en-US" smtClean="0"/>
              <a:t>2023/3/10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030672"/>
              </p:ext>
            </p:extLst>
          </p:nvPr>
        </p:nvGraphicFramePr>
        <p:xfrm>
          <a:off x="51969" y="6060626"/>
          <a:ext cx="9817859" cy="752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000">
                  <a:extLst>
                    <a:ext uri="{9D8B030D-6E8A-4147-A177-3AD203B41FA5}">
                      <a16:colId xmlns:a16="http://schemas.microsoft.com/office/drawing/2014/main" val="3485567589"/>
                    </a:ext>
                  </a:extLst>
                </a:gridCol>
                <a:gridCol w="3713031">
                  <a:extLst>
                    <a:ext uri="{9D8B030D-6E8A-4147-A177-3AD203B41FA5}">
                      <a16:colId xmlns:a16="http://schemas.microsoft.com/office/drawing/2014/main" val="4275419979"/>
                    </a:ext>
                  </a:extLst>
                </a:gridCol>
                <a:gridCol w="4916828">
                  <a:extLst>
                    <a:ext uri="{9D8B030D-6E8A-4147-A177-3AD203B41FA5}">
                      <a16:colId xmlns:a16="http://schemas.microsoft.com/office/drawing/2014/main" val="2277153545"/>
                    </a:ext>
                  </a:extLst>
                </a:gridCol>
              </a:tblGrid>
              <a:tr h="7527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中長期の目標</a:t>
                      </a:r>
                    </a:p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（概要）</a:t>
                      </a:r>
                      <a:r>
                        <a:rPr kumimoji="1" lang="en-US" altLang="ja-JP" sz="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●定性的な目標（実施</a:t>
                      </a:r>
                      <a:r>
                        <a:rPr kumimoji="1" lang="en-US" altLang="ja-JP" sz="13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年後）</a:t>
                      </a:r>
                      <a:endParaRPr kumimoji="1" lang="en-US" altLang="ja-JP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en-US" altLang="ja-JP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●定量的な目標（実施</a:t>
                      </a:r>
                      <a:r>
                        <a:rPr kumimoji="1" lang="en-US" altLang="ja-JP" sz="13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年後）</a:t>
                      </a:r>
                      <a:endParaRPr kumimoji="1" lang="en-US" altLang="ja-JP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en-US" altLang="ja-JP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0732764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706728"/>
              </p:ext>
            </p:extLst>
          </p:nvPr>
        </p:nvGraphicFramePr>
        <p:xfrm>
          <a:off x="75892" y="1936441"/>
          <a:ext cx="9773653" cy="3838980"/>
        </p:xfrm>
        <a:graphic>
          <a:graphicData uri="http://schemas.openxmlformats.org/drawingml/2006/table">
            <a:tbl>
              <a:tblPr/>
              <a:tblGrid>
                <a:gridCol w="9773653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519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補助事業の内容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4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348703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sp>
        <p:nvSpPr>
          <p:cNvPr id="16" name="テキスト ボックス 1"/>
          <p:cNvSpPr>
            <a:spLocks noChangeArrowheads="1"/>
          </p:cNvSpPr>
          <p:nvPr/>
        </p:nvSpPr>
        <p:spPr bwMode="auto">
          <a:xfrm>
            <a:off x="-111555" y="-962"/>
            <a:ext cx="407109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（様式３）事業ＰＲ資料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057074"/>
              </p:ext>
            </p:extLst>
          </p:nvPr>
        </p:nvGraphicFramePr>
        <p:xfrm>
          <a:off x="56456" y="250551"/>
          <a:ext cx="9793089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4363">
                  <a:extLst>
                    <a:ext uri="{9D8B030D-6E8A-4147-A177-3AD203B41FA5}">
                      <a16:colId xmlns:a16="http://schemas.microsoft.com/office/drawing/2014/main" val="3188499871"/>
                    </a:ext>
                  </a:extLst>
                </a:gridCol>
                <a:gridCol w="3264363">
                  <a:extLst>
                    <a:ext uri="{9D8B030D-6E8A-4147-A177-3AD203B41FA5}">
                      <a16:colId xmlns:a16="http://schemas.microsoft.com/office/drawing/2014/main" val="2029750029"/>
                    </a:ext>
                  </a:extLst>
                </a:gridCol>
                <a:gridCol w="3264363">
                  <a:extLst>
                    <a:ext uri="{9D8B030D-6E8A-4147-A177-3AD203B41FA5}">
                      <a16:colId xmlns:a16="http://schemas.microsoft.com/office/drawing/2014/main" val="130806059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補助事業名：○○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補助事業者名：○○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事業実施場所：○○商店街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事業実施期間：令和　年　月～令和　年　月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341979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54917"/>
              </p:ext>
            </p:extLst>
          </p:nvPr>
        </p:nvGraphicFramePr>
        <p:xfrm>
          <a:off x="56456" y="713707"/>
          <a:ext cx="3168352" cy="922481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2454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商店街等の</a:t>
                      </a: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概要と課題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617681">
                <a:tc>
                  <a:txBody>
                    <a:bodyPr/>
                    <a:lstStyle/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622752"/>
              </p:ext>
            </p:extLst>
          </p:nvPr>
        </p:nvGraphicFramePr>
        <p:xfrm>
          <a:off x="3368824" y="713706"/>
          <a:ext cx="3168352" cy="928914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28765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商店街等へのニーズ</a:t>
                      </a: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・需要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624114">
                <a:tc>
                  <a:txBody>
                    <a:bodyPr/>
                    <a:lstStyle/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643451"/>
              </p:ext>
            </p:extLst>
          </p:nvPr>
        </p:nvGraphicFramePr>
        <p:xfrm>
          <a:off x="3394898" y="2412011"/>
          <a:ext cx="3132000" cy="3166441"/>
        </p:xfrm>
        <a:graphic>
          <a:graphicData uri="http://schemas.openxmlformats.org/drawingml/2006/table">
            <a:tbl>
              <a:tblPr/>
              <a:tblGrid>
                <a:gridCol w="3132000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2969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収集するデータ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2861641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●把握する情報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・把握したい情報と、そのために収集するデータを記載すること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●データを収集する方法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endParaRPr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sp>
        <p:nvSpPr>
          <p:cNvPr id="24" name="二等辺三角形 23"/>
          <p:cNvSpPr/>
          <p:nvPr/>
        </p:nvSpPr>
        <p:spPr bwMode="auto">
          <a:xfrm rot="10800000">
            <a:off x="3532035" y="5823293"/>
            <a:ext cx="2824161" cy="1620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kumimoji="0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072752"/>
              </p:ext>
            </p:extLst>
          </p:nvPr>
        </p:nvGraphicFramePr>
        <p:xfrm>
          <a:off x="164245" y="2419151"/>
          <a:ext cx="3132000" cy="3169286"/>
        </p:xfrm>
        <a:graphic>
          <a:graphicData uri="http://schemas.openxmlformats.org/drawingml/2006/table">
            <a:tbl>
              <a:tblPr/>
              <a:tblGrid>
                <a:gridCol w="3132000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04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補助事業の概要（アクション）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2864486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●お試し出店の場の概要・効果　等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●導入する新たな機能の概要・効果　等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・商店街等へのニーズに対応する取組であることを示すこと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3676"/>
              </p:ext>
            </p:extLst>
          </p:nvPr>
        </p:nvGraphicFramePr>
        <p:xfrm>
          <a:off x="6690892" y="2413177"/>
          <a:ext cx="3060000" cy="3166441"/>
        </p:xfrm>
        <a:graphic>
          <a:graphicData uri="http://schemas.openxmlformats.org/drawingml/2006/table">
            <a:tbl>
              <a:tblPr/>
              <a:tblGrid>
                <a:gridCol w="3060000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2957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得られたデータを活用する仕組み</a:t>
                      </a:r>
                      <a:endParaRPr kumimoji="1" lang="ja-JP" altLang="en-US" sz="900" b="1" kern="12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2861641">
                <a:tc>
                  <a:txBody>
                    <a:bodyPr/>
                    <a:lstStyle/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取得したデータの分析方法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・誰と、いつ、どのように分析するかを記載すること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取組の改善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・分析結果をどのように事業に活用するか、申請時点での仮説と</a:t>
                      </a:r>
                      <a:r>
                        <a:rPr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PDCA</a:t>
                      </a: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サイクルを記載</a:t>
                      </a:r>
                      <a:endParaRPr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sp>
        <p:nvSpPr>
          <p:cNvPr id="15" name="二等辺三角形 14"/>
          <p:cNvSpPr/>
          <p:nvPr/>
        </p:nvSpPr>
        <p:spPr bwMode="auto">
          <a:xfrm rot="10800000">
            <a:off x="3532035" y="1700809"/>
            <a:ext cx="2824161" cy="1620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kumimoji="0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"/>
          <p:cNvSpPr>
            <a:spLocks noChangeArrowheads="1"/>
          </p:cNvSpPr>
          <p:nvPr/>
        </p:nvSpPr>
        <p:spPr bwMode="auto">
          <a:xfrm>
            <a:off x="2648744" y="-962"/>
            <a:ext cx="733447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＜事業区分＞消費動向等分析・テナントミックス構築事業（ソフト事業）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商店街等新機能導入促進事業（ハード事業）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47657" y="5804455"/>
            <a:ext cx="338437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※1.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事業区分に応じ、不必要な語句は削除すること。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6690892" y="5860532"/>
            <a:ext cx="329232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※2.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（様式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）４．に記載した内容の概要を記入すること</a:t>
            </a:r>
          </a:p>
        </p:txBody>
      </p:sp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20A7054E-2B38-426C-BA08-477C0C48AF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964050"/>
              </p:ext>
            </p:extLst>
          </p:nvPr>
        </p:nvGraphicFramePr>
        <p:xfrm>
          <a:off x="6677580" y="713707"/>
          <a:ext cx="3168352" cy="922481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2454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商店街等の目指す姿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617681">
                <a:tc>
                  <a:txBody>
                    <a:bodyPr/>
                    <a:lstStyle/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76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"/>
          <p:cNvSpPr>
            <a:spLocks noChangeArrowheads="1"/>
          </p:cNvSpPr>
          <p:nvPr/>
        </p:nvSpPr>
        <p:spPr bwMode="auto">
          <a:xfrm>
            <a:off x="-111555" y="-962"/>
            <a:ext cx="407109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（様式３）事業ＰＲ資料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"/>
          <p:cNvSpPr>
            <a:spLocks noChangeArrowheads="1"/>
          </p:cNvSpPr>
          <p:nvPr/>
        </p:nvSpPr>
        <p:spPr bwMode="auto">
          <a:xfrm>
            <a:off x="2648744" y="-962"/>
            <a:ext cx="733447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＜事業区分＞消費動向等分析・テナントミックス構築事業（ソフト事業）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商店街等新機能導入促進事業（ハード事業）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1D75F63A-8319-4935-8509-EDE9BE6FA9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711090"/>
              </p:ext>
            </p:extLst>
          </p:nvPr>
        </p:nvGraphicFramePr>
        <p:xfrm>
          <a:off x="128464" y="460742"/>
          <a:ext cx="9717468" cy="6280626"/>
        </p:xfrm>
        <a:graphic>
          <a:graphicData uri="http://schemas.openxmlformats.org/drawingml/2006/table">
            <a:tbl>
              <a:tblPr/>
              <a:tblGrid>
                <a:gridCol w="9717468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4020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補助事業実施前と補助事業実施後イメージ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5878533">
                <a:tc>
                  <a:txBody>
                    <a:bodyPr/>
                    <a:lstStyle/>
                    <a:p>
                      <a:pPr marL="900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●補助事業実施前の状況と補助事業実施後のイメージを写真や図などで記載してください。</a:t>
                      </a:r>
                      <a:endParaRPr kumimoji="1" lang="en-US" altLang="ja-JP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事業区分がソフト事業である等、写真や図を添付できない場合は提出不要です。</a:t>
                      </a:r>
                      <a:endParaRPr kumimoji="1" lang="en-US" altLang="ja-JP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0A5FF39-0DE3-479A-BF29-7338AC302C1D}"/>
              </a:ext>
            </a:extLst>
          </p:cNvPr>
          <p:cNvSpPr/>
          <p:nvPr/>
        </p:nvSpPr>
        <p:spPr bwMode="auto">
          <a:xfrm>
            <a:off x="344488" y="1628800"/>
            <a:ext cx="4536504" cy="4968552"/>
          </a:xfrm>
          <a:prstGeom prst="rect">
            <a:avLst/>
          </a:prstGeom>
          <a:noFill/>
          <a:ln w="19050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kumimoji="0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補助事業実施前の状況（写真）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1F37A5A3-5318-4CA2-A326-22BB94B3C815}"/>
              </a:ext>
            </a:extLst>
          </p:cNvPr>
          <p:cNvSpPr/>
          <p:nvPr/>
        </p:nvSpPr>
        <p:spPr bwMode="auto">
          <a:xfrm>
            <a:off x="5032325" y="1607258"/>
            <a:ext cx="4536504" cy="4968552"/>
          </a:xfrm>
          <a:prstGeom prst="rect">
            <a:avLst/>
          </a:prstGeom>
          <a:noFill/>
          <a:ln w="19050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kumimoji="0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補助事業実施後のイメージ（イメージ図など）</a:t>
            </a:r>
          </a:p>
        </p:txBody>
      </p:sp>
    </p:spTree>
    <p:extLst>
      <p:ext uri="{BB962C8B-B14F-4D97-AF65-F5344CB8AC3E}">
        <p14:creationId xmlns:p14="http://schemas.microsoft.com/office/powerpoint/2010/main" val="1829994327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393</Words>
  <Application>Microsoft Office PowerPoint</Application>
  <PresentationFormat>A4 210 x 297 mm</PresentationFormat>
  <Paragraphs>49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2023-02-21T04:10:57Z</dcterms:created>
  <dcterms:modified xsi:type="dcterms:W3CDTF">2023-03-10T10:08:39Z</dcterms:modified>
</cp:coreProperties>
</file>