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147377062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CCFF99"/>
    <a:srgbClr val="CCFF33"/>
    <a:srgbClr val="92D050"/>
    <a:srgbClr val="99D6EC"/>
    <a:srgbClr val="000000"/>
    <a:srgbClr val="0098D0"/>
    <a:srgbClr val="FF5A00"/>
    <a:srgbClr val="0064C8"/>
    <a:srgbClr val="B19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6118" autoAdjust="0"/>
  </p:normalViewPr>
  <p:slideViewPr>
    <p:cSldViewPr>
      <p:cViewPr varScale="1">
        <p:scale>
          <a:sx n="70" d="100"/>
          <a:sy n="70" d="100"/>
        </p:scale>
        <p:origin x="1212" y="5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33350" algn="just">
              <a:lnSpc>
                <a:spcPct val="115000"/>
              </a:lnSpc>
            </a:pPr>
            <a:endParaRPr lang="ja-JP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ja-JP" altLang="en-US"/>
              <a:t>機密性○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00639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2023/3/14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0" y="86863"/>
            <a:ext cx="3067105" cy="338554"/>
          </a:xfrm>
        </p:spPr>
        <p:txBody>
          <a:bodyPr/>
          <a:lstStyle/>
          <a:p>
            <a:r>
              <a:rPr kumimoji="1" lang="ja-JP" altLang="en-US" sz="1600" dirty="0"/>
              <a:t>（様式　別添１</a:t>
            </a:r>
            <a:r>
              <a:rPr kumimoji="1" lang="en-US" altLang="ja-JP" sz="1600" dirty="0"/>
              <a:t>-</a:t>
            </a:r>
            <a:r>
              <a:rPr kumimoji="1" lang="ja-JP" altLang="en-US" sz="1600" dirty="0"/>
              <a:t>３）実施体制</a:t>
            </a:r>
          </a:p>
        </p:txBody>
      </p:sp>
      <p:cxnSp>
        <p:nvCxnSpPr>
          <p:cNvPr id="39" name="コネクタ: カギ線 38">
            <a:extLst>
              <a:ext uri="{FF2B5EF4-FFF2-40B4-BE49-F238E27FC236}">
                <a16:creationId xmlns:a16="http://schemas.microsoft.com/office/drawing/2014/main" id="{03DEB160-76E2-45F6-A7D9-9E8C8A20E59F}"/>
              </a:ext>
            </a:extLst>
          </p:cNvPr>
          <p:cNvCxnSpPr>
            <a:cxnSpLocks/>
          </p:cNvCxnSpPr>
          <p:nvPr/>
        </p:nvCxnSpPr>
        <p:spPr>
          <a:xfrm rot="16200000" flipV="1">
            <a:off x="7216029" y="3963379"/>
            <a:ext cx="803860" cy="1867428"/>
          </a:xfrm>
          <a:prstGeom prst="bentConnector2">
            <a:avLst/>
          </a:prstGeom>
          <a:ln w="5715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BEAD06DE-7FD5-4ACB-872D-FD962971B747}"/>
              </a:ext>
            </a:extLst>
          </p:cNvPr>
          <p:cNvGrpSpPr/>
          <p:nvPr/>
        </p:nvGrpSpPr>
        <p:grpSpPr>
          <a:xfrm>
            <a:off x="3258328" y="2865556"/>
            <a:ext cx="3415431" cy="2185926"/>
            <a:chOff x="1616049" y="2420889"/>
            <a:chExt cx="7632848" cy="1420238"/>
          </a:xfrm>
        </p:grpSpPr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D0368112-C95C-4040-8D57-66F4A0C6D062}"/>
                </a:ext>
              </a:extLst>
            </p:cNvPr>
            <p:cNvSpPr/>
            <p:nvPr/>
          </p:nvSpPr>
          <p:spPr bwMode="auto">
            <a:xfrm>
              <a:off x="1616049" y="2420889"/>
              <a:ext cx="7632848" cy="142023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accent6">
                  <a:lumMod val="20000"/>
                  <a:lumOff val="80000"/>
                </a:schemeClr>
              </a:solidFill>
              <a:miter lim="800000"/>
              <a:headEnd/>
              <a:tailEnd/>
            </a:ln>
            <a:effectLst/>
          </p:spPr>
          <p:txBody>
            <a:bodyPr wrap="square" lIns="91440" tIns="45720" rIns="91440" bIns="45720" rtlCol="0" anchor="t" anchorCtr="0"/>
            <a:lstStyle/>
            <a:p>
              <a:pPr algn="l">
                <a:spcBef>
                  <a:spcPts val="600"/>
                </a:spcBef>
              </a:pPr>
              <a:endParaRPr kumimoji="0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>
                <a:spcBef>
                  <a:spcPts val="600"/>
                </a:spcBef>
              </a:pPr>
              <a:r>
                <a:rPr kumimoji="0"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   〇〇商店会</a:t>
              </a:r>
              <a:endParaRPr kumimoji="0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86995" algn="l">
                <a:lnSpc>
                  <a:spcPts val="1500"/>
                </a:lnSpc>
                <a:spcBef>
                  <a:spcPts val="600"/>
                </a:spcBef>
              </a:pPr>
              <a:r>
                <a:rPr kumimoji="0"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商店街の事業者等で結成。・・・・・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622F0EB4-44D5-426C-A109-7B5A8C2FB4CF}"/>
                </a:ext>
              </a:extLst>
            </p:cNvPr>
            <p:cNvSpPr/>
            <p:nvPr/>
          </p:nvSpPr>
          <p:spPr bwMode="auto">
            <a:xfrm>
              <a:off x="2548299" y="3313488"/>
              <a:ext cx="5848806" cy="4392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6">
                  <a:lumMod val="20000"/>
                  <a:lumOff val="80000"/>
                </a:schemeClr>
              </a:solidFill>
              <a:miter lim="800000"/>
              <a:headEnd/>
              <a:tailEnd/>
            </a:ln>
            <a:effectLst/>
          </p:spPr>
          <p:txBody>
            <a:bodyPr wrap="square" rtlCol="0" anchor="t" anchorCtr="0"/>
            <a:lstStyle/>
            <a:p>
              <a:pPr algn="l">
                <a:spcBef>
                  <a:spcPts val="600"/>
                </a:spcBef>
              </a:pPr>
              <a:r>
                <a:rPr kumimoji="0"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担当者　〇〇氏</a:t>
              </a:r>
              <a:endParaRPr kumimoji="0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>
                <a:spcBef>
                  <a:spcPts val="600"/>
                </a:spcBef>
              </a:pPr>
              <a:r>
                <a:rPr kumimoji="0"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本事業のリーダーを務める。</a:t>
              </a:r>
              <a:endParaRPr kumimoji="0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4BA6330D-5973-40CD-9EF2-9D0B2113C37D}"/>
              </a:ext>
            </a:extLst>
          </p:cNvPr>
          <p:cNvSpPr txBox="1"/>
          <p:nvPr/>
        </p:nvSpPr>
        <p:spPr>
          <a:xfrm>
            <a:off x="2682311" y="976558"/>
            <a:ext cx="45413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事業実施体制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6" name="コネクタ: カギ線 45">
            <a:extLst>
              <a:ext uri="{FF2B5EF4-FFF2-40B4-BE49-F238E27FC236}">
                <a16:creationId xmlns:a16="http://schemas.microsoft.com/office/drawing/2014/main" id="{D006750E-1A75-447F-A102-7A645C506440}"/>
              </a:ext>
            </a:extLst>
          </p:cNvPr>
          <p:cNvCxnSpPr>
            <a:cxnSpLocks/>
          </p:cNvCxnSpPr>
          <p:nvPr/>
        </p:nvCxnSpPr>
        <p:spPr>
          <a:xfrm rot="16200000" flipH="1">
            <a:off x="1506480" y="1721831"/>
            <a:ext cx="1572520" cy="1927340"/>
          </a:xfrm>
          <a:prstGeom prst="bentConnector2">
            <a:avLst/>
          </a:prstGeom>
          <a:ln w="5715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コネクタ: カギ線 47">
            <a:extLst>
              <a:ext uri="{FF2B5EF4-FFF2-40B4-BE49-F238E27FC236}">
                <a16:creationId xmlns:a16="http://schemas.microsoft.com/office/drawing/2014/main" id="{41F88929-18D5-49A0-81F9-0627CB285A9B}"/>
              </a:ext>
            </a:extLst>
          </p:cNvPr>
          <p:cNvCxnSpPr>
            <a:cxnSpLocks/>
          </p:cNvCxnSpPr>
          <p:nvPr/>
        </p:nvCxnSpPr>
        <p:spPr>
          <a:xfrm rot="5400000">
            <a:off x="6434694" y="1769239"/>
            <a:ext cx="2041336" cy="1543130"/>
          </a:xfrm>
          <a:prstGeom prst="bentConnector2">
            <a:avLst/>
          </a:prstGeom>
          <a:ln w="5715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1482FFF8-8246-4C71-AFE0-626EBA260E2D}"/>
              </a:ext>
            </a:extLst>
          </p:cNvPr>
          <p:cNvSpPr/>
          <p:nvPr/>
        </p:nvSpPr>
        <p:spPr bwMode="auto">
          <a:xfrm>
            <a:off x="4102345" y="1391234"/>
            <a:ext cx="1727399" cy="5080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  <a:effectLst/>
        </p:spPr>
        <p:txBody>
          <a:bodyPr wrap="square" rtlCol="0" anchor="ctr" anchorCtr="0"/>
          <a:lstStyle/>
          <a:p>
            <a:pPr algn="ctr">
              <a:spcBef>
                <a:spcPts val="600"/>
              </a:spcBef>
            </a:pPr>
            <a:r>
              <a:rPr kumimoji="0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埼玉県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43890EE7-4870-45FE-A62D-0853736D0987}"/>
              </a:ext>
            </a:extLst>
          </p:cNvPr>
          <p:cNvSpPr/>
          <p:nvPr/>
        </p:nvSpPr>
        <p:spPr bwMode="auto">
          <a:xfrm>
            <a:off x="7841885" y="1392302"/>
            <a:ext cx="1470092" cy="5080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  <a:effectLst/>
        </p:spPr>
        <p:txBody>
          <a:bodyPr wrap="square" rtlCol="0" anchor="ctr" anchorCtr="0"/>
          <a:lstStyle/>
          <a:p>
            <a:pPr algn="ctr">
              <a:spcBef>
                <a:spcPts val="600"/>
              </a:spcBef>
            </a:pPr>
            <a:r>
              <a:rPr kumimoji="0"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金融機関</a:t>
            </a:r>
            <a:endParaRPr kumimoji="0" lang="en-US" altLang="ja-JP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29461A7F-7810-42CB-83D4-A4EF3804CACA}"/>
              </a:ext>
            </a:extLst>
          </p:cNvPr>
          <p:cNvCxnSpPr>
            <a:cxnSpLocks/>
            <a:stCxn id="60" idx="3"/>
            <a:endCxn id="51" idx="1"/>
          </p:cNvCxnSpPr>
          <p:nvPr/>
        </p:nvCxnSpPr>
        <p:spPr>
          <a:xfrm>
            <a:off x="2064116" y="1645238"/>
            <a:ext cx="2038229" cy="0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>
            <a:extLst>
              <a:ext uri="{FF2B5EF4-FFF2-40B4-BE49-F238E27FC236}">
                <a16:creationId xmlns:a16="http://schemas.microsoft.com/office/drawing/2014/main" id="{08FE1699-B4D4-439B-92E4-48864CD8783F}"/>
              </a:ext>
            </a:extLst>
          </p:cNvPr>
          <p:cNvCxnSpPr>
            <a:cxnSpLocks/>
          </p:cNvCxnSpPr>
          <p:nvPr/>
        </p:nvCxnSpPr>
        <p:spPr>
          <a:xfrm>
            <a:off x="4560343" y="1907839"/>
            <a:ext cx="0" cy="955131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6454121D-2261-4D1D-BCE3-DA435D7E40A8}"/>
              </a:ext>
            </a:extLst>
          </p:cNvPr>
          <p:cNvCxnSpPr>
            <a:cxnSpLocks/>
          </p:cNvCxnSpPr>
          <p:nvPr/>
        </p:nvCxnSpPr>
        <p:spPr>
          <a:xfrm flipV="1">
            <a:off x="5511782" y="1907763"/>
            <a:ext cx="0" cy="955207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コネクタ: カギ線 56">
            <a:extLst>
              <a:ext uri="{FF2B5EF4-FFF2-40B4-BE49-F238E27FC236}">
                <a16:creationId xmlns:a16="http://schemas.microsoft.com/office/drawing/2014/main" id="{1CCE9076-9963-4CE6-990B-9CFBE23C4208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6606043" y="1978509"/>
            <a:ext cx="2049088" cy="1892688"/>
          </a:xfrm>
          <a:prstGeom prst="bentConnector3">
            <a:avLst>
              <a:gd name="adj1" fmla="val 868"/>
            </a:avLst>
          </a:prstGeom>
          <a:ln w="5715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E1327A2A-4689-43B9-9589-169879B29A3C}"/>
              </a:ext>
            </a:extLst>
          </p:cNvPr>
          <p:cNvSpPr/>
          <p:nvPr/>
        </p:nvSpPr>
        <p:spPr bwMode="auto">
          <a:xfrm>
            <a:off x="594024" y="1391234"/>
            <a:ext cx="1470092" cy="5080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  <a:effectLst/>
        </p:spPr>
        <p:txBody>
          <a:bodyPr wrap="square" lIns="91440" tIns="45720" rIns="91440" bIns="45720" rtlCol="0" anchor="ctr" anchorCtr="0"/>
          <a:lstStyle/>
          <a:p>
            <a:pPr algn="ctr">
              <a:spcBef>
                <a:spcPts val="600"/>
              </a:spcBef>
            </a:pPr>
            <a:r>
              <a:rPr kumimoji="0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○○協議会</a:t>
            </a:r>
            <a:endParaRPr kumimoji="0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07221ADF-8CAE-4FC4-9126-2CF45965A587}"/>
              </a:ext>
            </a:extLst>
          </p:cNvPr>
          <p:cNvGrpSpPr/>
          <p:nvPr/>
        </p:nvGrpSpPr>
        <p:grpSpPr>
          <a:xfrm>
            <a:off x="598803" y="4873350"/>
            <a:ext cx="2424306" cy="1008092"/>
            <a:chOff x="374303" y="5454041"/>
            <a:chExt cx="2249291" cy="1008092"/>
          </a:xfrm>
        </p:grpSpPr>
        <p:sp>
          <p:nvSpPr>
            <p:cNvPr id="62" name="正方形/長方形 61">
              <a:extLst>
                <a:ext uri="{FF2B5EF4-FFF2-40B4-BE49-F238E27FC236}">
                  <a16:creationId xmlns:a16="http://schemas.microsoft.com/office/drawing/2014/main" id="{A06C0F8C-7823-480F-A43B-41337B7F4CF2}"/>
                </a:ext>
              </a:extLst>
            </p:cNvPr>
            <p:cNvSpPr/>
            <p:nvPr/>
          </p:nvSpPr>
          <p:spPr bwMode="auto">
            <a:xfrm>
              <a:off x="374303" y="5454041"/>
              <a:ext cx="2249291" cy="100809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accent6">
                  <a:lumMod val="20000"/>
                  <a:lumOff val="80000"/>
                </a:schemeClr>
              </a:solidFill>
              <a:miter lim="800000"/>
              <a:headEnd/>
              <a:tailEnd/>
            </a:ln>
            <a:effectLst/>
          </p:spPr>
          <p:txBody>
            <a:bodyPr wrap="square" lIns="91440" tIns="45720" rIns="91440" bIns="45720" rtlCol="0" anchor="t" anchorCtr="0"/>
            <a:lstStyle/>
            <a:p>
              <a:pPr>
                <a:spcBef>
                  <a:spcPts val="600"/>
                </a:spcBef>
              </a:pPr>
              <a:r>
                <a:rPr kumimoji="0" lang="ja-JP" altLang="en-US" sz="1400" dirty="0">
                  <a:latin typeface="游ゴシック"/>
                  <a:ea typeface="游ゴシック"/>
                </a:rPr>
                <a:t>　周辺の商店街</a:t>
              </a:r>
              <a:endParaRPr kumimoji="0" lang="en-US" altLang="ja-JP" sz="1400" dirty="0">
                <a:latin typeface="游ゴシック"/>
                <a:ea typeface="游ゴシック"/>
              </a:endParaRPr>
            </a:p>
          </p:txBody>
        </p: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C02C0D61-3EA0-443C-996F-929B267DC760}"/>
                </a:ext>
              </a:extLst>
            </p:cNvPr>
            <p:cNvSpPr/>
            <p:nvPr/>
          </p:nvSpPr>
          <p:spPr bwMode="auto">
            <a:xfrm>
              <a:off x="560989" y="5798618"/>
              <a:ext cx="788094" cy="59874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6">
                  <a:lumMod val="20000"/>
                  <a:lumOff val="80000"/>
                </a:schemeClr>
              </a:solidFill>
              <a:miter lim="800000"/>
              <a:headEnd/>
              <a:tailEnd/>
            </a:ln>
            <a:effectLst/>
          </p:spPr>
          <p:txBody>
            <a:bodyPr wrap="square" rtlCol="0" anchor="t" anchorCtr="0"/>
            <a:lstStyle/>
            <a:p>
              <a:pPr algn="l">
                <a:spcBef>
                  <a:spcPts val="600"/>
                </a:spcBef>
              </a:pPr>
              <a:r>
                <a:rPr kumimoji="0" lang="ja-JP" altLang="en-US" sz="100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〇〇商店街</a:t>
              </a:r>
              <a:endParaRPr kumimoji="0" lang="en-US" altLang="ja-JP" sz="1000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64" name="正方形/長方形 63">
              <a:extLst>
                <a:ext uri="{FF2B5EF4-FFF2-40B4-BE49-F238E27FC236}">
                  <a16:creationId xmlns:a16="http://schemas.microsoft.com/office/drawing/2014/main" id="{A64802EC-1631-4372-99BE-388F2E3629E5}"/>
                </a:ext>
              </a:extLst>
            </p:cNvPr>
            <p:cNvSpPr/>
            <p:nvPr/>
          </p:nvSpPr>
          <p:spPr bwMode="auto">
            <a:xfrm>
              <a:off x="1540518" y="5776056"/>
              <a:ext cx="849309" cy="57990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6">
                  <a:lumMod val="20000"/>
                  <a:lumOff val="80000"/>
                </a:schemeClr>
              </a:solidFill>
              <a:miter lim="800000"/>
              <a:headEnd/>
              <a:tailEnd/>
            </a:ln>
            <a:effectLst/>
          </p:spPr>
          <p:txBody>
            <a:bodyPr wrap="square" rtlCol="0" anchor="t" anchorCtr="0"/>
            <a:lstStyle/>
            <a:p>
              <a:pPr algn="l">
                <a:spcBef>
                  <a:spcPts val="600"/>
                </a:spcBef>
              </a:pPr>
              <a:r>
                <a:rPr kumimoji="0" lang="ja-JP" altLang="en-US" sz="100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〇〇商店会</a:t>
              </a:r>
              <a:endParaRPr kumimoji="0" lang="en-US" altLang="ja-JP" sz="1000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974B1D2F-299A-4B34-8E95-E55A2D61E30A}"/>
              </a:ext>
            </a:extLst>
          </p:cNvPr>
          <p:cNvSpPr/>
          <p:nvPr/>
        </p:nvSpPr>
        <p:spPr bwMode="auto">
          <a:xfrm>
            <a:off x="7702347" y="5299023"/>
            <a:ext cx="1584372" cy="5080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  <a:effectLst/>
        </p:spPr>
        <p:txBody>
          <a:bodyPr wrap="square" rtlCol="0" anchor="ctr" anchorCtr="0"/>
          <a:lstStyle/>
          <a:p>
            <a:pPr algn="ctr">
              <a:spcBef>
                <a:spcPts val="600"/>
              </a:spcBef>
            </a:pPr>
            <a:r>
              <a:rPr kumimoji="0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地域の設計事務所</a:t>
            </a:r>
            <a:endParaRPr kumimoji="0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7" name="コネクタ: カギ線 66">
            <a:extLst>
              <a:ext uri="{FF2B5EF4-FFF2-40B4-BE49-F238E27FC236}">
                <a16:creationId xmlns:a16="http://schemas.microsoft.com/office/drawing/2014/main" id="{9F1BAE3B-6DC6-40DF-B945-37DF644F4F30}"/>
              </a:ext>
            </a:extLst>
          </p:cNvPr>
          <p:cNvCxnSpPr>
            <a:cxnSpLocks/>
          </p:cNvCxnSpPr>
          <p:nvPr/>
        </p:nvCxnSpPr>
        <p:spPr>
          <a:xfrm flipV="1">
            <a:off x="1341388" y="3958519"/>
            <a:ext cx="1916940" cy="905373"/>
          </a:xfrm>
          <a:prstGeom prst="bentConnector3">
            <a:avLst>
              <a:gd name="adj1" fmla="val 482"/>
            </a:avLst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6">
            <a:extLst>
              <a:ext uri="{FF2B5EF4-FFF2-40B4-BE49-F238E27FC236}">
                <a16:creationId xmlns:a16="http://schemas.microsoft.com/office/drawing/2014/main" id="{D31C1A4C-6E67-64E3-14D3-BBDB573F617D}"/>
              </a:ext>
            </a:extLst>
          </p:cNvPr>
          <p:cNvSpPr txBox="1"/>
          <p:nvPr/>
        </p:nvSpPr>
        <p:spPr>
          <a:xfrm>
            <a:off x="5339159" y="6481983"/>
            <a:ext cx="4726375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altLang="ja-JP" sz="1400" b="1" dirty="0">
                <a:latin typeface="Meiryo UI"/>
                <a:ea typeface="Meiryo UI"/>
                <a:cs typeface="Meiryo UI" panose="020B0604030504040204" pitchFamily="50" charset="-128"/>
              </a:rPr>
              <a:t>※</a:t>
            </a:r>
            <a:r>
              <a:rPr lang="ja-JP" altLang="en-US" sz="1400" b="1" dirty="0">
                <a:latin typeface="Meiryo UI"/>
                <a:ea typeface="Meiryo UI"/>
                <a:cs typeface="Meiryo UI" panose="020B0604030504040204" pitchFamily="50" charset="-128"/>
              </a:rPr>
              <a:t>取組等は実際の補助事業に係る内容を記載すること。</a:t>
            </a:r>
          </a:p>
        </p:txBody>
      </p:sp>
    </p:spTree>
    <p:extLst>
      <p:ext uri="{BB962C8B-B14F-4D97-AF65-F5344CB8AC3E}">
        <p14:creationId xmlns:p14="http://schemas.microsoft.com/office/powerpoint/2010/main" val="1317538570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B7D664C5-CCAF-421C-963D-506CF0AB2DB4}" vid="{F6C70EF9-1A84-446C-8597-70017663E58C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74</Words>
  <Application>Microsoft Office PowerPoint</Application>
  <PresentationFormat>A4 210 x 297 mm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游ゴシック</vt:lpstr>
      <vt:lpstr>Arial</vt:lpstr>
      <vt:lpstr>Calibri</vt:lpstr>
      <vt:lpstr>Wingdings</vt:lpstr>
      <vt:lpstr>【機○・記載例なし】</vt:lpstr>
      <vt:lpstr>（様式　別添１-３）実施体制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2023-02-21T04:10:36Z</dcterms:created>
  <dcterms:modified xsi:type="dcterms:W3CDTF">2023-03-14T09:35:58Z</dcterms:modified>
</cp:coreProperties>
</file>