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906000" type="A4"/>
  <p:notesSz cx="9902825" cy="6770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09603" y="1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r">
              <a:defRPr sz="1200"/>
            </a:lvl1pPr>
          </a:lstStyle>
          <a:p>
            <a:fld id="{6096CB4E-0692-4DE1-A40B-DBF1662AB62D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31128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09603" y="6431128"/>
            <a:ext cx="4290916" cy="33956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r">
              <a:defRPr sz="1200"/>
            </a:lvl1pPr>
          </a:lstStyle>
          <a:p>
            <a:fld id="{16606805-F565-453D-A155-9436116543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1714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91066" cy="33948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08598" y="2"/>
            <a:ext cx="4292647" cy="339482"/>
          </a:xfrm>
          <a:prstGeom prst="rect">
            <a:avLst/>
          </a:prstGeom>
        </p:spPr>
        <p:txBody>
          <a:bodyPr vert="horz" lIns="91023" tIns="45511" rIns="91023" bIns="45511" rtlCol="0"/>
          <a:lstStyle>
            <a:lvl1pPr algn="r">
              <a:defRPr sz="1200"/>
            </a:lvl1pPr>
          </a:lstStyle>
          <a:p>
            <a:fld id="{E0348210-96C9-4406-A52D-8897328F30FD}" type="datetimeFigureOut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60838" y="846138"/>
            <a:ext cx="1581150" cy="2284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3" tIns="45511" rIns="91023" bIns="455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0125" y="3259027"/>
            <a:ext cx="7922577" cy="2665326"/>
          </a:xfrm>
          <a:prstGeom prst="rect">
            <a:avLst/>
          </a:prstGeom>
        </p:spPr>
        <p:txBody>
          <a:bodyPr vert="horz" lIns="91023" tIns="45511" rIns="91023" bIns="455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31207"/>
            <a:ext cx="4291066" cy="33948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08598" y="6431207"/>
            <a:ext cx="4292647" cy="339482"/>
          </a:xfrm>
          <a:prstGeom prst="rect">
            <a:avLst/>
          </a:prstGeom>
        </p:spPr>
        <p:txBody>
          <a:bodyPr vert="horz" lIns="91023" tIns="45511" rIns="91023" bIns="45511" rtlCol="0" anchor="b"/>
          <a:lstStyle>
            <a:lvl1pPr algn="r">
              <a:defRPr sz="1200"/>
            </a:lvl1pPr>
          </a:lstStyle>
          <a:p>
            <a:fld id="{CDE16BC5-6EF2-425F-8ED0-E1AE66AA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2480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0053-1B70-4F97-B8B9-7C2F310A6958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461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BB7D-4D43-48E0-ADC2-2B9A32BF6A24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FDFD5-DD23-42BE-AA4D-228785FB635B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4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B8966-2CA9-418A-88F8-5C5DE6AFF326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94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B6FF-81A7-487C-9C5F-27E1328187A4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52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3718A-FA58-447C-92E8-03935F89A1A0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691FF-AD33-456C-9B5F-ECBA0C379954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9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CE201-C3F8-4D86-BC0D-29B1D23A1AA2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84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A2CF-35F4-4E79-8D0F-791937F803E1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3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0BA5E-2882-43EC-A5EF-090207F2B85C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37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E7DE-04B8-41D1-8740-C446CE640FBD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19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5EAE-958F-484E-9B39-0DC3CBF38CD2}" type="datetime1">
              <a:rPr kumimoji="1" lang="ja-JP" altLang="en-US" smtClean="0"/>
              <a:t>2022/12/28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A549-C890-48AF-A539-B9E6EF455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47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0960" y="96253"/>
            <a:ext cx="6737032" cy="9667371"/>
          </a:xfrm>
          <a:prstGeom prst="rect">
            <a:avLst/>
          </a:prstGeom>
          <a:noFill/>
          <a:ln w="82550" cmpd="thinThick">
            <a:solidFill>
              <a:schemeClr val="accent4">
                <a:lumMod val="75000"/>
              </a:schemeClr>
            </a:solidFill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ctr"/>
            <a:endParaRPr lang="en-US" altLang="ja-JP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65760" y="354522"/>
            <a:ext cx="6116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ja-JP" sz="28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彩の国「新しい生活様式」安心宣言</a:t>
            </a:r>
            <a:endParaRPr lang="en-US" altLang="ja-JP" sz="28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6554" y="8502905"/>
            <a:ext cx="416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宣言日：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　　年　　月　　日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8320" y="832058"/>
            <a:ext cx="579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 私たちは以下のすべてを遵守することを宣言します 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5698" y="1251369"/>
            <a:ext cx="3223189" cy="7405443"/>
          </a:xfrm>
          <a:prstGeom prst="rect">
            <a:avLst/>
          </a:prstGeom>
        </p:spPr>
        <p:txBody>
          <a:bodyPr wrap="square" lIns="36000" tIns="72000" rIns="72000" bIns="36000" anchor="t" anchorCtr="1">
            <a:noAutofit/>
          </a:bodyPr>
          <a:lstStyle/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１ 「三つの密」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を徹底的に</a:t>
            </a:r>
            <a:endParaRPr lang="en-US" altLang="ja-JP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回避します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・毎時の換気　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一定の数以上の入場制限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（屋外でお待ちいただきます）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受付や更衣室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、喫煙所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での密集防止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社会的距離の確保</a:t>
            </a:r>
            <a:endParaRPr lang="en-US" altLang="ja-JP" sz="14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２</a:t>
            </a: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感染防止の対策を行います</a:t>
            </a:r>
          </a:p>
          <a:p>
            <a:pPr indent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発熱などの症状がある方の制限</a:t>
            </a:r>
          </a:p>
          <a:p>
            <a:pPr indent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症状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のあ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る従業員の出勤制限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手洗いや手指の消毒の徹底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、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手の触れる場所の消毒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・適切なマスクの正しい着用と場面に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応じた適切な着脱</a:t>
            </a:r>
            <a:endParaRPr lang="ja-JP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共用する物品などの最小化</a:t>
            </a:r>
          </a:p>
          <a:p>
            <a:pPr marL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鼻水・唾液のついたごみは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marL="13843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ビニール袋に入れて密閉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３</a:t>
            </a:r>
            <a:r>
              <a:rPr lang="ja-JP" altLang="en-US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 安全</a:t>
            </a:r>
            <a:r>
              <a:rPr lang="ja-JP" altLang="ja-JP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のための設備にします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・入口等に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消毒設備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、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体温計の設置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対面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場所における、空気の流れを阻害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しないパーティション（アクリル板・　　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　ビニールカーテン等）の設置</a:t>
            </a:r>
            <a:endParaRPr lang="ja-JP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毎時の換気と消毒の徹底</a:t>
            </a:r>
          </a:p>
          <a:p>
            <a:pPr indent="152400" algn="just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　・</a:t>
            </a:r>
            <a:r>
              <a:rPr lang="ja-JP" altLang="ja-JP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Arial" panose="020B0604020202020204" pitchFamily="34" charset="0"/>
              </a:rPr>
              <a:t>共通タオルの廃止</a:t>
            </a:r>
            <a:endParaRPr lang="en-US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Arial" panose="020B0604020202020204" pitchFamily="34" charset="0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014" y="7209159"/>
            <a:ext cx="1603576" cy="930958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4310014" y="8250601"/>
            <a:ext cx="1603576" cy="318924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埼玉県マスコット</a:t>
            </a:r>
            <a:endParaRPr lang="en-US" altLang="ja-JP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「コバトン」「さいたまっち」</a:t>
            </a:r>
            <a:endParaRPr kumimoji="1"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338887" y="1179227"/>
            <a:ext cx="3295624" cy="5556700"/>
          </a:xfrm>
          <a:prstGeom prst="rect">
            <a:avLst/>
          </a:prstGeom>
        </p:spPr>
        <p:txBody>
          <a:bodyPr wrap="square" lIns="72000" tIns="72000" rIns="36000" bIns="36000" anchor="t" anchorCtr="1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安心に向けた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工夫をします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事前予約の最大限の活用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衣服のこまめな洗濯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行いません、行わせません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閉鎖空間での激しい運動や大声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感染対策に特に留意します</a:t>
            </a:r>
            <a:endParaRPr lang="ja-JP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・一度に大人数が休憩する場面</a:t>
            </a:r>
            <a:endParaRPr lang="ja-JP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・対面で食事や会話をする場面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重症化リスクに配慮します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高齢者や持病のある方への配慮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12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（高齢者利用時間の設定など）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新しい働き方に向け努力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在宅勤務やオンライン会議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ローテーション勤務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時差通勤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6554" y="9308431"/>
            <a:ext cx="58623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詳細はホームページ（ </a:t>
            </a:r>
            <a:r>
              <a:rPr kumimoji="1" lang="en-US" altLang="ja-JP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http://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）</a:t>
            </a:r>
            <a:r>
              <a:rPr kumimoji="1"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をご覧ください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6554" y="8919897"/>
            <a:ext cx="5862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　称：</a:t>
            </a:r>
            <a:endParaRPr kumimoji="1" lang="ja-JP" altLang="en-US" sz="2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9" name="直線コネクタ 18"/>
          <p:cNvCxnSpPr>
            <a:cxnSpLocks/>
          </p:cNvCxnSpPr>
          <p:nvPr/>
        </p:nvCxnSpPr>
        <p:spPr>
          <a:xfrm>
            <a:off x="1076325" y="9199558"/>
            <a:ext cx="5042549" cy="36731"/>
          </a:xfrm>
          <a:prstGeom prst="line">
            <a:avLst/>
          </a:prstGeom>
          <a:ln w="63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07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B5B470C-206A-4E43-B23E-49149D8042C3}" vid="{18EB2EDB-8088-4B5C-9601-5A76D6698FA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418</TotalTime>
  <Words>405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游ゴシック</vt:lpstr>
      <vt:lpstr>Arial</vt:lpstr>
      <vt:lpstr>Office テーマ</vt:lpstr>
      <vt:lpstr>PowerPoint プレゼンテーション</vt:lpstr>
    </vt:vector>
  </TitlesOfParts>
  <Company>埼玉県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埼玉県</dc:creator>
  <cp:lastModifiedBy>濱口厚志</cp:lastModifiedBy>
  <cp:revision>57</cp:revision>
  <cp:lastPrinted>2022-12-05T07:58:13Z</cp:lastPrinted>
  <dcterms:created xsi:type="dcterms:W3CDTF">2020-05-08T09:35:41Z</dcterms:created>
  <dcterms:modified xsi:type="dcterms:W3CDTF">2022-12-28T02:53:37Z</dcterms:modified>
</cp:coreProperties>
</file>