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61" r:id="rId6"/>
  </p:sldIdLst>
  <p:sldSz cx="7561263" cy="10693400"/>
  <p:notesSz cx="6807200" cy="9939338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9" userDrawn="1">
          <p15:clr>
            <a:srgbClr val="A4A3A4"/>
          </p15:clr>
        </p15:guide>
        <p15:guide id="2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454A"/>
    <a:srgbClr val="FFE7FF"/>
    <a:srgbClr val="FFCCFF"/>
    <a:srgbClr val="FFFF99"/>
    <a:srgbClr val="E5FFFF"/>
    <a:srgbClr val="CCFFFF"/>
    <a:srgbClr val="FFD1FF"/>
    <a:srgbClr val="FFFFCC"/>
    <a:srgbClr val="66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2832" y="90"/>
      </p:cViewPr>
      <p:guideLst>
        <p:guide orient="horz" pos="3369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8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37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06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75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43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12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81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5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3"/>
            <a:ext cx="1701284" cy="912404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3" y="428233"/>
            <a:ext cx="4977832" cy="91240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3253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1626">
                <a:solidFill>
                  <a:schemeClr val="tx1">
                    <a:tint val="75000"/>
                  </a:schemeClr>
                </a:solidFill>
              </a:defRPr>
            </a:lvl1pPr>
            <a:lvl2pPr marL="368772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2pPr>
            <a:lvl3pPr marL="737545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3pPr>
            <a:lvl4pPr marL="1106317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4pPr>
            <a:lvl5pPr marL="1475090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5pPr>
            <a:lvl6pPr marL="1843862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6pPr>
            <a:lvl7pPr marL="2212635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7pPr>
            <a:lvl8pPr marL="2581407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8pPr>
            <a:lvl9pPr marL="2950180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8063" y="2495127"/>
            <a:ext cx="3339558" cy="7057150"/>
          </a:xfrm>
        </p:spPr>
        <p:txBody>
          <a:bodyPr/>
          <a:lstStyle>
            <a:lvl1pPr>
              <a:defRPr sz="2263"/>
            </a:lvl1pPr>
            <a:lvl2pPr>
              <a:defRPr sz="1909"/>
            </a:lvl2pPr>
            <a:lvl3pPr>
              <a:defRPr sz="1626"/>
            </a:lvl3pPr>
            <a:lvl4pPr>
              <a:defRPr sz="1485"/>
            </a:lvl4pPr>
            <a:lvl5pPr>
              <a:defRPr sz="1485"/>
            </a:lvl5pPr>
            <a:lvl6pPr>
              <a:defRPr sz="1485"/>
            </a:lvl6pPr>
            <a:lvl7pPr>
              <a:defRPr sz="1485"/>
            </a:lvl7pPr>
            <a:lvl8pPr>
              <a:defRPr sz="1485"/>
            </a:lvl8pPr>
            <a:lvl9pPr>
              <a:defRPr sz="1485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3642" y="2495127"/>
            <a:ext cx="3339558" cy="7057150"/>
          </a:xfrm>
        </p:spPr>
        <p:txBody>
          <a:bodyPr/>
          <a:lstStyle>
            <a:lvl1pPr>
              <a:defRPr sz="2263"/>
            </a:lvl1pPr>
            <a:lvl2pPr>
              <a:defRPr sz="1909"/>
            </a:lvl2pPr>
            <a:lvl3pPr>
              <a:defRPr sz="1626"/>
            </a:lvl3pPr>
            <a:lvl4pPr>
              <a:defRPr sz="1485"/>
            </a:lvl4pPr>
            <a:lvl5pPr>
              <a:defRPr sz="1485"/>
            </a:lvl5pPr>
            <a:lvl6pPr>
              <a:defRPr sz="1485"/>
            </a:lvl6pPr>
            <a:lvl7pPr>
              <a:defRPr sz="1485"/>
            </a:lvl7pPr>
            <a:lvl8pPr>
              <a:defRPr sz="1485"/>
            </a:lvl8pPr>
            <a:lvl9pPr>
              <a:defRPr sz="1485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2019/3/29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393640"/>
            <a:ext cx="3340871" cy="997554"/>
          </a:xfrm>
        </p:spPr>
        <p:txBody>
          <a:bodyPr anchor="b"/>
          <a:lstStyle>
            <a:lvl1pPr marL="0" indent="0">
              <a:buNone/>
              <a:defRPr sz="1909" b="1"/>
            </a:lvl1pPr>
            <a:lvl2pPr marL="368772" indent="0">
              <a:buNone/>
              <a:defRPr sz="1626" b="1"/>
            </a:lvl2pPr>
            <a:lvl3pPr marL="737545" indent="0">
              <a:buNone/>
              <a:defRPr sz="1485" b="1"/>
            </a:lvl3pPr>
            <a:lvl4pPr marL="1106317" indent="0">
              <a:buNone/>
              <a:defRPr sz="1273" b="1"/>
            </a:lvl4pPr>
            <a:lvl5pPr marL="1475090" indent="0">
              <a:buNone/>
              <a:defRPr sz="1273" b="1"/>
            </a:lvl5pPr>
            <a:lvl6pPr marL="1843862" indent="0">
              <a:buNone/>
              <a:defRPr sz="1273" b="1"/>
            </a:lvl6pPr>
            <a:lvl7pPr marL="2212635" indent="0">
              <a:buNone/>
              <a:defRPr sz="1273" b="1"/>
            </a:lvl7pPr>
            <a:lvl8pPr marL="2581407" indent="0">
              <a:buNone/>
              <a:defRPr sz="1273" b="1"/>
            </a:lvl8pPr>
            <a:lvl9pPr marL="2950180" indent="0">
              <a:buNone/>
              <a:defRPr sz="1273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3" y="3391195"/>
            <a:ext cx="3340871" cy="6161082"/>
          </a:xfrm>
        </p:spPr>
        <p:txBody>
          <a:bodyPr/>
          <a:lstStyle>
            <a:lvl1pPr>
              <a:defRPr sz="1909"/>
            </a:lvl1pPr>
            <a:lvl2pPr>
              <a:defRPr sz="1626"/>
            </a:lvl2pPr>
            <a:lvl3pPr>
              <a:defRPr sz="1485"/>
            </a:lvl3pPr>
            <a:lvl4pPr>
              <a:defRPr sz="1273"/>
            </a:lvl4pPr>
            <a:lvl5pPr>
              <a:defRPr sz="1273"/>
            </a:lvl5pPr>
            <a:lvl6pPr>
              <a:defRPr sz="1273"/>
            </a:lvl6pPr>
            <a:lvl7pPr>
              <a:defRPr sz="1273"/>
            </a:lvl7pPr>
            <a:lvl8pPr>
              <a:defRPr sz="1273"/>
            </a:lvl8pPr>
            <a:lvl9pPr>
              <a:defRPr sz="1273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17" y="2393640"/>
            <a:ext cx="3342183" cy="997554"/>
          </a:xfrm>
        </p:spPr>
        <p:txBody>
          <a:bodyPr anchor="b"/>
          <a:lstStyle>
            <a:lvl1pPr marL="0" indent="0">
              <a:buNone/>
              <a:defRPr sz="1909" b="1"/>
            </a:lvl1pPr>
            <a:lvl2pPr marL="368772" indent="0">
              <a:buNone/>
              <a:defRPr sz="1626" b="1"/>
            </a:lvl2pPr>
            <a:lvl3pPr marL="737545" indent="0">
              <a:buNone/>
              <a:defRPr sz="1485" b="1"/>
            </a:lvl3pPr>
            <a:lvl4pPr marL="1106317" indent="0">
              <a:buNone/>
              <a:defRPr sz="1273" b="1"/>
            </a:lvl4pPr>
            <a:lvl5pPr marL="1475090" indent="0">
              <a:buNone/>
              <a:defRPr sz="1273" b="1"/>
            </a:lvl5pPr>
            <a:lvl6pPr marL="1843862" indent="0">
              <a:buNone/>
              <a:defRPr sz="1273" b="1"/>
            </a:lvl6pPr>
            <a:lvl7pPr marL="2212635" indent="0">
              <a:buNone/>
              <a:defRPr sz="1273" b="1"/>
            </a:lvl7pPr>
            <a:lvl8pPr marL="2581407" indent="0">
              <a:buNone/>
              <a:defRPr sz="1273" b="1"/>
            </a:lvl8pPr>
            <a:lvl9pPr marL="2950180" indent="0">
              <a:buNone/>
              <a:defRPr sz="1273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17" y="3391195"/>
            <a:ext cx="3342183" cy="6161082"/>
          </a:xfrm>
        </p:spPr>
        <p:txBody>
          <a:bodyPr/>
          <a:lstStyle>
            <a:lvl1pPr>
              <a:defRPr sz="1909"/>
            </a:lvl1pPr>
            <a:lvl2pPr>
              <a:defRPr sz="1626"/>
            </a:lvl2pPr>
            <a:lvl3pPr>
              <a:defRPr sz="1485"/>
            </a:lvl3pPr>
            <a:lvl4pPr>
              <a:defRPr sz="1273"/>
            </a:lvl4pPr>
            <a:lvl5pPr>
              <a:defRPr sz="1273"/>
            </a:lvl5pPr>
            <a:lvl6pPr>
              <a:defRPr sz="1273"/>
            </a:lvl6pPr>
            <a:lvl7pPr>
              <a:defRPr sz="1273"/>
            </a:lvl7pPr>
            <a:lvl8pPr>
              <a:defRPr sz="1273"/>
            </a:lvl8pPr>
            <a:lvl9pPr>
              <a:defRPr sz="1273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2019/3/29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2019/3/29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2019/3/29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1626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2616"/>
            </a:lvl1pPr>
            <a:lvl2pPr>
              <a:defRPr sz="2263"/>
            </a:lvl2pPr>
            <a:lvl3pPr>
              <a:defRPr sz="1909"/>
            </a:lvl3pPr>
            <a:lvl4pPr>
              <a:defRPr sz="1626"/>
            </a:lvl4pPr>
            <a:lvl5pPr>
              <a:defRPr sz="1626"/>
            </a:lvl5pPr>
            <a:lvl6pPr>
              <a:defRPr sz="1626"/>
            </a:lvl6pPr>
            <a:lvl7pPr>
              <a:defRPr sz="1626"/>
            </a:lvl7pPr>
            <a:lvl8pPr>
              <a:defRPr sz="1626"/>
            </a:lvl8pPr>
            <a:lvl9pPr>
              <a:defRPr sz="1626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131"/>
            </a:lvl1pPr>
            <a:lvl2pPr marL="368772" indent="0">
              <a:buNone/>
              <a:defRPr sz="990"/>
            </a:lvl2pPr>
            <a:lvl3pPr marL="737545" indent="0">
              <a:buNone/>
              <a:defRPr sz="778"/>
            </a:lvl3pPr>
            <a:lvl4pPr marL="1106317" indent="0">
              <a:buNone/>
              <a:defRPr sz="707"/>
            </a:lvl4pPr>
            <a:lvl5pPr marL="1475090" indent="0">
              <a:buNone/>
              <a:defRPr sz="707"/>
            </a:lvl5pPr>
            <a:lvl6pPr marL="1843862" indent="0">
              <a:buNone/>
              <a:defRPr sz="707"/>
            </a:lvl6pPr>
            <a:lvl7pPr marL="2212635" indent="0">
              <a:buNone/>
              <a:defRPr sz="707"/>
            </a:lvl7pPr>
            <a:lvl8pPr marL="2581407" indent="0">
              <a:buNone/>
              <a:defRPr sz="707"/>
            </a:lvl8pPr>
            <a:lvl9pPr marL="2950180" indent="0">
              <a:buNone/>
              <a:defRPr sz="707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2019/3/29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1626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2616"/>
            </a:lvl1pPr>
            <a:lvl2pPr marL="368772" indent="0">
              <a:buNone/>
              <a:defRPr sz="2263"/>
            </a:lvl2pPr>
            <a:lvl3pPr marL="737545" indent="0">
              <a:buNone/>
              <a:defRPr sz="1909"/>
            </a:lvl3pPr>
            <a:lvl4pPr marL="1106317" indent="0">
              <a:buNone/>
              <a:defRPr sz="1626"/>
            </a:lvl4pPr>
            <a:lvl5pPr marL="1475090" indent="0">
              <a:buNone/>
              <a:defRPr sz="1626"/>
            </a:lvl5pPr>
            <a:lvl6pPr marL="1843862" indent="0">
              <a:buNone/>
              <a:defRPr sz="1626"/>
            </a:lvl6pPr>
            <a:lvl7pPr marL="2212635" indent="0">
              <a:buNone/>
              <a:defRPr sz="1626"/>
            </a:lvl7pPr>
            <a:lvl8pPr marL="2581407" indent="0">
              <a:buNone/>
              <a:defRPr sz="1626"/>
            </a:lvl8pPr>
            <a:lvl9pPr marL="2950180" indent="0">
              <a:buNone/>
              <a:defRPr sz="162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131"/>
            </a:lvl1pPr>
            <a:lvl2pPr marL="368772" indent="0">
              <a:buNone/>
              <a:defRPr sz="990"/>
            </a:lvl2pPr>
            <a:lvl3pPr marL="737545" indent="0">
              <a:buNone/>
              <a:defRPr sz="778"/>
            </a:lvl3pPr>
            <a:lvl4pPr marL="1106317" indent="0">
              <a:buNone/>
              <a:defRPr sz="707"/>
            </a:lvl4pPr>
            <a:lvl5pPr marL="1475090" indent="0">
              <a:buNone/>
              <a:defRPr sz="707"/>
            </a:lvl5pPr>
            <a:lvl6pPr marL="1843862" indent="0">
              <a:buNone/>
              <a:defRPr sz="707"/>
            </a:lvl6pPr>
            <a:lvl7pPr marL="2212635" indent="0">
              <a:buNone/>
              <a:defRPr sz="707"/>
            </a:lvl7pPr>
            <a:lvl8pPr marL="2581407" indent="0">
              <a:buNone/>
              <a:defRPr sz="707"/>
            </a:lvl8pPr>
            <a:lvl9pPr marL="2950180" indent="0">
              <a:buNone/>
              <a:defRPr sz="707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2019/3/29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2019/3/29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7545" rtl="0" eaLnBrk="1" latinLnBrk="0" hangingPunct="1">
        <a:spcBef>
          <a:spcPct val="0"/>
        </a:spcBef>
        <a:buNone/>
        <a:defRPr kumimoji="1"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579" indent="-276579" algn="l" defTabSz="737545" rtl="0" eaLnBrk="1" latinLnBrk="0" hangingPunct="1">
        <a:spcBef>
          <a:spcPct val="20000"/>
        </a:spcBef>
        <a:buFont typeface="Arial" pitchFamily="34" charset="0"/>
        <a:buChar char="•"/>
        <a:defRPr kumimoji="1" sz="2616" kern="1200">
          <a:solidFill>
            <a:schemeClr val="tx1"/>
          </a:solidFill>
          <a:latin typeface="+mn-lt"/>
          <a:ea typeface="+mn-ea"/>
          <a:cs typeface="+mn-cs"/>
        </a:defRPr>
      </a:lvl1pPr>
      <a:lvl2pPr marL="599255" indent="-230483" algn="l" defTabSz="737545" rtl="0" eaLnBrk="1" latinLnBrk="0" hangingPunct="1">
        <a:spcBef>
          <a:spcPct val="20000"/>
        </a:spcBef>
        <a:buFont typeface="Arial" pitchFamily="34" charset="0"/>
        <a:buChar char="–"/>
        <a:defRPr kumimoji="1" sz="2263" kern="1200">
          <a:solidFill>
            <a:schemeClr val="tx1"/>
          </a:solidFill>
          <a:latin typeface="+mn-lt"/>
          <a:ea typeface="+mn-ea"/>
          <a:cs typeface="+mn-cs"/>
        </a:defRPr>
      </a:lvl2pPr>
      <a:lvl3pPr marL="921931" indent="-184386" algn="l" defTabSz="737545" rtl="0" eaLnBrk="1" latinLnBrk="0" hangingPunct="1">
        <a:spcBef>
          <a:spcPct val="20000"/>
        </a:spcBef>
        <a:buFont typeface="Arial" pitchFamily="34" charset="0"/>
        <a:buChar char="•"/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3pPr>
      <a:lvl4pPr marL="1290704" indent="-184386" algn="l" defTabSz="737545" rtl="0" eaLnBrk="1" latinLnBrk="0" hangingPunct="1">
        <a:spcBef>
          <a:spcPct val="20000"/>
        </a:spcBef>
        <a:buFont typeface="Arial" pitchFamily="34" charset="0"/>
        <a:buChar char="–"/>
        <a:defRPr kumimoji="1" sz="1626" kern="1200">
          <a:solidFill>
            <a:schemeClr val="tx1"/>
          </a:solidFill>
          <a:latin typeface="+mn-lt"/>
          <a:ea typeface="+mn-ea"/>
          <a:cs typeface="+mn-cs"/>
        </a:defRPr>
      </a:lvl4pPr>
      <a:lvl5pPr marL="1659476" indent="-184386" algn="l" defTabSz="737545" rtl="0" eaLnBrk="1" latinLnBrk="0" hangingPunct="1">
        <a:spcBef>
          <a:spcPct val="20000"/>
        </a:spcBef>
        <a:buFont typeface="Arial" pitchFamily="34" charset="0"/>
        <a:buChar char="»"/>
        <a:defRPr kumimoji="1" sz="1626" kern="1200">
          <a:solidFill>
            <a:schemeClr val="tx1"/>
          </a:solidFill>
          <a:latin typeface="+mn-lt"/>
          <a:ea typeface="+mn-ea"/>
          <a:cs typeface="+mn-cs"/>
        </a:defRPr>
      </a:lvl5pPr>
      <a:lvl6pPr marL="2028248" indent="-184386" algn="l" defTabSz="737545" rtl="0" eaLnBrk="1" latinLnBrk="0" hangingPunct="1">
        <a:spcBef>
          <a:spcPct val="20000"/>
        </a:spcBef>
        <a:buFont typeface="Arial" pitchFamily="34" charset="0"/>
        <a:buChar char="•"/>
        <a:defRPr kumimoji="1" sz="1626" kern="1200">
          <a:solidFill>
            <a:schemeClr val="tx1"/>
          </a:solidFill>
          <a:latin typeface="+mn-lt"/>
          <a:ea typeface="+mn-ea"/>
          <a:cs typeface="+mn-cs"/>
        </a:defRPr>
      </a:lvl6pPr>
      <a:lvl7pPr marL="2397021" indent="-184386" algn="l" defTabSz="737545" rtl="0" eaLnBrk="1" latinLnBrk="0" hangingPunct="1">
        <a:spcBef>
          <a:spcPct val="20000"/>
        </a:spcBef>
        <a:buFont typeface="Arial" pitchFamily="34" charset="0"/>
        <a:buChar char="•"/>
        <a:defRPr kumimoji="1" sz="1626" kern="1200">
          <a:solidFill>
            <a:schemeClr val="tx1"/>
          </a:solidFill>
          <a:latin typeface="+mn-lt"/>
          <a:ea typeface="+mn-ea"/>
          <a:cs typeface="+mn-cs"/>
        </a:defRPr>
      </a:lvl7pPr>
      <a:lvl8pPr marL="2765793" indent="-184386" algn="l" defTabSz="737545" rtl="0" eaLnBrk="1" latinLnBrk="0" hangingPunct="1">
        <a:spcBef>
          <a:spcPct val="20000"/>
        </a:spcBef>
        <a:buFont typeface="Arial" pitchFamily="34" charset="0"/>
        <a:buChar char="•"/>
        <a:defRPr kumimoji="1" sz="1626" kern="1200">
          <a:solidFill>
            <a:schemeClr val="tx1"/>
          </a:solidFill>
          <a:latin typeface="+mn-lt"/>
          <a:ea typeface="+mn-ea"/>
          <a:cs typeface="+mn-cs"/>
        </a:defRPr>
      </a:lvl8pPr>
      <a:lvl9pPr marL="3134566" indent="-184386" algn="l" defTabSz="737545" rtl="0" eaLnBrk="1" latinLnBrk="0" hangingPunct="1">
        <a:spcBef>
          <a:spcPct val="20000"/>
        </a:spcBef>
        <a:buFont typeface="Arial" pitchFamily="34" charset="0"/>
        <a:buChar char="•"/>
        <a:defRPr kumimoji="1" sz="16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68772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37545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06317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475090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43862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12635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581407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2950180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41"/>
          <p:cNvSpPr>
            <a:spLocks noChangeArrowheads="1"/>
          </p:cNvSpPr>
          <p:nvPr/>
        </p:nvSpPr>
        <p:spPr bwMode="auto">
          <a:xfrm>
            <a:off x="1404367" y="414152"/>
            <a:ext cx="4968552" cy="8892988"/>
          </a:xfrm>
          <a:prstGeom prst="roundRect">
            <a:avLst>
              <a:gd name="adj" fmla="val 9497"/>
            </a:avLst>
          </a:prstGeom>
          <a:noFill/>
          <a:ln w="9525" algn="in">
            <a:solidFill>
              <a:srgbClr val="000066"/>
            </a:solidFill>
            <a:round/>
            <a:headEnd/>
            <a:tailEnd/>
          </a:ln>
          <a:effectLst/>
        </p:spPr>
        <p:txBody>
          <a:bodyPr vert="horz" wrap="square" lIns="407" tIns="25863" rIns="407" bIns="25863" numCol="1" anchor="t" anchorCtr="0" compatLnSpc="1">
            <a:prstTxWarp prst="textNoShape">
              <a:avLst/>
            </a:prstTxWarp>
          </a:bodyPr>
          <a:lstStyle/>
          <a:p>
            <a:pPr defTabSz="646572" fontAlgn="base">
              <a:spcAft>
                <a:spcPct val="0"/>
              </a:spcAft>
            </a:pP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8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こう　    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は</a:t>
            </a:r>
            <a:r>
              <a:rPr lang="ja-JP" altLang="en-US" sz="1600" b="1" baseline="-25000" dirty="0" err="1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つ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い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  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やく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   ひん</a:t>
            </a:r>
          </a:p>
          <a:p>
            <a:pPr marL="60616" algn="dist" defTabSz="646572" fontAlgn="base">
              <a:spcAft>
                <a:spcPct val="0"/>
              </a:spcAft>
            </a:pPr>
            <a:r>
              <a:rPr lang="ja-JP" altLang="en-US" sz="2400" b="1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後発医薬品について、</a:t>
            </a:r>
            <a:endParaRPr lang="en-US" altLang="ja-JP" sz="2400" b="1" dirty="0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Aft>
                <a:spcPct val="0"/>
              </a:spcAft>
            </a:pPr>
            <a:r>
              <a:rPr lang="ja-JP" altLang="ja-JP" sz="24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</a:t>
            </a:r>
            <a:r>
              <a:rPr lang="en-US" altLang="ja-JP" sz="24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                         </a:t>
            </a:r>
            <a:r>
              <a:rPr lang="ja-JP" altLang="en-US" sz="24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</a:t>
            </a:r>
            <a:r>
              <a:rPr lang="en-US" altLang="ja-JP" sz="24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ふ　あん</a:t>
            </a:r>
            <a:endParaRPr lang="ja-JP" altLang="en-US" sz="1600" b="1" baseline="-25000" dirty="0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marL="60616" algn="dist" defTabSz="646572" fontAlgn="base">
              <a:spcAft>
                <a:spcPct val="0"/>
              </a:spcAft>
            </a:pPr>
            <a:r>
              <a:rPr lang="ja-JP" altLang="en-US" sz="2400" b="1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わからない</a:t>
            </a:r>
            <a:r>
              <a:rPr lang="ja-JP" altLang="en-US" sz="2400" b="1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ことや</a:t>
            </a:r>
            <a:r>
              <a:rPr lang="ja-JP" altLang="en-US" sz="2400" b="1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不安なことが</a:t>
            </a:r>
          </a:p>
          <a:p>
            <a:pPr defTabSz="646572" fontAlgn="base">
              <a:spcAft>
                <a:spcPct val="0"/>
              </a:spcAft>
            </a:pPr>
            <a:r>
              <a:rPr lang="ja-JP" altLang="en-US" sz="24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　　　　　　　　　　　　　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ふ く </a:t>
            </a:r>
            <a:r>
              <a:rPr lang="en-US" altLang="ja-JP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し  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じ </a:t>
            </a:r>
            <a:r>
              <a:rPr lang="en-US" altLang="ja-JP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む  </a:t>
            </a:r>
            <a:r>
              <a:rPr lang="en-US" altLang="ja-JP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し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ょ</a:t>
            </a:r>
            <a:endParaRPr lang="ja-JP" altLang="en-US" sz="1600" b="1" baseline="-25000" dirty="0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marL="60616" algn="dist" defTabSz="646572" fontAlgn="base">
              <a:spcAft>
                <a:spcPct val="0"/>
              </a:spcAft>
            </a:pPr>
            <a:r>
              <a:rPr lang="ja-JP" altLang="en-US" sz="2400" b="1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あるときは、福祉事務所や</a:t>
            </a:r>
            <a:r>
              <a:rPr lang="ja-JP" altLang="en-US" sz="24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  　　</a:t>
            </a:r>
          </a:p>
          <a:p>
            <a:pPr defTabSz="646572" fontAlgn="base">
              <a:spcAft>
                <a:spcPct val="0"/>
              </a:spcAft>
            </a:pPr>
            <a:r>
              <a:rPr lang="ja-JP" altLang="en-US" sz="24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24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い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し</a:t>
            </a:r>
            <a:r>
              <a:rPr lang="en-US" altLang="ja-JP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　　　　　　　　</a:t>
            </a:r>
            <a:r>
              <a:rPr lang="en-US" altLang="ja-JP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やく　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ざい </a:t>
            </a:r>
            <a:r>
              <a:rPr lang="en-US" altLang="ja-JP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し</a:t>
            </a:r>
            <a:r>
              <a:rPr lang="en-US" altLang="ja-JP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 </a:t>
            </a:r>
            <a:r>
              <a:rPr lang="ja-JP" altLang="en-US" sz="1600" b="1" baseline="-250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そう   </a:t>
            </a:r>
            <a:r>
              <a:rPr lang="ja-JP" altLang="en-US" sz="1600" b="1" baseline="-250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だん</a:t>
            </a:r>
          </a:p>
          <a:p>
            <a:pPr marL="60616" algn="dist" defTabSz="646572" fontAlgn="base">
              <a:spcAft>
                <a:spcPct val="0"/>
              </a:spcAft>
            </a:pPr>
            <a:r>
              <a:rPr lang="ja-JP" altLang="en-US" sz="2400" b="1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医師または薬剤師に相談</a:t>
            </a:r>
          </a:p>
          <a:p>
            <a:pPr defTabSz="646572" fontAlgn="base">
              <a:spcAft>
                <a:spcPct val="0"/>
              </a:spcAft>
            </a:pPr>
            <a:endParaRPr lang="ja-JP" altLang="en-US" sz="2400" b="1" baseline="-25000" dirty="0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marL="60616" defTabSz="646572" fontAlgn="base">
              <a:spcAft>
                <a:spcPct val="0"/>
              </a:spcAft>
            </a:pPr>
            <a:r>
              <a:rPr lang="ja-JP" altLang="en-US" sz="2400" b="1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しましょう。 </a:t>
            </a:r>
            <a:endParaRPr lang="ja-JP" altLang="en-US" sz="2400" b="1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" name="Rectangle 142"/>
          <p:cNvSpPr>
            <a:spLocks noChangeArrowheads="1"/>
          </p:cNvSpPr>
          <p:nvPr/>
        </p:nvSpPr>
        <p:spPr bwMode="auto">
          <a:xfrm>
            <a:off x="1548383" y="4367283"/>
            <a:ext cx="4680520" cy="2121296"/>
          </a:xfrm>
          <a:prstGeom prst="rect">
            <a:avLst/>
          </a:prstGeom>
          <a:noFill/>
          <a:ln w="6350" algn="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25863" tIns="25863" rIns="25863" bIns="25863" numCol="1" anchor="t" anchorCtr="0" compatLnSpc="1">
            <a:prstTxWarp prst="textNoShape">
              <a:avLst/>
            </a:prstTxWarp>
          </a:bodyPr>
          <a:lstStyle/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800" b="1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【</a:t>
            </a:r>
            <a:r>
              <a:rPr lang="ja-JP" altLang="en-US" sz="1800" b="1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福祉事務所の連絡先</a:t>
            </a:r>
            <a:r>
              <a:rPr lang="ja-JP" altLang="ja-JP" sz="1800" b="1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】</a:t>
            </a:r>
            <a:endParaRPr lang="ja-JP" altLang="ja-JP" sz="1800" b="1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6455" y="7290916"/>
            <a:ext cx="518456" cy="288032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5301231" y="75598"/>
            <a:ext cx="2260032" cy="338554"/>
          </a:xfrm>
          <a:prstGeom prst="rect">
            <a:avLst/>
          </a:prstGeom>
          <a:noFill/>
          <a:ln w="12700">
            <a:noFill/>
          </a:ln>
        </p:spPr>
        <p:txBody>
          <a:bodyPr wrap="square" rIns="0" rtlCol="0">
            <a:spAutoFit/>
          </a:bodyPr>
          <a:lstStyle/>
          <a:p>
            <a:pPr algn="r"/>
            <a:r>
              <a:rPr lang="ja-JP" altLang="en-US" sz="1600" dirty="0" smtClean="0">
                <a:latin typeface="ＭＳ ゴシック" pitchFamily="49" charset="-128"/>
                <a:ea typeface="ＭＳ ゴシック" pitchFamily="49" charset="-128"/>
              </a:rPr>
              <a:t>（様式例</a:t>
            </a:r>
            <a:r>
              <a:rPr lang="ja-JP" altLang="en-US" sz="1600" dirty="0">
                <a:latin typeface="ＭＳ ゴシック" pitchFamily="49" charset="-128"/>
                <a:ea typeface="ＭＳ ゴシック" pitchFamily="49" charset="-128"/>
              </a:rPr>
              <a:t>）</a:t>
            </a:r>
          </a:p>
        </p:txBody>
      </p:sp>
      <p:sp>
        <p:nvSpPr>
          <p:cNvPr id="10" name="Text Box 139"/>
          <p:cNvSpPr txBox="1">
            <a:spLocks noChangeArrowheads="1" noChangeShapeType="1"/>
          </p:cNvSpPr>
          <p:nvPr/>
        </p:nvSpPr>
        <p:spPr bwMode="auto">
          <a:xfrm>
            <a:off x="2988543" y="9595173"/>
            <a:ext cx="2160240" cy="504055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73" b="1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</a:t>
            </a:r>
            <a:r>
              <a:rPr lang="ja-JP" altLang="en-US" sz="2400" b="1" dirty="0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○　○　市</a:t>
            </a:r>
            <a:endParaRPr lang="ja-JP" altLang="en-US" sz="24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0551" y="9988340"/>
            <a:ext cx="2088232" cy="54293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8383" y="3773411"/>
            <a:ext cx="4476634" cy="686952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8624" y="6488579"/>
            <a:ext cx="4180038" cy="2422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60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4"/>
          <p:cNvSpPr txBox="1">
            <a:spLocks noChangeArrowheads="1"/>
          </p:cNvSpPr>
          <p:nvPr/>
        </p:nvSpPr>
        <p:spPr bwMode="auto">
          <a:xfrm>
            <a:off x="324247" y="162124"/>
            <a:ext cx="6912768" cy="10369152"/>
          </a:xfrm>
          <a:prstGeom prst="rect">
            <a:avLst/>
          </a:prstGeom>
          <a:solidFill>
            <a:srgbClr val="FFFFCC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76774" tIns="0" rIns="51318" bIns="407" numCol="1" anchor="t" anchorCtr="0" compatLnSpc="1">
            <a:prstTxWarp prst="textNoShape">
              <a:avLst/>
            </a:prstTxWarp>
          </a:bodyPr>
          <a:lstStyle/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73" dirty="0">
                <a:latin typeface="HG丸ｺﾞｼｯｸM-PRO" pitchFamily="50" charset="-128"/>
                <a:ea typeface="HG丸ｺﾞｼｯｸM-PRO" pitchFamily="50" charset="-128"/>
                <a:cs typeface="ＭＳ Ｐゴシック" pitchFamily="50" charset="-128"/>
              </a:rPr>
              <a:t>　　　　　  　</a:t>
            </a:r>
            <a:endParaRPr lang="en-US" altLang="ja-JP" sz="1273" dirty="0">
              <a:latin typeface="HG丸ｺﾞｼｯｸM-PRO" pitchFamily="50" charset="-128"/>
              <a:ea typeface="HG丸ｺﾞｼｯｸM-PRO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endParaRPr lang="en-US" altLang="ja-JP" sz="778" baseline="-25000" dirty="0"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endParaRPr lang="en-US" altLang="ja-JP" sz="212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endParaRPr lang="en-US" altLang="ja-JP" sz="1414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566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                 </a:t>
            </a:r>
            <a:r>
              <a:rPr lang="ja-JP" altLang="en-US" sz="566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16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  </a:t>
            </a:r>
            <a:r>
              <a:rPr lang="ja-JP" altLang="en-US" sz="16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16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くすり</a:t>
            </a:r>
            <a:endParaRPr lang="en-US" altLang="ja-JP" sz="1400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Ｑ．どんなお薬なの？</a:t>
            </a:r>
            <a:endParaRPr lang="ja-JP" altLang="en-US" sz="2000" baseline="-25000" dirty="0">
              <a:latin typeface="HGP創英角ﾎﾟｯﾌﾟ体" pitchFamily="50" charset="-128"/>
              <a:ea typeface="HGP創英角ﾎﾟｯﾌﾟ体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ts val="71"/>
              </a:spcBef>
              <a:spcAft>
                <a:spcPct val="0"/>
              </a:spcAft>
            </a:pPr>
            <a:r>
              <a:rPr lang="en-US" altLang="ja-JP" sz="2000" baseline="-250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 </a:t>
            </a:r>
            <a:r>
              <a:rPr lang="ja-JP" altLang="en-US" sz="2000" baseline="-250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　</a:t>
            </a:r>
            <a:r>
              <a:rPr lang="ja-JP" altLang="en-US" sz="20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こうはついやくひん 　　　　</a:t>
            </a:r>
            <a:r>
              <a:rPr lang="en-US" altLang="ja-JP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　</a:t>
            </a:r>
            <a:r>
              <a:rPr lang="ja-JP" altLang="en-US" sz="1600" baseline="-25000" dirty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　　　　　　　　　　　　いやくひん</a:t>
            </a:r>
            <a:r>
              <a:rPr lang="ja-JP" altLang="en-US" sz="1600" baseline="-25000" dirty="0">
                <a:solidFill>
                  <a:srgbClr val="0070C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　　　</a:t>
            </a:r>
            <a:r>
              <a:rPr lang="en-US" altLang="ja-JP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 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よ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　　　　せんぱつ</a:t>
            </a:r>
            <a:r>
              <a:rPr lang="ja-JP" altLang="en-US" sz="1600" baseline="-25000" dirty="0" err="1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い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endParaRPr lang="ja-JP" altLang="en-US" sz="1600" baseline="-25000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algn="dist"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baseline="-25000" dirty="0">
                <a:latin typeface="+mn-ea"/>
                <a:cs typeface="ＭＳ Ｐゴシック" pitchFamily="50" charset="-128"/>
              </a:rPr>
              <a:t> </a:t>
            </a:r>
            <a:r>
              <a:rPr lang="ja-JP" altLang="en-US" sz="2000" b="1" dirty="0">
                <a:latin typeface="+mn-ea"/>
                <a:cs typeface="ＭＳ Ｐゴシック" pitchFamily="50" charset="-128"/>
              </a:rPr>
              <a:t>   後発</a:t>
            </a:r>
            <a:r>
              <a:rPr lang="ja-JP" altLang="en-US" sz="2000" b="1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医薬品は、</a:t>
            </a:r>
            <a:r>
              <a:rPr lang="ja-JP" altLang="en-US" sz="2000" b="1" dirty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ジェネリック</a:t>
            </a:r>
            <a:r>
              <a:rPr lang="ja-JP" altLang="en-US" sz="2000" b="1" dirty="0">
                <a:solidFill>
                  <a:srgbClr val="EF454A"/>
                </a:solidFill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医薬品</a:t>
            </a:r>
            <a:r>
              <a:rPr lang="ja-JP" altLang="en-US" sz="2000" b="1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とも呼ばれ</a:t>
            </a:r>
            <a:r>
              <a:rPr lang="ja-JP" altLang="en-US" sz="2000" b="1" dirty="0" smtClean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、先発医</a:t>
            </a:r>
            <a:endParaRPr lang="en-US" altLang="ja-JP" sz="2000" b="1" dirty="0"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1600" baseline="-25000" dirty="0" smtClean="0">
                <a:latin typeface="+mn-ea"/>
                <a:cs typeface="ＭＳ Ｐゴシック" pitchFamily="50" charset="-128"/>
              </a:rPr>
              <a:t>やく</a:t>
            </a:r>
            <a:r>
              <a:rPr lang="ja-JP" altLang="ja-JP" sz="1600" baseline="-25000" dirty="0">
                <a:latin typeface="+mn-ea"/>
                <a:cs typeface="ＭＳ Ｐゴシック" pitchFamily="50" charset="-128"/>
              </a:rPr>
              <a:t>ひん  </a:t>
            </a:r>
            <a:r>
              <a:rPr lang="ja-JP" altLang="en-US" sz="1600" baseline="-25000" dirty="0">
                <a:latin typeface="+mn-ea"/>
                <a:cs typeface="ＭＳ Ｐゴシック" pitchFamily="50" charset="-128"/>
              </a:rPr>
              <a:t>　  　おな　    ゆうこうせいぶん　    おな　　 りょう ふく　　</a:t>
            </a:r>
            <a:r>
              <a:rPr lang="ja-JP" altLang="en-US" sz="1600" baseline="-25000" dirty="0" smtClean="0">
                <a:latin typeface="+mn-ea"/>
                <a:cs typeface="ＭＳ Ｐゴシック" pitchFamily="50" charset="-128"/>
              </a:rPr>
              <a:t>くすり</a:t>
            </a:r>
            <a:r>
              <a:rPr lang="ja-JP" altLang="en-US" sz="2000" baseline="-25000" dirty="0" smtClean="0">
                <a:latin typeface="+mn-ea"/>
                <a:cs typeface="ＭＳ Ｐゴシック" pitchFamily="50" charset="-128"/>
              </a:rPr>
              <a:t>　　 </a:t>
            </a:r>
            <a:endParaRPr lang="en-US" altLang="ja-JP" sz="2000" baseline="-25000" dirty="0">
              <a:latin typeface="+mn-ea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 smtClean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薬品と同じ有効成分を同じ</a:t>
            </a:r>
            <a:r>
              <a:rPr lang="ja-JP" altLang="ja-JP" sz="2000" b="1" dirty="0" smtClean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量含む</a:t>
            </a:r>
            <a:r>
              <a:rPr lang="ja-JP" altLang="en-US" sz="2000" b="1" dirty="0" smtClean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薬です。</a:t>
            </a:r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endParaRPr lang="ja-JP" altLang="en-US" sz="1000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 　</a:t>
            </a:r>
            <a:r>
              <a:rPr lang="ja-JP" altLang="en-US" sz="14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き</a:t>
            </a:r>
            <a:r>
              <a:rPr lang="en-US" altLang="ja-JP" sz="14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en-US" altLang="ja-JP" sz="14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</a:t>
            </a:r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め</a:t>
            </a:r>
            <a:r>
              <a:rPr lang="ja-JP" altLang="en-US" sz="14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あんぜん</a:t>
            </a:r>
            <a:r>
              <a:rPr lang="ja-JP" altLang="en-US" sz="1400" b="1" dirty="0" err="1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せい</a:t>
            </a:r>
            <a:r>
              <a:rPr lang="ja-JP" altLang="en-US" sz="14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14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だいじょうぶ</a:t>
            </a:r>
            <a:endParaRPr lang="ja-JP" altLang="en-US" sz="1400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Ｑ．効き目や安全性は大丈夫？</a:t>
            </a:r>
            <a:endParaRPr lang="ja-JP" altLang="en-US" sz="2000" baseline="-25000" dirty="0">
              <a:latin typeface="HGP創英角ﾎﾟｯﾌﾟ体" pitchFamily="50" charset="-128"/>
              <a:ea typeface="HGP創英角ﾎﾟｯﾌﾟ体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ts val="71"/>
              </a:spcBef>
              <a:spcAft>
                <a:spcPct val="0"/>
              </a:spcAft>
            </a:pPr>
            <a:r>
              <a:rPr lang="ja-JP" altLang="en-US" sz="20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</a:t>
            </a:r>
            <a:r>
              <a:rPr lang="en-US" altLang="ja-JP" sz="20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20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せんぱつ</a:t>
            </a:r>
            <a:r>
              <a:rPr lang="ja-JP" altLang="en-US" sz="1600" baseline="-25000" dirty="0" err="1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い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やくひん　</a:t>
            </a:r>
            <a:r>
              <a:rPr lang="en-US" altLang="ja-JP" sz="1600" baseline="-25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</a:t>
            </a:r>
            <a:r>
              <a:rPr lang="ja-JP" altLang="en-US" sz="1600" baseline="-25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ひんしつ 　　　き　　　　め </a:t>
            </a:r>
            <a:r>
              <a:rPr lang="en-US" altLang="ja-JP" sz="1600" baseline="-25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</a:t>
            </a:r>
            <a:r>
              <a:rPr lang="ja-JP" altLang="en-US" sz="1600" baseline="-25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あんぜん</a:t>
            </a:r>
            <a:r>
              <a:rPr lang="ja-JP" altLang="en-US" sz="1600" baseline="-25000" dirty="0" err="1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せい</a:t>
            </a:r>
            <a:r>
              <a:rPr lang="ja-JP" altLang="en-US" sz="1600" baseline="-25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どうとう　　　　　　　　　　　　　　　</a:t>
            </a:r>
            <a:r>
              <a:rPr lang="ja-JP" altLang="en-US" sz="1600" baseline="-25000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げんせい</a:t>
            </a:r>
          </a:p>
          <a:p>
            <a:pPr algn="dist"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先発医薬品と</a:t>
            </a:r>
            <a:r>
              <a:rPr lang="ja-JP" altLang="en-US" sz="2000" b="1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品質や効き目、安全性が同等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であることを</a:t>
            </a:r>
            <a:r>
              <a:rPr lang="ja-JP" altLang="en-US" sz="2000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厳正</a:t>
            </a:r>
            <a:r>
              <a:rPr lang="ja-JP" altLang="en-US" sz="20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　</a:t>
            </a:r>
            <a:r>
              <a:rPr lang="en-US" altLang="ja-JP" sz="20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</a:t>
            </a:r>
            <a:r>
              <a:rPr lang="ja-JP" altLang="en-US" sz="20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 </a:t>
            </a:r>
            <a:r>
              <a:rPr lang="en-US" altLang="ja-JP" sz="20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</a:t>
            </a:r>
            <a:r>
              <a:rPr lang="ja-JP" altLang="en-US" sz="20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 </a:t>
            </a:r>
            <a:r>
              <a:rPr lang="en-US" altLang="ja-JP" sz="20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</a:t>
            </a:r>
            <a:r>
              <a:rPr lang="ja-JP" altLang="en-US" sz="20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endParaRPr lang="en-US" altLang="ja-JP" sz="2000" baseline="-25000" dirty="0" smtClean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aseline="-25000" dirty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</a:t>
            </a:r>
            <a:r>
              <a:rPr lang="ja-JP" altLang="en-US" sz="1600" baseline="-25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しんさ</a:t>
            </a:r>
            <a:r>
              <a:rPr lang="ja-JP" altLang="en-US" sz="1600" baseline="-25000" dirty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r>
              <a:rPr lang="en-US" altLang="ja-JP" sz="1600" baseline="-25000" dirty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aseline="-25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くに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みと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　</a:t>
            </a:r>
            <a:r>
              <a:rPr lang="en-US" altLang="ja-JP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   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 　　　　　　　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1600" baseline="-25000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あんしん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 　　つか　 </a:t>
            </a:r>
            <a:endParaRPr lang="ja-JP" altLang="en-US" sz="1600" baseline="-25000" dirty="0" smtClean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に審査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し国が認めたものですので、</a:t>
            </a:r>
            <a:r>
              <a:rPr lang="ja-JP" altLang="en-US" sz="2000" b="1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安心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して使うことが</a:t>
            </a: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できます。</a:t>
            </a:r>
            <a:endParaRPr lang="ja-JP" altLang="ja-JP" sz="2000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endParaRPr lang="en-US" altLang="ja-JP" sz="1000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　 </a:t>
            </a:r>
            <a:r>
              <a:rPr lang="ja-JP" altLang="en-US" sz="16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つか</a:t>
            </a:r>
            <a:endParaRPr lang="ja-JP" altLang="en-US" sz="1600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Ｑ．みんな使っているの？</a:t>
            </a:r>
            <a:endParaRPr lang="ja-JP" altLang="en-US" sz="2000" baseline="-25000" dirty="0">
              <a:latin typeface="HGP創英角ﾎﾟｯﾌﾟ体" pitchFamily="50" charset="-128"/>
              <a:ea typeface="HGP創英角ﾎﾟｯﾌﾟ体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ts val="71"/>
              </a:spcBef>
              <a:spcAft>
                <a:spcPct val="0"/>
              </a:spcAft>
            </a:pPr>
            <a:r>
              <a:rPr lang="en-US" altLang="ja-JP" sz="2000" baseline="-250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 </a:t>
            </a:r>
            <a:r>
              <a:rPr lang="ja-JP" altLang="en-US" sz="20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せん</a:t>
            </a:r>
            <a:r>
              <a:rPr lang="ja-JP" altLang="en-US" sz="1600" baseline="-25000" dirty="0" err="1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ぱ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ついやくひん　　　　　</a:t>
            </a:r>
            <a:r>
              <a:rPr lang="en-US" altLang="ja-JP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     </a:t>
            </a:r>
            <a:r>
              <a:rPr lang="ja-JP" altLang="en-US" sz="1600" baseline="-25000" dirty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ていかかく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</a:t>
            </a:r>
            <a:r>
              <a:rPr lang="en-US" altLang="ja-JP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       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いり</a:t>
            </a:r>
            <a:r>
              <a:rPr lang="ja-JP" altLang="en-US" sz="1600" baseline="-25000" dirty="0" err="1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ょう</a:t>
            </a:r>
            <a:r>
              <a:rPr lang="en-US" altLang="ja-JP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しつ</a:t>
            </a:r>
            <a:r>
              <a:rPr lang="en-US" altLang="ja-JP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  </a:t>
            </a:r>
            <a:r>
              <a:rPr lang="ja-JP" altLang="en-US" sz="1600" baseline="-25000" dirty="0" err="1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お  </a:t>
            </a:r>
            <a:endParaRPr lang="ja-JP" altLang="en-US" sz="1600" baseline="-25000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先発医薬品よりも</a:t>
            </a:r>
            <a:r>
              <a:rPr lang="ja-JP" altLang="en-US" sz="2000" b="1" dirty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低価格</a:t>
            </a: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なため、医療の質を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落とすことなく、</a:t>
            </a:r>
            <a:endParaRPr lang="ja-JP" altLang="en-US" sz="2000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1600" baseline="-25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いり</a:t>
            </a:r>
            <a:r>
              <a:rPr lang="ja-JP" altLang="en-US" sz="1600" baseline="-25000" dirty="0" err="1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ょうひ</a:t>
            </a:r>
            <a:r>
              <a:rPr lang="ja-JP" altLang="en-US" sz="1600" baseline="-25000" dirty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 さくげん　　　 </a:t>
            </a:r>
            <a:endParaRPr lang="ja-JP" altLang="en-US" sz="1600" baseline="-25000" dirty="0" smtClean="0">
              <a:solidFill>
                <a:srgbClr val="EF454A"/>
              </a:solidFill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医療費の削減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につながります。</a:t>
            </a:r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ts val="212"/>
              </a:spcBef>
              <a:spcAft>
                <a:spcPct val="0"/>
              </a:spcAft>
            </a:pPr>
            <a:r>
              <a:rPr lang="ja-JP" altLang="ja-JP" sz="20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おう</a:t>
            </a:r>
            <a:r>
              <a:rPr lang="ja-JP" altLang="en-US" sz="1600" baseline="-25000" dirty="0" err="1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べい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</a:t>
            </a:r>
            <a:r>
              <a:rPr lang="ja-JP" altLang="ja-JP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aseline="-25000" dirty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はばひろ</a:t>
            </a:r>
            <a:r>
              <a:rPr lang="ja-JP" altLang="ja-JP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16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aseline="-25000" dirty="0" err="1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つか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　　　　　　　    　　　　にほん　　　　　　  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ぎょうせい　　　いり</a:t>
            </a:r>
            <a:r>
              <a:rPr lang="ja-JP" altLang="en-US" sz="1600" baseline="-25000" dirty="0" err="1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ょう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ほけん</a:t>
            </a:r>
            <a:r>
              <a:rPr lang="ja-JP" altLang="en-US" sz="20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ja-JP" sz="20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endParaRPr lang="en-US" altLang="ja-JP" sz="2000" baseline="-25000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algn="dist"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欧米では</a:t>
            </a:r>
            <a:r>
              <a:rPr lang="ja-JP" altLang="en-US" sz="2000" b="1" dirty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幅広く</a:t>
            </a: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使われていて、日本でも、</a:t>
            </a:r>
            <a:r>
              <a:rPr lang="ja-JP" altLang="ja-JP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行政</a:t>
            </a:r>
            <a:r>
              <a:rPr lang="ja-JP" altLang="ja-JP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や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医療保険</a:t>
            </a:r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aseline="-25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くにぜんたい　　　 </a:t>
            </a:r>
            <a:r>
              <a:rPr lang="ja-JP" altLang="en-US" sz="1600" baseline="-25000" dirty="0" err="1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ふ</a:t>
            </a:r>
            <a:r>
              <a:rPr lang="ja-JP" altLang="en-US" sz="1600" baseline="-25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きゅうそくしん</a:t>
            </a:r>
            <a:r>
              <a:rPr lang="ja-JP" altLang="ja-JP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  </a:t>
            </a:r>
            <a:r>
              <a:rPr lang="ja-JP" altLang="ja-JP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と　　　　く　</a:t>
            </a:r>
            <a:r>
              <a:rPr lang="ja-JP" altLang="en-US" sz="20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endParaRPr lang="en-US" altLang="ja-JP" sz="2000" baseline="-25000" dirty="0" smtClean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など</a:t>
            </a:r>
            <a:r>
              <a:rPr lang="ja-JP" altLang="en-US" sz="2000" b="1" dirty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国全体で普及促進</a:t>
            </a: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に取り組んでいます。</a:t>
            </a:r>
            <a:endParaRPr lang="en-US" altLang="ja-JP" sz="2000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endParaRPr lang="en-US" altLang="ja-JP" sz="1000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せいかつ </a:t>
            </a:r>
            <a:r>
              <a:rPr lang="ja-JP" altLang="en-US" sz="16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ほ ご　</a:t>
            </a:r>
            <a:r>
              <a:rPr lang="ja-JP" altLang="en-US" sz="16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つか</a:t>
            </a:r>
            <a:endParaRPr lang="ja-JP" altLang="ja-JP" sz="1600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marL="129090" indent="-129090"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2000" dirty="0"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Ｑ．</a:t>
            </a:r>
            <a:r>
              <a:rPr lang="ja-JP" altLang="en-US" sz="2000" dirty="0">
                <a:latin typeface="HGP創英角ﾎﾟｯﾌﾟ体" pitchFamily="50" charset="-128"/>
                <a:ea typeface="HGP創英角ﾎﾟｯﾌﾟ体" pitchFamily="50" charset="-128"/>
                <a:cs typeface="ＭＳ Ｐゴシック" pitchFamily="50" charset="-128"/>
              </a:rPr>
              <a:t>生活保護では使われているの？</a:t>
            </a:r>
            <a:endParaRPr lang="en-US" altLang="ja-JP" sz="2000" dirty="0">
              <a:latin typeface="HGP創英角ﾎﾟｯﾌﾟ体" pitchFamily="50" charset="-128"/>
              <a:ea typeface="HGP創英角ﾎﾟｯﾌﾟ体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ts val="71"/>
              </a:spcBef>
              <a:spcAft>
                <a:spcPct val="0"/>
              </a:spcAft>
            </a:pPr>
            <a:r>
              <a:rPr lang="ja-JP" altLang="en-US" sz="2000" baseline="-250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　</a:t>
            </a:r>
            <a:r>
              <a:rPr lang="ja-JP" altLang="en-US" sz="1600" baseline="-25000" dirty="0" err="1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ふ</a:t>
            </a:r>
            <a:r>
              <a:rPr lang="ja-JP" altLang="en-US" sz="1600" baseline="-250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きゅうそくしん</a:t>
            </a:r>
            <a:r>
              <a:rPr lang="ja-JP" altLang="ja-JP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 </a:t>
            </a:r>
            <a:r>
              <a:rPr lang="ja-JP" altLang="en-US" sz="1600" baseline="-25000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と　      く　     </a:t>
            </a:r>
            <a:r>
              <a:rPr lang="ja-JP" altLang="en-US" sz="1600" baseline="-25000" dirty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    　　　　げんざい　　　　　しよう </a:t>
            </a:r>
            <a:r>
              <a:rPr lang="ja-JP" altLang="en-US" sz="1600" baseline="-25000" dirty="0" smtClean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　　　　　　　　　やくざい　</a:t>
            </a:r>
            <a:endParaRPr lang="ja-JP" altLang="ja-JP" sz="1600" baseline="-25000" dirty="0"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普及</a:t>
            </a:r>
            <a:r>
              <a:rPr lang="ja-JP" altLang="ja-JP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促進</a:t>
            </a: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の取り組みにより、現在では、使用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されている薬剤</a:t>
            </a:r>
            <a:endParaRPr lang="ja-JP" altLang="ja-JP" sz="2000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ja-JP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</a:t>
            </a:r>
            <a:r>
              <a:rPr lang="ja-JP" altLang="ja-JP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　    　　わり　　　　こうはついやくひん</a:t>
            </a:r>
            <a:r>
              <a:rPr lang="ja-JP" altLang="ja-JP" sz="20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</a:t>
            </a:r>
            <a:r>
              <a:rPr lang="en-US" altLang="ja-JP" sz="2000" baseline="-25000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 </a:t>
            </a: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のおよそ７割が後発医薬品となっています。</a:t>
            </a:r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lvl="0"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　</a:t>
            </a:r>
            <a:r>
              <a:rPr lang="ja-JP" altLang="en-US" sz="1600" baseline="-25000" dirty="0" smtClean="0">
                <a:solidFill>
                  <a:prstClr val="black"/>
                </a:solidFill>
                <a:latin typeface="ＭＳ Ｐゴシック" pitchFamily="50" charset="-128"/>
                <a:cs typeface="ＭＳ Ｐゴシック" pitchFamily="50" charset="-128"/>
              </a:rPr>
              <a:t>とりくみ  </a:t>
            </a:r>
            <a:r>
              <a:rPr lang="ja-JP" altLang="en-US" sz="1600" baseline="-25000" dirty="0">
                <a:solidFill>
                  <a:prstClr val="black"/>
                </a:solidFill>
                <a:latin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aseline="-25000" dirty="0" smtClean="0">
                <a:solidFill>
                  <a:prstClr val="black"/>
                </a:solidFill>
                <a:latin typeface="ＭＳ Ｐゴシック" pitchFamily="50" charset="-128"/>
                <a:cs typeface="ＭＳ Ｐゴシック" pitchFamily="50" charset="-128"/>
              </a:rPr>
              <a:t>　すす</a:t>
            </a:r>
            <a:r>
              <a:rPr lang="ja-JP" altLang="en-US" sz="1600" baseline="-25000" dirty="0">
                <a:solidFill>
                  <a:prstClr val="black"/>
                </a:solidFill>
                <a:latin typeface="ＭＳ Ｐゴシック" pitchFamily="50" charset="-128"/>
                <a:cs typeface="ＭＳ Ｐゴシック" pitchFamily="50" charset="-128"/>
              </a:rPr>
              <a:t>　　　　</a:t>
            </a:r>
            <a:r>
              <a:rPr lang="ja-JP" altLang="en-US" sz="1600" baseline="-25000" dirty="0" smtClean="0">
                <a:solidFill>
                  <a:prstClr val="black"/>
                </a:solidFill>
                <a:latin typeface="ＭＳ Ｐゴシック" pitchFamily="50" charset="-128"/>
                <a:cs typeface="ＭＳ Ｐゴシック" pitchFamily="50" charset="-128"/>
              </a:rPr>
              <a:t>　　　　　　　  </a:t>
            </a:r>
            <a:r>
              <a:rPr lang="ja-JP" altLang="en-US" sz="1600" baseline="-25000" dirty="0" smtClean="0">
                <a:solidFill>
                  <a:srgbClr val="FF0000"/>
                </a:solidFill>
                <a:latin typeface="ＭＳ Ｐゴシック" pitchFamily="50" charset="-128"/>
                <a:cs typeface="ＭＳ Ｐゴシック" pitchFamily="50" charset="-128"/>
              </a:rPr>
              <a:t>　いし　　　　</a:t>
            </a:r>
            <a:r>
              <a:rPr lang="ja-JP" altLang="en-US" sz="1600" dirty="0" smtClean="0">
                <a:solidFill>
                  <a:srgbClr val="FF0000"/>
                </a:solidFill>
                <a:latin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aseline="-25000" dirty="0" smtClean="0">
                <a:solidFill>
                  <a:srgbClr val="FF0000"/>
                </a:solidFill>
                <a:latin typeface="ＭＳ Ｐゴシック" pitchFamily="50" charset="-128"/>
                <a:cs typeface="ＭＳ Ｐゴシック" pitchFamily="50" charset="-128"/>
              </a:rPr>
              <a:t>せんもんてき　　 はんだん</a:t>
            </a:r>
            <a:r>
              <a:rPr lang="ja-JP" altLang="en-US" sz="1600" dirty="0" smtClean="0">
                <a:solidFill>
                  <a:srgbClr val="FF0000"/>
                </a:solidFill>
                <a:latin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aseline="-25000" dirty="0" smtClean="0">
                <a:solidFill>
                  <a:srgbClr val="FF0000"/>
                </a:solidFill>
                <a:latin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aseline="-25000" dirty="0" smtClean="0">
                <a:latin typeface="ＭＳ Ｐゴシック" pitchFamily="50" charset="-128"/>
                <a:cs typeface="ＭＳ Ｐゴシック" pitchFamily="50" charset="-128"/>
              </a:rPr>
              <a:t>もと</a:t>
            </a:r>
            <a:r>
              <a:rPr lang="ja-JP" altLang="ja-JP" sz="2000" baseline="-25000" dirty="0">
                <a:solidFill>
                  <a:srgbClr val="FF0000"/>
                </a:solidFill>
                <a:latin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ja-JP" sz="2000" baseline="-25000" dirty="0">
                <a:solidFill>
                  <a:prstClr val="black"/>
                </a:solidFill>
                <a:latin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2000" baseline="-25000" dirty="0">
                <a:solidFill>
                  <a:prstClr val="black"/>
                </a:solidFill>
                <a:latin typeface="ＭＳ Ｐゴシック" pitchFamily="50" charset="-128"/>
                <a:cs typeface="ＭＳ Ｐゴシック" pitchFamily="50" charset="-128"/>
              </a:rPr>
              <a:t> </a:t>
            </a: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さらに取組を進める</a:t>
            </a:r>
            <a:r>
              <a:rPr lang="ja-JP" altLang="ja-JP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ため、</a:t>
            </a:r>
            <a:r>
              <a:rPr lang="ja-JP" altLang="en-US" sz="2000" b="1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医師が専門的な判断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に基づいて、　</a:t>
            </a:r>
            <a:r>
              <a:rPr lang="ja-JP" altLang="en-US" sz="2000" baseline="-25000" dirty="0" smtClean="0"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 </a:t>
            </a:r>
            <a:endParaRPr lang="en-US" altLang="ja-JP" sz="2000" baseline="-25000" dirty="0" smtClean="0"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 lvl="0"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baseline="-25000" dirty="0" smtClean="0">
                <a:latin typeface="ＭＳ Ｐゴシック" pitchFamily="50" charset="-128"/>
                <a:cs typeface="ＭＳ Ｐゴシック" pitchFamily="50" charset="-128"/>
              </a:rPr>
              <a:t>　こうはついやくひん</a:t>
            </a:r>
            <a:r>
              <a:rPr lang="ja-JP" altLang="en-US" sz="1600" baseline="-25000" dirty="0">
                <a:latin typeface="ＭＳ Ｐゴシック" pitchFamily="50" charset="-128"/>
                <a:cs typeface="ＭＳ Ｐゴシック" pitchFamily="50" charset="-128"/>
              </a:rPr>
              <a:t>　　 </a:t>
            </a:r>
            <a:r>
              <a:rPr lang="ja-JP" altLang="en-US" sz="1600" baseline="-25000" dirty="0" smtClean="0">
                <a:latin typeface="ＭＳ Ｐゴシック" pitchFamily="50" charset="-128"/>
                <a:cs typeface="ＭＳ Ｐゴシック" pitchFamily="50" charset="-128"/>
              </a:rPr>
              <a:t>　　　しよう</a:t>
            </a:r>
            <a:r>
              <a:rPr lang="ja-JP" altLang="en-US" sz="1600" dirty="0" smtClean="0">
                <a:latin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aseline="-25000" dirty="0">
                <a:latin typeface="ＭＳ Ｐゴシック" pitchFamily="50" charset="-128"/>
                <a:cs typeface="ＭＳ Ｐゴシック" pitchFamily="50" charset="-128"/>
              </a:rPr>
              <a:t>　　 </a:t>
            </a:r>
            <a:r>
              <a:rPr lang="ja-JP" altLang="en-US" sz="1600" baseline="-25000" dirty="0" smtClean="0">
                <a:latin typeface="ＭＳ Ｐゴシック" pitchFamily="50" charset="-128"/>
                <a:cs typeface="ＭＳ Ｐゴシック" pitchFamily="50" charset="-128"/>
              </a:rPr>
              <a:t>みと</a:t>
            </a:r>
            <a:r>
              <a:rPr lang="ja-JP" altLang="ja-JP" sz="2000" baseline="-25000" dirty="0">
                <a:latin typeface="ＭＳ Ｐゴシック" pitchFamily="50" charset="-128"/>
                <a:cs typeface="ＭＳ Ｐゴシック" pitchFamily="50" charset="-128"/>
              </a:rPr>
              <a:t>　</a:t>
            </a:r>
            <a:r>
              <a:rPr lang="ja-JP" altLang="en-US" sz="2000" baseline="-25000" dirty="0" smtClean="0">
                <a:latin typeface="ＭＳ Ｐゴシック" pitchFamily="50" charset="-128"/>
                <a:cs typeface="ＭＳ Ｐゴシック" pitchFamily="50" charset="-128"/>
              </a:rPr>
              <a:t>　　　　　　　　</a:t>
            </a:r>
            <a:r>
              <a:rPr lang="ja-JP" altLang="en-US" sz="1600" baseline="-25000" dirty="0" smtClean="0">
                <a:latin typeface="ＭＳ Ｐゴシック" pitchFamily="50" charset="-128"/>
                <a:cs typeface="ＭＳ Ｐゴシック" pitchFamily="50" charset="-128"/>
              </a:rPr>
              <a:t>ばあい</a:t>
            </a:r>
            <a:r>
              <a:rPr lang="ja-JP" altLang="ja-JP" sz="2000" baseline="-25000" dirty="0">
                <a:latin typeface="ＭＳ Ｐゴシック" pitchFamily="50" charset="-128"/>
                <a:cs typeface="ＭＳ Ｐゴシック" pitchFamily="50" charset="-128"/>
              </a:rPr>
              <a:t>　</a:t>
            </a:r>
            <a:r>
              <a:rPr lang="en-US" altLang="ja-JP" sz="2000" baseline="-25000" dirty="0">
                <a:latin typeface="ＭＳ Ｐゴシック" pitchFamily="50" charset="-128"/>
                <a:cs typeface="ＭＳ Ｐゴシック" pitchFamily="50" charset="-128"/>
              </a:rPr>
              <a:t> </a:t>
            </a:r>
            <a:r>
              <a:rPr lang="en-US" altLang="ja-JP" sz="2000" baseline="-25000" dirty="0" smtClean="0">
                <a:latin typeface="ＭＳ Ｐゴシック" pitchFamily="50" charset="-128"/>
                <a:cs typeface="ＭＳ Ｐゴシック" pitchFamily="50" charset="-128"/>
              </a:rPr>
              <a:t>  </a:t>
            </a:r>
            <a:r>
              <a:rPr lang="ja-JP" altLang="en-US" sz="2000" baseline="-25000" dirty="0" smtClean="0">
                <a:latin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aseline="-25000" dirty="0" smtClean="0">
                <a:solidFill>
                  <a:srgbClr val="FF0000"/>
                </a:solidFill>
                <a:latin typeface="ＭＳ Ｐゴシック" pitchFamily="50" charset="-128"/>
                <a:cs typeface="ＭＳ Ｐゴシック" pitchFamily="50" charset="-128"/>
              </a:rPr>
              <a:t>げんそく</a:t>
            </a:r>
            <a:r>
              <a:rPr lang="en-US" altLang="ja-JP" sz="2000" baseline="-25000" dirty="0" smtClean="0">
                <a:latin typeface="ＭＳ Ｐゴシック" pitchFamily="50" charset="-128"/>
                <a:cs typeface="ＭＳ Ｐゴシック" pitchFamily="50" charset="-128"/>
              </a:rPr>
              <a:t>             </a:t>
            </a:r>
            <a:r>
              <a:rPr lang="ja-JP" altLang="en-US" sz="2000" baseline="-25000" dirty="0" smtClean="0">
                <a:latin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1600" baseline="-25000" dirty="0" smtClean="0">
                <a:solidFill>
                  <a:srgbClr val="FF0000"/>
                </a:solidFill>
                <a:latin typeface="ＭＳ Ｐゴシック" pitchFamily="50" charset="-128"/>
                <a:cs typeface="ＭＳ Ｐゴシック" pitchFamily="50" charset="-128"/>
              </a:rPr>
              <a:t>こうはついやく</a:t>
            </a:r>
            <a:endParaRPr lang="en-US" altLang="ja-JP" sz="1600" baseline="-25000" dirty="0" smtClean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後発医薬品の使用を認めている場合は、</a:t>
            </a:r>
            <a:r>
              <a:rPr lang="ja-JP" altLang="en-US" sz="2000" b="1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原則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として、</a:t>
            </a:r>
            <a:r>
              <a:rPr lang="ja-JP" altLang="en-US" sz="2000" b="1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後発医薬</a:t>
            </a:r>
            <a:endParaRPr lang="en-US" altLang="ja-JP" sz="2000" baseline="-25000" dirty="0" smtClean="0">
              <a:solidFill>
                <a:srgbClr val="EF454A"/>
              </a:solidFill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baseline="-25000" dirty="0" smtClean="0">
                <a:solidFill>
                  <a:srgbClr val="FF0000"/>
                </a:solidFill>
                <a:latin typeface="ＭＳ Ｐゴシック" pitchFamily="50" charset="-128"/>
                <a:cs typeface="ＭＳ Ｐゴシック" pitchFamily="50" charset="-128"/>
              </a:rPr>
              <a:t>ひん</a:t>
            </a:r>
            <a:r>
              <a:rPr lang="ja-JP" altLang="en-US" sz="1600" baseline="-25000" dirty="0">
                <a:solidFill>
                  <a:srgbClr val="FF0000"/>
                </a:solidFill>
                <a:latin typeface="ＭＳ Ｐゴシック" pitchFamily="50" charset="-128"/>
                <a:cs typeface="ＭＳ Ｐゴシック" pitchFamily="50" charset="-128"/>
              </a:rPr>
              <a:t>　　 　</a:t>
            </a:r>
            <a:r>
              <a:rPr lang="ja-JP" altLang="en-US" sz="1600" baseline="-25000" dirty="0" smtClean="0">
                <a:latin typeface="ＭＳ Ｐゴシック" pitchFamily="50" charset="-128"/>
                <a:cs typeface="ＭＳ Ｐゴシック" pitchFamily="50" charset="-128"/>
              </a:rPr>
              <a:t>しよう</a:t>
            </a:r>
            <a:r>
              <a:rPr lang="ja-JP" altLang="en-US" sz="1600" dirty="0" smtClean="0">
                <a:latin typeface="ＭＳ Ｐゴシック" pitchFamily="50" charset="-128"/>
                <a:cs typeface="ＭＳ Ｐゴシック" pitchFamily="50" charset="-128"/>
              </a:rPr>
              <a:t> </a:t>
            </a:r>
            <a:r>
              <a:rPr lang="ja-JP" altLang="en-US" sz="1600" baseline="-25000" dirty="0">
                <a:solidFill>
                  <a:srgbClr val="FF0000"/>
                </a:solidFill>
                <a:latin typeface="ＭＳ Ｐゴシック" pitchFamily="50" charset="-128"/>
                <a:cs typeface="ＭＳ Ｐゴシック" pitchFamily="50" charset="-128"/>
              </a:rPr>
              <a:t>　　</a:t>
            </a:r>
            <a:r>
              <a:rPr lang="ja-JP" altLang="en-US" sz="2000" baseline="-25000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　　　　　　　　　　　　　　　　　       　　 　</a:t>
            </a:r>
            <a:endParaRPr lang="en-US" altLang="ja-JP" sz="2000" baseline="-25000" dirty="0" smtClean="0">
              <a:solidFill>
                <a:srgbClr val="EF454A"/>
              </a:solidFill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 smtClean="0">
                <a:solidFill>
                  <a:srgbClr val="EF454A"/>
                </a:solidFill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品</a:t>
            </a:r>
            <a:r>
              <a:rPr lang="ja-JP" altLang="en-US" sz="20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を使用していただくことにしています。</a:t>
            </a:r>
            <a:endParaRPr lang="en-US" altLang="ja-JP" sz="2000" b="1" dirty="0" smtClean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defTabSz="646572" fontAlgn="base">
              <a:spcBef>
                <a:spcPct val="0"/>
              </a:spcBef>
              <a:spcAft>
                <a:spcPct val="0"/>
              </a:spcAft>
            </a:pPr>
            <a:endParaRPr lang="en-US" altLang="ja-JP" sz="2000" b="1" dirty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" name="円/楕円 80"/>
          <p:cNvSpPr/>
          <p:nvPr/>
        </p:nvSpPr>
        <p:spPr>
          <a:xfrm>
            <a:off x="1620392" y="162124"/>
            <a:ext cx="4320480" cy="720080"/>
          </a:xfrm>
          <a:prstGeom prst="ellipse">
            <a:avLst/>
          </a:prstGeom>
          <a:solidFill>
            <a:srgbClr val="FFE7FF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85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40471" y="225421"/>
            <a:ext cx="3110931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ja-JP" altLang="en-US" sz="636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　　　　　 </a:t>
            </a:r>
            <a:r>
              <a:rPr lang="ja-JP" altLang="en-US" sz="1400" b="1" dirty="0" smtClean="0"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rPr>
              <a:t>こうはついやくひん</a:t>
            </a:r>
            <a:endParaRPr lang="en-US" altLang="ja-JP" sz="1400" b="1" dirty="0" smtClean="0">
              <a:latin typeface="ＭＳ Ｐゴシック" pitchFamily="50" charset="-128"/>
              <a:ea typeface="ＭＳ Ｐゴシック" pitchFamily="50" charset="-128"/>
              <a:cs typeface="ＭＳ Ｐゴシック" pitchFamily="50" charset="-128"/>
            </a:endParaRPr>
          </a:p>
          <a:p>
            <a:pPr lvl="0" algn="ctr"/>
            <a:r>
              <a:rPr lang="ja-JP" altLang="en-US" sz="2400" dirty="0" smtClean="0">
                <a:latin typeface="HG創英角ﾎﾟｯﾌﾟ体" pitchFamily="49" charset="-128"/>
                <a:ea typeface="HG創英角ﾎﾟｯﾌﾟ体" pitchFamily="49" charset="-128"/>
                <a:cs typeface="ＭＳ Ｐゴシック" pitchFamily="50" charset="-128"/>
              </a:rPr>
              <a:t>後発</a:t>
            </a:r>
            <a:r>
              <a:rPr lang="ja-JP" altLang="ja-JP" sz="2400" dirty="0" smtClean="0">
                <a:latin typeface="HG創英角ﾎﾟｯﾌﾟ体" pitchFamily="49" charset="-128"/>
                <a:ea typeface="HG創英角ﾎﾟｯﾌﾟ体" pitchFamily="49" charset="-128"/>
                <a:cs typeface="ＭＳ Ｐゴシック" pitchFamily="50" charset="-128"/>
              </a:rPr>
              <a:t>医薬品</a:t>
            </a:r>
            <a:r>
              <a:rPr lang="ja-JP" altLang="en-US" sz="2400" dirty="0" smtClean="0">
                <a:latin typeface="HG創英角ﾎﾟｯﾌﾟ体" pitchFamily="49" charset="-128"/>
                <a:ea typeface="HG創英角ﾎﾟｯﾌﾟ体" pitchFamily="49" charset="-128"/>
                <a:cs typeface="ＭＳ Ｐゴシック" pitchFamily="50" charset="-128"/>
              </a:rPr>
              <a:t>について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89376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D4BA6E4072147443AA2C1B34B3717A1B" ma:contentTypeVersion="11" ma:contentTypeDescription="" ma:contentTypeScope="" ma:versionID="762a6e4a9a4153f9796459f9c794b8d7">
  <xsd:schema xmlns:xsd="http://www.w3.org/2001/XMLSchema" xmlns:p="http://schemas.microsoft.com/office/2006/metadata/properties" xmlns:ns2="8B97BE19-CDDD-400E-817A-CFDD13F7EC12" xmlns:ns3="0ef2a5cc-7d16-4df6-bf14-9981dc03bc23" targetNamespace="http://schemas.microsoft.com/office/2006/metadata/properties" ma:root="true" ma:fieldsID="07fb1622a88bacec97282dff94a6d9c4" ns2:_="" ns3:_="">
    <xsd:import namespace="8B97BE19-CDDD-400E-817A-CFDD13F7EC12"/>
    <xsd:import namespace="0ef2a5cc-7d16-4df6-bf14-9981dc03bc23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  <xsd:element ref="ns3:DaibunruiID" minOccurs="0"/>
                <xsd:element ref="ns3:ChuubunruiID" minOccurs="0"/>
                <xsd:element ref="ns3:SyoubunruiID" minOccurs="0"/>
                <xsd:element ref="ns3:GyouseibunsyoID" minOccurs="0"/>
                <xsd:element ref="ns3:Renkei" minOccurs="0"/>
                <xsd:element ref="ns3:Flag01" minOccurs="0"/>
                <xsd:element ref="ns3:Yobi01" minOccurs="0"/>
                <xsd:element ref="ns3:Yobi02" minOccurs="0"/>
                <xsd:element ref="ns3:Yobi0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0ef2a5cc-7d16-4df6-bf14-9981dc03bc23" elementFormDefault="qualified">
    <xsd:import namespace="http://schemas.microsoft.com/office/2006/documentManagement/types"/>
    <xsd:element name="DaibunruiID" ma:index="19" nillable="true" ma:displayName="大分類ID" ma:description="" ma:hidden="true" ma:internalName="DaibunruiID" ma:readOnly="true">
      <xsd:simpleType>
        <xsd:restriction base="dms:Text"/>
      </xsd:simpleType>
    </xsd:element>
    <xsd:element name="ChuubunruiID" ma:index="20" nillable="true" ma:displayName="中分類ID" ma:description="" ma:hidden="true" ma:internalName="ChuubunruiID" ma:readOnly="true">
      <xsd:simpleType>
        <xsd:restriction base="dms:Text"/>
      </xsd:simpleType>
    </xsd:element>
    <xsd:element name="SyoubunruiID" ma:index="21" nillable="true" ma:displayName="小分類ID" ma:description="" ma:hidden="true" ma:internalName="SyoubunruiID" ma:readOnly="true">
      <xsd:simpleType>
        <xsd:restriction base="dms:Text"/>
      </xsd:simpleType>
    </xsd:element>
    <xsd:element name="GyouseibunsyoID" ma:index="22" nillable="true" ma:displayName="行政文書ファイル名ID" ma:description="" ma:hidden="true" ma:internalName="GyouseibunsyoID" ma:readOnly="true">
      <xsd:simpleType>
        <xsd:restriction base="dms:Text"/>
      </xsd:simpleType>
    </xsd:element>
    <xsd:element name="Renkei" ma:index="23" nillable="true" ma:displayName="行政文書連携フラグ" ma:description="" ma:hidden="true" ma:internalName="Renkei" ma:readOnly="true">
      <xsd:simpleType>
        <xsd:restriction base="dms:Text"/>
      </xsd:simpleType>
    </xsd:element>
    <xsd:element name="Flag01" ma:index="24" nillable="true" ma:displayName="予備フラグ" ma:description="" ma:hidden="true" ma:internalName="Flag01" ma:readOnly="true">
      <xsd:simpleType>
        <xsd:restriction base="dms:Text"/>
      </xsd:simpleType>
    </xsd:element>
    <xsd:element name="Yobi01" ma:index="25" nillable="true" ma:displayName="予備列01" ma:description="" ma:hidden="true" ma:internalName="Yobi01" ma:readOnly="true">
      <xsd:simpleType>
        <xsd:restriction base="dms:Text"/>
      </xsd:simpleType>
    </xsd:element>
    <xsd:element name="Yobi02" ma:index="26" nillable="true" ma:displayName="予備列02" ma:description="" ma:hidden="true" ma:internalName="Yobi02" ma:readOnly="true">
      <xsd:simpleType>
        <xsd:restriction base="dms:Text"/>
      </xsd:simpleType>
    </xsd:element>
    <xsd:element name="Yobi03" ma:index="27" nillable="true" ma:displayName="予備列03" ma:description="" ma:hidden="true" ma:internalName="Yobi03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0B312A-1389-4FCC-A5D3-A0BB54B75393}">
  <ds:schemaRefs>
    <ds:schemaRef ds:uri="http://purl.org/dc/elements/1.1/"/>
    <ds:schemaRef ds:uri="http://purl.org/dc/terms/"/>
    <ds:schemaRef ds:uri="http://schemas.microsoft.com/office/2006/metadata/properties"/>
    <ds:schemaRef ds:uri="8B97BE19-CDDD-400E-817A-CFDD13F7EC12"/>
    <ds:schemaRef ds:uri="0ef2a5cc-7d16-4df6-bf14-9981dc03bc23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4DA1E4E-0D72-4D43-A5B1-127E25F7FA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0ef2a5cc-7d16-4df6-bf14-9981dc03bc2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3560F3AA-315E-4AF8-840D-DDE69B721F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2808</TotalTime>
  <Words>11</Words>
  <Application>Microsoft Office PowerPoint</Application>
  <PresentationFormat>ユーザー設定</PresentationFormat>
  <Paragraphs>56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HGP創英角ﾎﾟｯﾌﾟ体</vt:lpstr>
      <vt:lpstr>HG丸ｺﾞｼｯｸM-PRO</vt:lpstr>
      <vt:lpstr>HG創英角ﾎﾟｯﾌﾟ体</vt:lpstr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Manager>加藤 昭宏</Manager>
  <Company>加藤 昭宏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加藤 昭宏</dc:title>
  <dc:subject>加藤 昭宏</dc:subject>
  <dc:creator>加藤 昭宏(katou-akihiro)</dc:creator>
  <cp:keywords>加藤 昭宏</cp:keywords>
  <dc:description>加藤 昭宏</dc:description>
  <cp:lastModifiedBy>千葉 樹(chiba-tatsuki)</cp:lastModifiedBy>
  <cp:revision>86</cp:revision>
  <cp:lastPrinted>2019-03-05T10:48:14Z</cp:lastPrinted>
  <dcterms:created xsi:type="dcterms:W3CDTF">2012-04-16T00:21:17Z</dcterms:created>
  <dcterms:modified xsi:type="dcterms:W3CDTF">2019-03-29T10:26:37Z</dcterms:modified>
  <cp:category>加藤 昭宏</cp:category>
  <cp:contentStatus>加藤 昭宏</cp:contentStatus>
  <dc:language>加藤 昭宏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0x0101002DA299AC048A4B8EA9C1D19079C1A32200D4BA6E4072147443AA2C1B34B3717A1B</vt:lpwstr>
  </property>
</Properties>
</file>