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336600"/>
    <a:srgbClr val="009900"/>
    <a:srgbClr val="99FF66"/>
    <a:srgbClr val="CCFFFF"/>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p:cViewPr varScale="1">
        <p:scale>
          <a:sx n="82" d="100"/>
          <a:sy n="82" d="100"/>
        </p:scale>
        <p:origin x="66"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2018/9/13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2018/9/13</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角丸四角形 55"/>
          <p:cNvSpPr/>
          <p:nvPr/>
        </p:nvSpPr>
        <p:spPr>
          <a:xfrm>
            <a:off x="638690" y="323528"/>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smtClean="0">
                <a:solidFill>
                  <a:schemeClr val="tx1"/>
                </a:solidFill>
                <a:latin typeface="+mn-ea"/>
              </a:rPr>
              <a:t>生活保護における後発医薬品（ジェネリック医薬品）の</a:t>
            </a:r>
            <a:endParaRPr lang="en-US" altLang="ja-JP" sz="1400" b="1" dirty="0" smtClean="0">
              <a:solidFill>
                <a:schemeClr val="tx1"/>
              </a:solidFill>
              <a:latin typeface="+mn-ea"/>
            </a:endParaRPr>
          </a:p>
          <a:p>
            <a:pPr marL="173038" indent="-173038" algn="ctr"/>
            <a:r>
              <a:rPr lang="ja-JP" altLang="en-US" sz="1400" b="1" dirty="0" smtClean="0">
                <a:solidFill>
                  <a:schemeClr val="tx1"/>
                </a:solidFill>
                <a:latin typeface="+mn-ea"/>
              </a:rPr>
              <a:t>使用原則化についてご協力のお願い</a:t>
            </a:r>
            <a:endParaRPr kumimoji="1" lang="ja-JP" altLang="en-US" sz="1400" dirty="0">
              <a:solidFill>
                <a:schemeClr val="tx1"/>
              </a:solidFill>
              <a:latin typeface="+mn-ea"/>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smtClean="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smtClean="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smtClean="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smtClean="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smtClean="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smtClean="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smtClean="0">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smtClean="0">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smtClean="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smtClean="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smtClean="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smtClean="0">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smtClean="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smtClean="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smtClean="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44624" y="7395943"/>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smtClean="0">
                <a:solidFill>
                  <a:schemeClr val="tx1"/>
                </a:solidFill>
                <a:latin typeface="+mn-ea"/>
              </a:rPr>
              <a:t>①　後発医薬品の品質や効き目、安全性は、先発医薬品と同等であり、</a:t>
            </a:r>
            <a:r>
              <a:rPr lang="ja-JP" altLang="en-US" sz="1200" b="1" dirty="0" smtClean="0">
                <a:solidFill>
                  <a:schemeClr val="tx1"/>
                </a:solidFill>
                <a:latin typeface="+mn-ea"/>
              </a:rPr>
              <a:t>医療財政の健全化を図るため、行政や医療保険など国全体で後発医薬品の普及に取り組んでいます。</a:t>
            </a:r>
            <a:endParaRPr lang="en-US" altLang="ja-JP" sz="1200" b="1" dirty="0" smtClean="0">
              <a:solidFill>
                <a:schemeClr val="tx1"/>
              </a:solidFill>
              <a:latin typeface="+mn-ea"/>
            </a:endParaRPr>
          </a:p>
          <a:p>
            <a:pPr marL="180975" indent="-180975">
              <a:spcBef>
                <a:spcPts val="300"/>
              </a:spcBef>
            </a:pPr>
            <a:r>
              <a:rPr lang="ja-JP" altLang="en-US" sz="1200" b="1" dirty="0" smtClean="0">
                <a:solidFill>
                  <a:schemeClr val="tx1"/>
                </a:solidFill>
                <a:latin typeface="+mn-ea"/>
              </a:rPr>
              <a:t>②　</a:t>
            </a:r>
            <a:r>
              <a:rPr kumimoji="1" lang="ja-JP" altLang="en-US" sz="1200" b="1" dirty="0" smtClean="0">
                <a:solidFill>
                  <a:schemeClr val="tx1"/>
                </a:solidFill>
                <a:latin typeface="+mn-ea"/>
              </a:rPr>
              <a:t>生活保護では、医師または歯科医師により後発医薬品の使用が可能であると判断された場合は、原則として後発医薬品が調剤されることとなりました。</a:t>
            </a:r>
            <a:endParaRPr kumimoji="1" lang="en-US" altLang="ja-JP" sz="1200" b="1" dirty="0" smtClean="0">
              <a:solidFill>
                <a:schemeClr val="tx1"/>
              </a:solidFill>
              <a:latin typeface="+mn-ea"/>
            </a:endParaRPr>
          </a:p>
        </p:txBody>
      </p:sp>
      <p:sp>
        <p:nvSpPr>
          <p:cNvPr id="57" name="テキスト ボックス 56"/>
          <p:cNvSpPr txBox="1"/>
          <p:nvPr/>
        </p:nvSpPr>
        <p:spPr>
          <a:xfrm>
            <a:off x="5739745" y="0"/>
            <a:ext cx="1118255" cy="338554"/>
          </a:xfrm>
          <a:prstGeom prst="rect">
            <a:avLst/>
          </a:prstGeom>
          <a:noFill/>
          <a:ln w="12700">
            <a:noFill/>
          </a:ln>
        </p:spPr>
        <p:txBody>
          <a:bodyPr wrap="none" rIns="0" rtlCol="0">
            <a:spAutoFit/>
          </a:bodyPr>
          <a:lstStyle/>
          <a:p>
            <a:pPr algn="r"/>
            <a:r>
              <a:rPr kumimoji="1" lang="ja-JP" altLang="en-US" sz="1600" dirty="0" smtClean="0">
                <a:latin typeface="ＭＳ ゴシック" pitchFamily="49" charset="-128"/>
                <a:ea typeface="ＭＳ ゴシック" pitchFamily="49" charset="-128"/>
              </a:rPr>
              <a:t>（</a:t>
            </a:r>
            <a:r>
              <a:rPr lang="ja-JP" altLang="en-US" sz="1600" dirty="0" smtClean="0">
                <a:latin typeface="ＭＳ ゴシック" pitchFamily="49" charset="-128"/>
                <a:ea typeface="ＭＳ ゴシック" pitchFamily="49" charset="-128"/>
              </a:rPr>
              <a:t>様式例</a:t>
            </a:r>
            <a:r>
              <a:rPr lang="ja-JP" altLang="en-US" sz="1600" dirty="0" smtClean="0">
                <a:latin typeface="ＭＳ ゴシック" pitchFamily="49" charset="-128"/>
                <a:ea typeface="ＭＳ ゴシック" pitchFamily="49" charset="-128"/>
              </a:rPr>
              <a:t>）</a:t>
            </a:r>
            <a:endParaRPr kumimoji="1" lang="ja-JP" altLang="en-US" sz="1600" dirty="0">
              <a:latin typeface="ＭＳ ゴシック" pitchFamily="49" charset="-128"/>
              <a:ea typeface="ＭＳ ゴシック" pitchFamily="49" charset="-128"/>
            </a:endParaRPr>
          </a:p>
        </p:txBody>
      </p:sp>
      <p:sp>
        <p:nvSpPr>
          <p:cNvPr id="62" name="角丸四角形 61"/>
          <p:cNvSpPr/>
          <p:nvPr/>
        </p:nvSpPr>
        <p:spPr>
          <a:xfrm>
            <a:off x="44624" y="5695046"/>
            <a:ext cx="6741368" cy="1504261"/>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100" b="1" dirty="0" smtClean="0">
                <a:solidFill>
                  <a:schemeClr val="tx1"/>
                </a:solidFill>
                <a:latin typeface="+mn-ea"/>
              </a:rPr>
              <a:t>【</a:t>
            </a:r>
            <a:r>
              <a:rPr lang="ja-JP" altLang="en-US" sz="1100" b="1" dirty="0" smtClean="0">
                <a:solidFill>
                  <a:schemeClr val="tx1"/>
                </a:solidFill>
                <a:latin typeface="+mn-ea"/>
              </a:rPr>
              <a:t>福祉事務所への情報提供等について</a:t>
            </a:r>
            <a:r>
              <a:rPr lang="en-US" altLang="ja-JP" sz="1100" b="1" dirty="0" smtClean="0">
                <a:solidFill>
                  <a:schemeClr val="tx1"/>
                </a:solidFill>
                <a:latin typeface="+mn-ea"/>
              </a:rPr>
              <a:t>】</a:t>
            </a:r>
          </a:p>
          <a:p>
            <a:pPr marL="228600" indent="-228600">
              <a:spcBef>
                <a:spcPts val="300"/>
              </a:spcBef>
              <a:buAutoNum type="arabicDbPeriod"/>
            </a:pPr>
            <a:r>
              <a:rPr lang="ja-JP" altLang="en-US" sz="1200" b="1" dirty="0" smtClean="0">
                <a:solidFill>
                  <a:schemeClr val="tx1"/>
                </a:solidFill>
                <a:latin typeface="+mn-ea"/>
              </a:rPr>
              <a:t>上記２</a:t>
            </a:r>
            <a:r>
              <a:rPr lang="ja-JP" altLang="en-US" sz="1200" b="1" dirty="0">
                <a:solidFill>
                  <a:schemeClr val="tx1"/>
                </a:solidFill>
                <a:latin typeface="+mn-ea"/>
              </a:rPr>
              <a:t>又は３の事由により、先発医薬品を調剤した場合、別紙様式に記載をいただき、定期的に福祉事務所へ情報提供して</a:t>
            </a:r>
            <a:r>
              <a:rPr lang="ja-JP" altLang="en-US" sz="1200" b="1" dirty="0" smtClean="0">
                <a:solidFill>
                  <a:schemeClr val="tx1"/>
                </a:solidFill>
                <a:latin typeface="+mn-ea"/>
              </a:rPr>
              <a:t>いただく</a:t>
            </a:r>
            <a:r>
              <a:rPr lang="ja-JP" altLang="en-US" sz="1200" b="1" dirty="0">
                <a:solidFill>
                  <a:schemeClr val="tx1"/>
                </a:solidFill>
                <a:latin typeface="+mn-ea"/>
              </a:rPr>
              <a:t>ようお願いします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a:spcBef>
                <a:spcPts val="300"/>
              </a:spcBef>
            </a:pPr>
            <a:r>
              <a:rPr lang="ja-JP" altLang="en-US" sz="1200" b="1" dirty="0" smtClean="0">
                <a:solidFill>
                  <a:schemeClr val="tx1"/>
                </a:solidFill>
                <a:latin typeface="+mn-ea"/>
              </a:rPr>
              <a:t>　　</a:t>
            </a:r>
            <a:r>
              <a:rPr lang="en-US" altLang="ja-JP" sz="1200" b="1" dirty="0" smtClean="0">
                <a:solidFill>
                  <a:schemeClr val="tx1"/>
                </a:solidFill>
                <a:latin typeface="+mn-ea"/>
              </a:rPr>
              <a:t>※</a:t>
            </a:r>
            <a:r>
              <a:rPr lang="ja-JP" altLang="en-US" sz="1200" b="1" dirty="0" smtClean="0">
                <a:solidFill>
                  <a:schemeClr val="tx1"/>
                </a:solidFill>
                <a:latin typeface="+mn-ea"/>
              </a:rPr>
              <a:t>可能な限り後発医薬品を調剤できる体制</a:t>
            </a:r>
            <a:r>
              <a:rPr lang="ja-JP" altLang="en-US" sz="1200" b="1" dirty="0">
                <a:solidFill>
                  <a:schemeClr val="tx1"/>
                </a:solidFill>
                <a:latin typeface="+mn-ea"/>
              </a:rPr>
              <a:t>整備に努めていただきますようお願いいたします</a:t>
            </a:r>
            <a:r>
              <a:rPr lang="ja-JP" altLang="en-US" sz="1200" b="1" dirty="0" smtClean="0">
                <a:solidFill>
                  <a:schemeClr val="tx1"/>
                </a:solidFill>
                <a:latin typeface="+mn-ea"/>
              </a:rPr>
              <a:t>。</a:t>
            </a:r>
            <a:endParaRPr lang="en-US" altLang="ja-JP" sz="1200" b="1" dirty="0" smtClean="0">
              <a:solidFill>
                <a:schemeClr val="tx1"/>
              </a:solidFill>
              <a:latin typeface="+mn-ea"/>
            </a:endParaRPr>
          </a:p>
          <a:p>
            <a:pPr>
              <a:spcBef>
                <a:spcPts val="300"/>
              </a:spcBef>
            </a:pPr>
            <a:endParaRPr lang="en-US" altLang="ja-JP" sz="100" b="1" dirty="0" smtClean="0">
              <a:solidFill>
                <a:schemeClr val="tx1"/>
              </a:solidFill>
              <a:latin typeface="+mn-ea"/>
            </a:endParaRPr>
          </a:p>
          <a:p>
            <a:pPr marL="173038" indent="-173038">
              <a:spcBef>
                <a:spcPts val="300"/>
              </a:spcBef>
            </a:pPr>
            <a:r>
              <a:rPr lang="ja-JP" altLang="en-US" sz="1200" b="1" dirty="0" smtClean="0">
                <a:solidFill>
                  <a:schemeClr val="tx1"/>
                </a:solidFill>
                <a:latin typeface="+mn-ea"/>
              </a:rPr>
              <a:t>２．</a:t>
            </a:r>
            <a:r>
              <a:rPr lang="ja-JP" altLang="en-US" sz="1200" b="1" dirty="0">
                <a:solidFill>
                  <a:schemeClr val="tx1"/>
                </a:solidFill>
                <a:latin typeface="+mn-ea"/>
              </a:rPr>
              <a:t>　生活保護を受けている</a:t>
            </a:r>
            <a:r>
              <a:rPr lang="ja-JP" altLang="en-US" sz="1200" b="1" dirty="0" smtClean="0">
                <a:solidFill>
                  <a:schemeClr val="tx1"/>
                </a:solidFill>
                <a:latin typeface="+mn-ea"/>
              </a:rPr>
              <a:t>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smtClean="0">
              <a:solidFill>
                <a:schemeClr val="tx1"/>
              </a:solidFill>
              <a:latin typeface="+mn-ea"/>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0"/>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smtClean="0">
                <a:solidFill>
                  <a:schemeClr val="tx1"/>
                </a:solidFill>
                <a:latin typeface="+mn-ea"/>
              </a:rPr>
              <a:t>生活保護法の指定を受けている薬局の方へ</a:t>
            </a:r>
            <a:endParaRPr kumimoji="1" lang="ja-JP" altLang="en-US" sz="1400" dirty="0">
              <a:solidFill>
                <a:schemeClr val="tx1"/>
              </a:solidFill>
              <a:latin typeface="+mn-ea"/>
            </a:endParaRPr>
          </a:p>
        </p:txBody>
      </p:sp>
      <p:sp>
        <p:nvSpPr>
          <p:cNvPr id="66" name="角丸四角形 65"/>
          <p:cNvSpPr/>
          <p:nvPr/>
        </p:nvSpPr>
        <p:spPr>
          <a:xfrm>
            <a:off x="58316" y="899592"/>
            <a:ext cx="6741368" cy="864096"/>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smtClean="0">
                <a:solidFill>
                  <a:schemeClr val="tx1"/>
                </a:solidFill>
                <a:latin typeface="+mn-ea"/>
              </a:rPr>
              <a:t>○　後発医薬品の普及については、医療財政の改善につながることから、国全体で取り組んでいます。更に</a:t>
            </a:r>
            <a:r>
              <a:rPr lang="ja-JP" altLang="en-US" sz="1200" b="1" dirty="0">
                <a:solidFill>
                  <a:schemeClr val="tx1"/>
                </a:solidFill>
                <a:latin typeface="+mn-ea"/>
              </a:rPr>
              <a:t>取組を進める</a:t>
            </a:r>
            <a:r>
              <a:rPr lang="ja-JP" altLang="en-US" sz="1200" b="1" dirty="0" smtClean="0">
                <a:solidFill>
                  <a:schemeClr val="tx1"/>
                </a:solidFill>
                <a:latin typeface="+mn-ea"/>
              </a:rPr>
              <a:t>ため、今般、法改正を行い、</a:t>
            </a:r>
            <a:r>
              <a:rPr lang="ja-JP" altLang="en-US" sz="1200" b="1" u="sng" dirty="0" smtClean="0">
                <a:solidFill>
                  <a:schemeClr val="tx1"/>
                </a:solidFill>
                <a:latin typeface="+mn-ea"/>
              </a:rPr>
              <a:t>平成</a:t>
            </a:r>
            <a:r>
              <a:rPr lang="en-US" altLang="ja-JP" sz="1200" b="1" u="sng" dirty="0" smtClean="0">
                <a:solidFill>
                  <a:schemeClr val="tx1"/>
                </a:solidFill>
                <a:latin typeface="+mn-ea"/>
              </a:rPr>
              <a:t>30</a:t>
            </a:r>
            <a:r>
              <a:rPr lang="ja-JP" altLang="en-US" sz="1200" b="1" u="sng" dirty="0" smtClean="0">
                <a:solidFill>
                  <a:schemeClr val="tx1"/>
                </a:solidFill>
                <a:latin typeface="+mn-ea"/>
              </a:rPr>
              <a:t>年</a:t>
            </a:r>
            <a:r>
              <a:rPr lang="en-US" altLang="ja-JP" sz="1200" b="1" u="sng" dirty="0" smtClean="0">
                <a:solidFill>
                  <a:schemeClr val="tx1"/>
                </a:solidFill>
                <a:latin typeface="+mn-ea"/>
              </a:rPr>
              <a:t>10</a:t>
            </a:r>
            <a:r>
              <a:rPr lang="ja-JP" altLang="en-US" sz="1200" b="1" u="sng" dirty="0" smtClean="0">
                <a:solidFill>
                  <a:schemeClr val="tx1"/>
                </a:solidFill>
                <a:latin typeface="+mn-ea"/>
              </a:rPr>
              <a:t>月１日から、生活保護においては、医師が後発医薬品の使用が可能であると判断された場合には、原則として、後発医薬品を使用していただくことになりました</a:t>
            </a:r>
            <a:r>
              <a:rPr lang="ja-JP" altLang="en-US" sz="1200" b="1" dirty="0" smtClean="0">
                <a:solidFill>
                  <a:schemeClr val="tx1"/>
                </a:solidFill>
                <a:latin typeface="+mn-ea"/>
              </a:rPr>
              <a:t>。</a:t>
            </a:r>
            <a:endParaRPr lang="en-US" altLang="ja-JP" sz="1200" b="1" dirty="0" smtClean="0">
              <a:solidFill>
                <a:schemeClr val="tx1"/>
              </a:solidFill>
              <a:latin typeface="+mn-ea"/>
            </a:endParaRPr>
          </a:p>
        </p:txBody>
      </p:sp>
      <p:sp>
        <p:nvSpPr>
          <p:cNvPr id="68" name="正方形/長方形 67"/>
          <p:cNvSpPr/>
          <p:nvPr/>
        </p:nvSpPr>
        <p:spPr>
          <a:xfrm>
            <a:off x="58316" y="7284816"/>
            <a:ext cx="3586708" cy="214416"/>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rPr>
              <a:t>生活保護における後発医薬品に関する取組内容</a:t>
            </a:r>
            <a:endParaRPr kumimoji="1" lang="ja-JP" altLang="en-US" sz="1100" b="1" dirty="0">
              <a:solidFill>
                <a:schemeClr val="tx1"/>
              </a:solidFill>
            </a:endParaRPr>
          </a:p>
        </p:txBody>
      </p:sp>
      <p:grpSp>
        <p:nvGrpSpPr>
          <p:cNvPr id="70" name="グループ化 69"/>
          <p:cNvGrpSpPr/>
          <p:nvPr/>
        </p:nvGrpSpPr>
        <p:grpSpPr>
          <a:xfrm>
            <a:off x="4586210" y="8330742"/>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ＭＳ Ｐゴシック" panose="020B0600070205080204" pitchFamily="50" charset="-128"/>
                  <a:ea typeface="メイリオ" panose="020B0604030504040204" pitchFamily="50" charset="-128"/>
                  <a:cs typeface="ＭＳ Ｐゴシック" panose="020B0600070205080204" pitchFamily="50" charset="-128"/>
                </a:rPr>
                <a:t>厚 生 労 働 省</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sp>
        <p:nvSpPr>
          <p:cNvPr id="73" name="テキスト ボックス 8"/>
          <p:cNvSpPr txBox="1"/>
          <p:nvPr/>
        </p:nvSpPr>
        <p:spPr>
          <a:xfrm>
            <a:off x="4586209" y="8617375"/>
            <a:ext cx="2286000" cy="60007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algn="l">
              <a:lnSpc>
                <a:spcPts val="1800"/>
              </a:lnSpc>
              <a:spcAft>
                <a:spcPts val="0"/>
              </a:spcAft>
            </a:pP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福祉事務所　</a:t>
            </a:r>
            <a:endParaRPr lang="en-US" altLang="ja-JP" sz="1200" kern="100" dirty="0" smtClean="0">
              <a:effectLst/>
              <a:latin typeface="游明朝" panose="02020400000000000000" pitchFamily="18" charset="-128"/>
              <a:ea typeface="メイリオ" panose="020B0604030504040204" pitchFamily="50" charset="-128"/>
              <a:cs typeface="Times New Roman" panose="02020603050405020304" pitchFamily="18" charset="0"/>
            </a:endParaRPr>
          </a:p>
          <a:p>
            <a:pPr algn="l">
              <a:lnSpc>
                <a:spcPts val="1800"/>
              </a:lnSpc>
              <a:spcAft>
                <a:spcPts val="0"/>
              </a:spcAft>
            </a:pPr>
            <a:r>
              <a:rPr lang="ja-JP" sz="1200" kern="100" dirty="0" smtClean="0">
                <a:effectLst/>
                <a:latin typeface="游明朝" panose="02020400000000000000" pitchFamily="18" charset="-128"/>
                <a:ea typeface="メイリオ" panose="020B0604030504040204" pitchFamily="50" charset="-128"/>
                <a:cs typeface="Times New Roman" panose="02020603050405020304" pitchFamily="18" charset="0"/>
              </a:rPr>
              <a:t>連絡先</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ja-JP"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r>
              <a:rPr lang="en-US" sz="1200" kern="100" dirty="0">
                <a:effectLst/>
                <a:latin typeface="游明朝" panose="02020400000000000000" pitchFamily="18" charset="-128"/>
                <a:ea typeface="メイリオ" panose="020B0604030504040204" pitchFamily="50" charset="-128"/>
                <a:cs typeface="Times New Roman" panose="02020603050405020304" pitchFamily="18" charset="0"/>
              </a:rPr>
              <a:t>○○</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cxnSp>
        <p:nvCxnSpPr>
          <p:cNvPr id="7" name="直線コネクタ 6"/>
          <p:cNvCxnSpPr/>
          <p:nvPr/>
        </p:nvCxnSpPr>
        <p:spPr>
          <a:xfrm>
            <a:off x="4586209" y="8676456"/>
            <a:ext cx="2213475" cy="0"/>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
        <p:nvSpPr>
          <p:cNvPr id="67" name="角丸四角形 66"/>
          <p:cNvSpPr/>
          <p:nvPr/>
        </p:nvSpPr>
        <p:spPr>
          <a:xfrm>
            <a:off x="58316" y="1835696"/>
            <a:ext cx="6741368" cy="3787343"/>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r>
              <a:rPr lang="en-US" altLang="ja-JP" sz="1200" b="1" dirty="0">
                <a:solidFill>
                  <a:schemeClr val="tx1"/>
                </a:solidFill>
                <a:latin typeface="+mn-ea"/>
              </a:rPr>
              <a:t>【</a:t>
            </a:r>
            <a:r>
              <a:rPr lang="ja-JP" altLang="en-US" sz="1200" b="1" dirty="0">
                <a:solidFill>
                  <a:schemeClr val="tx1"/>
                </a:solidFill>
                <a:latin typeface="+mn-ea"/>
              </a:rPr>
              <a:t>生活保護を受けている方への調剤について</a:t>
            </a:r>
            <a:r>
              <a:rPr lang="en-US" altLang="ja-JP" sz="1200" b="1" dirty="0" smtClean="0">
                <a:solidFill>
                  <a:schemeClr val="tx1"/>
                </a:solidFill>
                <a:latin typeface="+mn-ea"/>
              </a:rPr>
              <a:t>】</a:t>
            </a:r>
          </a:p>
          <a:p>
            <a:pPr marL="180975" indent="-180975">
              <a:lnSpc>
                <a:spcPts val="400"/>
              </a:lnSpc>
            </a:pPr>
            <a:endParaRPr lang="en-US" altLang="ja-JP" sz="1200" b="1" dirty="0">
              <a:solidFill>
                <a:schemeClr val="tx1"/>
              </a:solidFill>
              <a:latin typeface="+mn-ea"/>
            </a:endParaRPr>
          </a:p>
          <a:p>
            <a:pPr marL="180975" indent="-180975"/>
            <a:r>
              <a:rPr lang="ja-JP" altLang="en-US" sz="1200" b="1" dirty="0">
                <a:solidFill>
                  <a:schemeClr val="tx1"/>
                </a:solidFill>
                <a:latin typeface="+mn-ea"/>
              </a:rPr>
              <a:t>１．　生活保護を受けている方が、一般名処方又は後発医薬品への変更を不可としていない銘柄名処方の処方箋を持って、調剤を受けに来ましたら、下の囲みにある取組内容を説明していただき、原則として後発医薬品を</a:t>
            </a:r>
            <a:r>
              <a:rPr lang="ja-JP" altLang="en-US" sz="1200" b="1" dirty="0" smtClean="0">
                <a:solidFill>
                  <a:schemeClr val="tx1"/>
                </a:solidFill>
                <a:latin typeface="+mn-ea"/>
              </a:rPr>
              <a:t>調剤するようお願いします。</a:t>
            </a:r>
            <a:r>
              <a:rPr lang="ja-JP" altLang="en-US" sz="1200" b="1" dirty="0">
                <a:solidFill>
                  <a:schemeClr val="tx1"/>
                </a:solidFill>
                <a:latin typeface="+mn-ea"/>
              </a:rPr>
              <a:t>　</a:t>
            </a:r>
          </a:p>
          <a:p>
            <a:pPr marL="180975" indent="-180975">
              <a:lnSpc>
                <a:spcPts val="6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mn-ea"/>
              </a:rPr>
              <a:t>２</a:t>
            </a:r>
            <a:r>
              <a:rPr lang="ja-JP" altLang="en-US" sz="1200" b="1" dirty="0">
                <a:solidFill>
                  <a:schemeClr val="tx1"/>
                </a:solidFill>
                <a:latin typeface="+mn-ea"/>
              </a:rPr>
              <a:t>．　一般名処方又は後発医薬品への変更を不可としていない銘柄名処方の場合、例外として、先発医薬品を調剤できるのは、①在庫がない場合と②後発医薬品の薬価が先発医薬品の薬価よりも高くなっている又は先発医薬品の薬価と同額となっている場合です。</a:t>
            </a:r>
          </a:p>
          <a:p>
            <a:pPr marL="180975" indent="-180975">
              <a:lnSpc>
                <a:spcPts val="6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mn-ea"/>
              </a:rPr>
              <a:t>３</a:t>
            </a:r>
            <a:r>
              <a:rPr lang="ja-JP" altLang="en-US" sz="1200" b="1" dirty="0">
                <a:solidFill>
                  <a:schemeClr val="tx1"/>
                </a:solidFill>
                <a:latin typeface="+mn-ea"/>
              </a:rPr>
              <a:t>．　また、薬剤師の専門的な知見から先発医薬品を調剤する必要性があると考えられた場合は、処方医に疑義照会を行い、医師の判断を確認した上で、調剤するようお願いします。ただし、処方医との連絡が取れず、やむを得ない場合は、福祉事務所へ確認いただき、先発医薬品を調剤することも可能です。</a:t>
            </a:r>
          </a:p>
          <a:p>
            <a:pPr marL="180975" indent="-180975">
              <a:lnSpc>
                <a:spcPts val="300"/>
              </a:lnSpc>
            </a:pPr>
            <a:endParaRPr lang="en-US" altLang="ja-JP" sz="1200" b="1" dirty="0" smtClean="0">
              <a:solidFill>
                <a:schemeClr val="tx1"/>
              </a:solidFill>
              <a:latin typeface="+mn-ea"/>
            </a:endParaRPr>
          </a:p>
          <a:p>
            <a:pPr marL="180975" indent="-180975"/>
            <a:r>
              <a:rPr lang="en-US" altLang="ja-JP" sz="1200" b="1" dirty="0" smtClean="0">
                <a:solidFill>
                  <a:schemeClr val="tx1"/>
                </a:solidFill>
                <a:latin typeface="+mn-ea"/>
              </a:rPr>
              <a:t>※</a:t>
            </a:r>
            <a:r>
              <a:rPr lang="ja-JP" altLang="en-US" sz="1200" b="1" dirty="0" smtClean="0">
                <a:solidFill>
                  <a:schemeClr val="tx1"/>
                </a:solidFill>
                <a:latin typeface="+mn-ea"/>
              </a:rPr>
              <a:t>初回調剤時に、休日</a:t>
            </a:r>
            <a:r>
              <a:rPr lang="ja-JP" altLang="en-US" sz="1200" b="1" dirty="0">
                <a:solidFill>
                  <a:schemeClr val="tx1"/>
                </a:solidFill>
                <a:latin typeface="+mn-ea"/>
              </a:rPr>
              <a:t>や夜間等、福祉事務所にも連絡が取れない場合には、事後的に福祉事務所に報告することと</a:t>
            </a:r>
            <a:r>
              <a:rPr lang="ja-JP" altLang="en-US" sz="1200" b="1" dirty="0" smtClean="0">
                <a:solidFill>
                  <a:schemeClr val="tx1"/>
                </a:solidFill>
                <a:latin typeface="+mn-ea"/>
              </a:rPr>
              <a:t>して、</a:t>
            </a:r>
            <a:r>
              <a:rPr lang="ja-JP" altLang="en-US" sz="1200" b="1" dirty="0">
                <a:solidFill>
                  <a:schemeClr val="tx1"/>
                </a:solidFill>
                <a:latin typeface="+mn-ea"/>
              </a:rPr>
              <a:t>先発医薬品を調剤することも可能です。</a:t>
            </a:r>
          </a:p>
          <a:p>
            <a:pPr marL="180975" indent="-180975">
              <a:lnSpc>
                <a:spcPts val="300"/>
              </a:lnSpc>
            </a:pPr>
            <a:endParaRPr lang="en-US" altLang="ja-JP" sz="1200" b="1" dirty="0" smtClean="0">
              <a:solidFill>
                <a:schemeClr val="tx1"/>
              </a:solidFill>
              <a:latin typeface="+mn-ea"/>
            </a:endParaRPr>
          </a:p>
          <a:p>
            <a:pPr marL="180975" indent="-180975"/>
            <a:r>
              <a:rPr lang="en-US" altLang="ja-JP" sz="1200" b="1" dirty="0" smtClean="0">
                <a:solidFill>
                  <a:schemeClr val="tx1"/>
                </a:solidFill>
                <a:latin typeface="+mn-ea"/>
              </a:rPr>
              <a:t>※</a:t>
            </a:r>
            <a:r>
              <a:rPr lang="ja-JP" altLang="en-US" sz="1200" b="1" dirty="0">
                <a:solidFill>
                  <a:schemeClr val="tx1"/>
                </a:solidFill>
                <a:latin typeface="+mn-ea"/>
              </a:rPr>
              <a:t>こうした対応を行った場合は、速やかに（遅くとも次回受診時までに）、処方医に対し</a:t>
            </a:r>
            <a:r>
              <a:rPr lang="ja-JP" altLang="en-US" sz="1200" b="1" dirty="0" smtClean="0">
                <a:solidFill>
                  <a:schemeClr val="tx1"/>
                </a:solidFill>
                <a:latin typeface="+mn-ea"/>
              </a:rPr>
              <a:t>、調剤した薬剤の情報を提供するとともに、次回の処方内容</a:t>
            </a:r>
            <a:r>
              <a:rPr lang="ja-JP" altLang="en-US" sz="1200" b="1" dirty="0">
                <a:solidFill>
                  <a:schemeClr val="tx1"/>
                </a:solidFill>
                <a:latin typeface="+mn-ea"/>
              </a:rPr>
              <a:t>について確認してください。</a:t>
            </a:r>
          </a:p>
          <a:p>
            <a:pPr marL="180975" indent="-180975">
              <a:lnSpc>
                <a:spcPts val="900"/>
              </a:lnSpc>
            </a:pPr>
            <a:endParaRPr lang="en-US" altLang="ja-JP" sz="1200" b="1" dirty="0" smtClean="0">
              <a:solidFill>
                <a:schemeClr val="tx1"/>
              </a:solidFill>
              <a:latin typeface="+mn-ea"/>
            </a:endParaRPr>
          </a:p>
          <a:p>
            <a:pPr marL="180975" indent="-180975"/>
            <a:r>
              <a:rPr lang="ja-JP" altLang="en-US" sz="1200" b="1" dirty="0" smtClean="0">
                <a:solidFill>
                  <a:schemeClr val="tx1"/>
                </a:solidFill>
                <a:latin typeface="ＭＳ Ｐ明朝" panose="02020600040205080304" pitchFamily="18" charset="-128"/>
                <a:ea typeface="ＭＳ Ｐ明朝" panose="02020600040205080304" pitchFamily="18" charset="-128"/>
              </a:rPr>
              <a:t>○　これ</a:t>
            </a:r>
            <a:r>
              <a:rPr lang="ja-JP" altLang="en-US" sz="1200" b="1" dirty="0">
                <a:solidFill>
                  <a:schemeClr val="tx1"/>
                </a:solidFill>
                <a:latin typeface="ＭＳ Ｐ明朝" panose="02020600040205080304" pitchFamily="18" charset="-128"/>
                <a:ea typeface="ＭＳ Ｐ明朝" panose="02020600040205080304" pitchFamily="18" charset="-128"/>
              </a:rPr>
              <a:t>までは、先発医薬品を希望する者については、一旦は先発医薬品を調剤し、指定薬局はその事情について聴取することとしておりましたが、今後は、単に患者の希望だけでは先発医薬品を調剤することはできなくなりますので、この仕組みは廃止となります。</a:t>
            </a:r>
          </a:p>
          <a:p>
            <a:pPr marL="180975" indent="-180975"/>
            <a:endParaRPr lang="en-US" altLang="ja-JP" sz="1200" b="1" dirty="0" smtClean="0">
              <a:solidFill>
                <a:schemeClr val="tx1"/>
              </a:solidFill>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DC9D5559-0331-4455-88E7-400F9582976F}">
  <ds:schemaRefs>
    <ds:schemaRef ds:uri="http://schemas.microsoft.com/sharepoint/v3/contenttype/forms"/>
  </ds:schemaRefs>
</ds:datastoreItem>
</file>

<file path=customXml/itemProps2.xml><?xml version="1.0" encoding="utf-8"?>
<ds:datastoreItem xmlns:ds="http://schemas.openxmlformats.org/officeDocument/2006/customXml" ds:itemID="{6749EB91-9D39-4D29-92B7-7C7839589866}">
  <ds:schemaRefs>
    <ds:schemaRef ds:uri="0ef2a5cc-7d16-4df6-bf14-9981dc03bc23"/>
    <ds:schemaRef ds:uri="http://schemas.microsoft.com/office/2006/documentManagement/types"/>
    <ds:schemaRef ds:uri="http://purl.org/dc/dcmitype/"/>
    <ds:schemaRef ds:uri="8B97BE19-CDDD-400E-817A-CFDD13F7EC12"/>
    <ds:schemaRef ds:uri="http://www.w3.org/XML/1998/namespace"/>
    <ds:schemaRef ds:uri="http://purl.org/dc/terms/"/>
    <ds:schemaRef ds:uri="http://purl.org/dc/elements/1.1/"/>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5311</TotalTime>
  <Words>128</Words>
  <Application>Microsoft Office PowerPoint</Application>
  <PresentationFormat>画面に合わせる (4:3)</PresentationFormat>
  <Paragraphs>87</Paragraphs>
  <Slides>1</Slides>
  <Notes>0</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1</vt:i4>
      </vt:variant>
    </vt:vector>
  </HeadingPairs>
  <TitlesOfParts>
    <vt:vector size="15" baseType="lpstr">
      <vt:lpstr>HGP創英角ﾎﾟｯﾌﾟ体</vt:lpstr>
      <vt:lpstr>HG丸ｺﾞｼｯｸM-PRO</vt:lpstr>
      <vt:lpstr>HG創英角ﾎﾟｯﾌﾟ体</vt:lpstr>
      <vt:lpstr>ＭＳ Ｐゴシック</vt:lpstr>
      <vt:lpstr>ＭＳ Ｐ明朝</vt:lpstr>
      <vt:lpstr>ＭＳ ゴシック</vt:lpstr>
      <vt:lpstr>ＭＳ 明朝</vt:lpstr>
      <vt:lpstr>メイリオ</vt:lpstr>
      <vt:lpstr>游明朝</vt:lpstr>
      <vt:lpstr>Arial</vt:lpstr>
      <vt:lpstr>Calibri</vt:lpstr>
      <vt:lpstr>Garamond</vt:lpstr>
      <vt:lpstr>Times New Roman</vt:lpstr>
      <vt:lpstr>Office テーマ</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富山 聖史(tomiyama-satoshi)</cp:lastModifiedBy>
  <cp:revision>96</cp:revision>
  <cp:lastPrinted>2018-09-12T05:31:35Z</cp:lastPrinted>
  <dcterms:created xsi:type="dcterms:W3CDTF">2012-03-11T08:48:44Z</dcterms:created>
  <dcterms:modified xsi:type="dcterms:W3CDTF">2018-09-13T06:19:48Z</dcterms:modified>
  <cp:category>加藤 昭宏</cp:category>
  <cp:contentStatus>加藤 昭宏</cp:contentStatus>
  <dc:language>加藤 昭宏</dc:language>
</cp:coreProperties>
</file>