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9"/>
  </p:notesMasterIdLst>
  <p:sldIdLst>
    <p:sldId id="256" r:id="rId2"/>
    <p:sldId id="258" r:id="rId3"/>
    <p:sldId id="259" r:id="rId4"/>
    <p:sldId id="260" r:id="rId5"/>
    <p:sldId id="264" r:id="rId6"/>
    <p:sldId id="263" r:id="rId7"/>
    <p:sldId id="267" r:id="rId8"/>
  </p:sldIdLst>
  <p:sldSz cx="10691813" cy="7559675"/>
  <p:notesSz cx="6770688" cy="99028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F2DD"/>
    <a:srgbClr val="62B4C6"/>
    <a:srgbClr val="BFBFBF"/>
    <a:srgbClr val="838B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CC1044-FA9B-41E5-91D0-BACA990311B6}" v="5" dt="2025-02-10T12:30:00.2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64541" autoAdjust="0"/>
  </p:normalViewPr>
  <p:slideViewPr>
    <p:cSldViewPr snapToGrid="0">
      <p:cViewPr>
        <p:scale>
          <a:sx n="100" d="100"/>
          <a:sy n="100" d="100"/>
        </p:scale>
        <p:origin x="480" y="-2174"/>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33964" cy="497434"/>
          </a:xfrm>
          <a:prstGeom prst="rect">
            <a:avLst/>
          </a:prstGeom>
        </p:spPr>
        <p:txBody>
          <a:bodyPr vert="horz" lIns="91034" tIns="45517" rIns="91034" bIns="455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35548" y="0"/>
            <a:ext cx="2933964" cy="497434"/>
          </a:xfrm>
          <a:prstGeom prst="rect">
            <a:avLst/>
          </a:prstGeom>
        </p:spPr>
        <p:txBody>
          <a:bodyPr vert="horz" lIns="91034" tIns="45517" rIns="91034" bIns="45517" rtlCol="0"/>
          <a:lstStyle>
            <a:lvl1pPr algn="r">
              <a:defRPr sz="1200"/>
            </a:lvl1pPr>
          </a:lstStyle>
          <a:p>
            <a:fld id="{807C9241-5387-481B-8CB7-9B6CCF158F10}" type="datetimeFigureOut">
              <a:rPr kumimoji="1" lang="ja-JP" altLang="en-US" smtClean="0"/>
              <a:t>2025/3/27</a:t>
            </a:fld>
            <a:endParaRPr kumimoji="1" lang="ja-JP" altLang="en-US"/>
          </a:p>
        </p:txBody>
      </p:sp>
      <p:sp>
        <p:nvSpPr>
          <p:cNvPr id="4" name="スライド イメージ プレースホルダー 3"/>
          <p:cNvSpPr>
            <a:spLocks noGrp="1" noRot="1" noChangeAspect="1"/>
          </p:cNvSpPr>
          <p:nvPr>
            <p:ph type="sldImg" idx="2"/>
          </p:nvPr>
        </p:nvSpPr>
        <p:spPr>
          <a:xfrm>
            <a:off x="1022350" y="1238250"/>
            <a:ext cx="4725988" cy="3341688"/>
          </a:xfrm>
          <a:prstGeom prst="rect">
            <a:avLst/>
          </a:prstGeom>
          <a:noFill/>
          <a:ln w="12700">
            <a:solidFill>
              <a:prstClr val="black"/>
            </a:solidFill>
          </a:ln>
        </p:spPr>
        <p:txBody>
          <a:bodyPr vert="horz" lIns="91034" tIns="45517" rIns="91034" bIns="45517" rtlCol="0" anchor="ctr"/>
          <a:lstStyle/>
          <a:p>
            <a:endParaRPr lang="ja-JP" altLang="en-US"/>
          </a:p>
        </p:txBody>
      </p:sp>
      <p:sp>
        <p:nvSpPr>
          <p:cNvPr id="5" name="ノート プレースホルダー 4"/>
          <p:cNvSpPr>
            <a:spLocks noGrp="1"/>
          </p:cNvSpPr>
          <p:nvPr>
            <p:ph type="body" sz="quarter" idx="3"/>
          </p:nvPr>
        </p:nvSpPr>
        <p:spPr>
          <a:xfrm>
            <a:off x="677070" y="4765737"/>
            <a:ext cx="5416550" cy="3899237"/>
          </a:xfrm>
          <a:prstGeom prst="rect">
            <a:avLst/>
          </a:prstGeom>
        </p:spPr>
        <p:txBody>
          <a:bodyPr vert="horz" lIns="91034" tIns="45517" rIns="91034" bIns="455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05394"/>
            <a:ext cx="2933964" cy="497433"/>
          </a:xfrm>
          <a:prstGeom prst="rect">
            <a:avLst/>
          </a:prstGeom>
        </p:spPr>
        <p:txBody>
          <a:bodyPr vert="horz" lIns="91034" tIns="45517" rIns="91034" bIns="455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35548" y="9405394"/>
            <a:ext cx="2933964" cy="497433"/>
          </a:xfrm>
          <a:prstGeom prst="rect">
            <a:avLst/>
          </a:prstGeom>
        </p:spPr>
        <p:txBody>
          <a:bodyPr vert="horz" lIns="91034" tIns="45517" rIns="91034" bIns="45517" rtlCol="0" anchor="b"/>
          <a:lstStyle>
            <a:lvl1pPr algn="r">
              <a:defRPr sz="1200"/>
            </a:lvl1pPr>
          </a:lstStyle>
          <a:p>
            <a:fld id="{D71257DE-EC89-40B9-84F0-1C6756EB1868}" type="slidenum">
              <a:rPr kumimoji="1" lang="ja-JP" altLang="en-US" smtClean="0"/>
              <a:t>‹#›</a:t>
            </a:fld>
            <a:endParaRPr kumimoji="1" lang="ja-JP" altLang="en-US"/>
          </a:p>
        </p:txBody>
      </p:sp>
    </p:spTree>
    <p:extLst>
      <p:ext uri="{BB962C8B-B14F-4D97-AF65-F5344CB8AC3E}">
        <p14:creationId xmlns:p14="http://schemas.microsoft.com/office/powerpoint/2010/main" val="39385523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71257DE-EC89-40B9-84F0-1C6756EB1868}" type="slidenum">
              <a:rPr kumimoji="1" lang="ja-JP" altLang="en-US" smtClean="0"/>
              <a:t>1</a:t>
            </a:fld>
            <a:endParaRPr kumimoji="1" lang="ja-JP" altLang="en-US"/>
          </a:p>
        </p:txBody>
      </p:sp>
    </p:spTree>
    <p:extLst>
      <p:ext uri="{BB962C8B-B14F-4D97-AF65-F5344CB8AC3E}">
        <p14:creationId xmlns:p14="http://schemas.microsoft.com/office/powerpoint/2010/main" val="2867664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284C4A-8DDC-6A4A-64C1-A2B49170219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3723472-C67A-D5C5-4EF8-3EDBCF9E314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05C9138-3FBA-3282-FB75-DFF5DE0D6AD7}"/>
              </a:ext>
            </a:extLst>
          </p:cNvPr>
          <p:cNvSpPr>
            <a:spLocks noGrp="1"/>
          </p:cNvSpPr>
          <p:nvPr>
            <p:ph type="body" idx="1"/>
          </p:nvPr>
        </p:nvSpPr>
        <p:spPr/>
        <p:txBody>
          <a:bodyPr/>
          <a:lstStyle/>
          <a:p>
            <a:pPr>
              <a:lnSpc>
                <a:spcPct val="130000"/>
              </a:lnSpc>
            </a:pPr>
            <a:r>
              <a:rPr lang="ja-JP" altLang="en-US" sz="1100" dirty="0">
                <a:latin typeface="BIZ UDPゴシック" panose="020B0400000000000000" pitchFamily="50" charset="-128"/>
                <a:ea typeface="BIZ UDPゴシック" panose="020B0400000000000000" pitchFamily="50" charset="-128"/>
              </a:rPr>
              <a:t>出会いたいカモスケ君、マッチングアプリを見ています。</a:t>
            </a: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r>
              <a:rPr lang="ja-JP" altLang="en-US" sz="1100" dirty="0">
                <a:latin typeface="BIZ UDPゴシック" panose="020B0400000000000000" pitchFamily="50" charset="-128"/>
                <a:ea typeface="BIZ UDPゴシック" panose="020B0400000000000000" pitchFamily="50" charset="-128"/>
              </a:rPr>
              <a:t>アプリ：</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サギ子です。</a:t>
            </a:r>
            <a:r>
              <a:rPr lang="en-US" altLang="ja-JP" sz="1100" dirty="0">
                <a:latin typeface="BIZ UDPゴシック" panose="020B0400000000000000" pitchFamily="50" charset="-128"/>
                <a:ea typeface="BIZ UDPゴシック" panose="020B0400000000000000" pitchFamily="50" charset="-128"/>
              </a:rPr>
              <a:t>20</a:t>
            </a:r>
            <a:r>
              <a:rPr lang="ja-JP" altLang="en-US" sz="1100" dirty="0">
                <a:latin typeface="BIZ UDPゴシック" panose="020B0400000000000000" pitchFamily="50" charset="-128"/>
                <a:ea typeface="BIZ UDPゴシック" panose="020B0400000000000000" pitchFamily="50" charset="-128"/>
              </a:rPr>
              <a:t>代、学生。川口市在住です。どっちかと言うとインドア派。</a:t>
            </a:r>
            <a:r>
              <a:rPr lang="en-US" altLang="ja-JP" sz="1100" dirty="0">
                <a:latin typeface="BIZ UDPゴシック" panose="020B0400000000000000" pitchFamily="50" charset="-128"/>
                <a:ea typeface="BIZ UDPゴシック" panose="020B0400000000000000" pitchFamily="50" charset="-128"/>
              </a:rPr>
              <a:t>』</a:t>
            </a:r>
          </a:p>
          <a:p>
            <a:pPr>
              <a:lnSpc>
                <a:spcPct val="130000"/>
              </a:lnSpc>
            </a:pPr>
            <a:r>
              <a:rPr lang="ja-JP" altLang="en-US" sz="1100" dirty="0">
                <a:latin typeface="BIZ UDPゴシック" panose="020B0400000000000000" pitchFamily="50" charset="-128"/>
                <a:ea typeface="BIZ UDPゴシック" panose="020B0400000000000000" pitchFamily="50" charset="-128"/>
              </a:rPr>
              <a:t>カモスケ：家も近いみたいだし、連絡してみよう。</a:t>
            </a: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r>
              <a:rPr lang="ja-JP" altLang="en-US" sz="1100" dirty="0">
                <a:latin typeface="BIZ UDPゴシック" panose="020B0400000000000000" pitchFamily="50" charset="-128"/>
                <a:ea typeface="BIZ UDPゴシック" panose="020B0400000000000000" pitchFamily="50" charset="-128"/>
              </a:rPr>
              <a:t>数回のやり取りで盛り上がり・・・</a:t>
            </a: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r>
              <a:rPr lang="ja-JP" altLang="en-US" sz="1100" dirty="0">
                <a:latin typeface="BIZ UDPゴシック" panose="020B0400000000000000" pitchFamily="50" charset="-128"/>
                <a:ea typeface="BIZ UDPゴシック" panose="020B0400000000000000" pitchFamily="50" charset="-128"/>
              </a:rPr>
              <a:t>サギ子：</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カモスケ君ともっとおしゃべりしたいから、ここじゃなくて、無料メッセージアプリに移動しませんか？私のアカウントはこれです。</a:t>
            </a:r>
            <a:r>
              <a:rPr lang="en-US" altLang="ja-JP" sz="1100" dirty="0">
                <a:latin typeface="BIZ UDPゴシック" panose="020B0400000000000000" pitchFamily="50" charset="-128"/>
                <a:ea typeface="BIZ UDPゴシック" panose="020B0400000000000000" pitchFamily="50" charset="-128"/>
              </a:rPr>
              <a:t>』</a:t>
            </a:r>
          </a:p>
          <a:p>
            <a:pPr>
              <a:lnSpc>
                <a:spcPct val="130000"/>
              </a:lnSpc>
            </a:pP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解説</a:t>
            </a:r>
            <a:r>
              <a:rPr lang="en-US" altLang="ja-JP" sz="1100" dirty="0">
                <a:latin typeface="BIZ UDPゴシック" panose="020B0400000000000000" pitchFamily="50" charset="-128"/>
                <a:ea typeface="BIZ UDPゴシック" panose="020B0400000000000000" pitchFamily="50" charset="-128"/>
              </a:rPr>
              <a:t>】</a:t>
            </a:r>
          </a:p>
          <a:p>
            <a:pPr>
              <a:lnSpc>
                <a:spcPct val="130000"/>
              </a:lnSpc>
            </a:pPr>
            <a:r>
              <a:rPr lang="ja-JP" altLang="en-US" sz="1100" dirty="0">
                <a:latin typeface="BIZ UDPゴシック" panose="020B0400000000000000" pitchFamily="50" charset="-128"/>
                <a:ea typeface="BIZ UDPゴシック" panose="020B0400000000000000" pitchFamily="50" charset="-128"/>
              </a:rPr>
              <a:t>初めから出会いではなく金銭目的で近づいてきて、マッチングアプリから無料メッセージアプリに誘導するケースが多く見られます。</a:t>
            </a:r>
            <a:r>
              <a:rPr lang="en-US" altLang="ja-JP" sz="1100" dirty="0">
                <a:latin typeface="BIZ UDPゴシック" panose="020B0400000000000000" pitchFamily="50" charset="-128"/>
                <a:ea typeface="BIZ UDPゴシック" panose="020B0400000000000000" pitchFamily="50" charset="-128"/>
              </a:rPr>
              <a:t>SNS</a:t>
            </a:r>
            <a:r>
              <a:rPr lang="ja-JP" altLang="en-US" sz="1100" dirty="0">
                <a:latin typeface="BIZ UDPゴシック" panose="020B0400000000000000" pitchFamily="50" charset="-128"/>
                <a:ea typeface="BIZ UDPゴシック" panose="020B0400000000000000" pitchFamily="50" charset="-128"/>
              </a:rPr>
              <a:t>やサイトなど、ネット上だけでは本人確認が難しいです。全く別の人物があなたの理想の人物に成りすまし、恋愛関係や友人になりたい気持ちを利用し、悪質な勧誘をしているかもしれません。</a:t>
            </a:r>
            <a:endParaRPr lang="en-US" altLang="ja-JP" sz="1100"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57A4C8C7-69F1-4916-54B7-484E6BF4D88F}"/>
              </a:ext>
            </a:extLst>
          </p:cNvPr>
          <p:cNvSpPr>
            <a:spLocks noGrp="1"/>
          </p:cNvSpPr>
          <p:nvPr>
            <p:ph type="sldNum" sz="quarter" idx="5"/>
          </p:nvPr>
        </p:nvSpPr>
        <p:spPr/>
        <p:txBody>
          <a:bodyPr/>
          <a:lstStyle/>
          <a:p>
            <a:fld id="{D71257DE-EC89-40B9-84F0-1C6756EB1868}" type="slidenum">
              <a:rPr kumimoji="1" lang="ja-JP" altLang="en-US" smtClean="0"/>
              <a:t>2</a:t>
            </a:fld>
            <a:endParaRPr kumimoji="1" lang="ja-JP" altLang="en-US"/>
          </a:p>
        </p:txBody>
      </p:sp>
    </p:spTree>
    <p:extLst>
      <p:ext uri="{BB962C8B-B14F-4D97-AF65-F5344CB8AC3E}">
        <p14:creationId xmlns:p14="http://schemas.microsoft.com/office/powerpoint/2010/main" val="1936000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03E79-101B-55B4-317D-8D741E225AB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3FFB248-62BB-FB2A-1F8F-AB64ED215D3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377DC81-64BD-EA32-C7A6-1556953911CC}"/>
              </a:ext>
            </a:extLst>
          </p:cNvPr>
          <p:cNvSpPr>
            <a:spLocks noGrp="1"/>
          </p:cNvSpPr>
          <p:nvPr>
            <p:ph type="body" idx="1"/>
          </p:nvPr>
        </p:nvSpPr>
        <p:spPr/>
        <p:txBody>
          <a:bodyPr/>
          <a:lstStyle/>
          <a:p>
            <a:pPr>
              <a:lnSpc>
                <a:spcPct val="130000"/>
              </a:lnSpc>
            </a:pPr>
            <a:r>
              <a:rPr lang="ja-JP" altLang="en-US" sz="1100" dirty="0">
                <a:latin typeface="BIZ UDPゴシック" panose="020B0400000000000000" pitchFamily="50" charset="-128"/>
                <a:ea typeface="BIZ UDPゴシック" panose="020B0400000000000000" pitchFamily="50" charset="-128"/>
              </a:rPr>
              <a:t>短期間に何度もメッセージをやり取りして・・・</a:t>
            </a: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r>
              <a:rPr lang="ja-JP" altLang="en-US" sz="1100" dirty="0">
                <a:latin typeface="BIZ UDPゴシック" panose="020B0400000000000000" pitchFamily="50" charset="-128"/>
                <a:ea typeface="BIZ UDPゴシック" panose="020B0400000000000000" pitchFamily="50" charset="-128"/>
              </a:rPr>
              <a:t>サギ子：</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カモスケくんって、ホント楽しい人だよね！ね、今度、〇〇県のイベントに行ってみようよ。</a:t>
            </a:r>
            <a:r>
              <a:rPr lang="en-US" altLang="ja-JP" sz="1100" dirty="0">
                <a:latin typeface="BIZ UDPゴシック" panose="020B0400000000000000" pitchFamily="50" charset="-128"/>
                <a:ea typeface="BIZ UDPゴシック" panose="020B0400000000000000" pitchFamily="50" charset="-128"/>
              </a:rPr>
              <a:t>』</a:t>
            </a:r>
          </a:p>
          <a:p>
            <a:pPr>
              <a:lnSpc>
                <a:spcPct val="130000"/>
              </a:lnSpc>
            </a:pPr>
            <a:r>
              <a:rPr lang="ja-JP" altLang="en-US" sz="1100" dirty="0">
                <a:latin typeface="BIZ UDPゴシック" panose="020B0400000000000000" pitchFamily="50" charset="-128"/>
                <a:ea typeface="BIZ UDPゴシック" panose="020B0400000000000000" pitchFamily="50" charset="-128"/>
              </a:rPr>
              <a:t>カモスケ：〇〇県だと、新幹線代と宿泊もでしょ？俺、お金が厳しいな。</a:t>
            </a: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r>
              <a:rPr lang="ja-JP" altLang="en-US" sz="1100" dirty="0">
                <a:latin typeface="BIZ UDPゴシック" panose="020B0400000000000000" pitchFamily="50" charset="-128"/>
                <a:ea typeface="BIZ UDPゴシック" panose="020B0400000000000000" pitchFamily="50" charset="-128"/>
              </a:rPr>
              <a:t>サギ子：</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え？そうなの？じゃあ、投資してみない？私の叔父が投資家で、叔父の言うとおりにすればもうかるのよ。</a:t>
            </a:r>
            <a:r>
              <a:rPr lang="en-US" altLang="ja-JP" sz="1100" dirty="0">
                <a:latin typeface="BIZ UDPゴシック" panose="020B0400000000000000" pitchFamily="50" charset="-128"/>
                <a:ea typeface="BIZ UDPゴシック" panose="020B0400000000000000" pitchFamily="50" charset="-128"/>
              </a:rPr>
              <a:t>』</a:t>
            </a:r>
          </a:p>
          <a:p>
            <a:pPr>
              <a:lnSpc>
                <a:spcPct val="130000"/>
              </a:lnSpc>
            </a:pPr>
            <a:r>
              <a:rPr lang="ja-JP" altLang="en-US" sz="1100" dirty="0">
                <a:latin typeface="BIZ UDPゴシック" panose="020B0400000000000000" pitchFamily="50" charset="-128"/>
                <a:ea typeface="BIZ UDPゴシック" panose="020B0400000000000000" pitchFamily="50" charset="-128"/>
              </a:rPr>
              <a:t>カモスケ：投資なんて初めてで何も分からないよ。</a:t>
            </a: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r>
              <a:rPr lang="ja-JP" altLang="en-US" sz="1100" dirty="0">
                <a:latin typeface="BIZ UDPゴシック" panose="020B0400000000000000" pitchFamily="50" charset="-128"/>
                <a:ea typeface="BIZ UDPゴシック" panose="020B0400000000000000" pitchFamily="50" charset="-128"/>
              </a:rPr>
              <a:t>サギ子：</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暗号資産って聞いたことあるでしょ。その投資なの。この投資用アプリを使うからインストールしてね。で、交換所っていう所に口座を作って送金するんだけど、そういう面倒なことは私が管理してあげるから、まずは５万円をこの（個人名義の）口座に送ってくれる？</a:t>
            </a:r>
            <a:r>
              <a:rPr lang="en-US" altLang="ja-JP" sz="1100" dirty="0">
                <a:latin typeface="BIZ UDPゴシック" panose="020B0400000000000000" pitchFamily="50" charset="-128"/>
                <a:ea typeface="BIZ UDPゴシック" panose="020B0400000000000000" pitchFamily="50" charset="-128"/>
              </a:rPr>
              <a:t>』</a:t>
            </a:r>
          </a:p>
          <a:p>
            <a:pPr defTabSz="910343">
              <a:lnSpc>
                <a:spcPct val="130000"/>
              </a:lnSpc>
              <a:defRPr/>
            </a:pPr>
            <a:endParaRPr lang="en-US" altLang="ja-JP" sz="1100" dirty="0">
              <a:latin typeface="BIZ UDPゴシック" panose="020B0400000000000000" pitchFamily="50" charset="-128"/>
              <a:ea typeface="BIZ UDPゴシック" panose="020B0400000000000000" pitchFamily="50" charset="-128"/>
            </a:endParaRPr>
          </a:p>
          <a:p>
            <a:pPr defTabSz="910343">
              <a:lnSpc>
                <a:spcPct val="130000"/>
              </a:lnSpc>
              <a:defRPr/>
            </a:pP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解説</a:t>
            </a:r>
            <a:r>
              <a:rPr lang="en-US" altLang="ja-JP" sz="1100" dirty="0">
                <a:latin typeface="BIZ UDPゴシック" panose="020B0400000000000000" pitchFamily="50" charset="-128"/>
                <a:ea typeface="BIZ UDPゴシック" panose="020B0400000000000000" pitchFamily="50" charset="-128"/>
              </a:rPr>
              <a:t>】</a:t>
            </a:r>
          </a:p>
          <a:p>
            <a:pPr defTabSz="910343">
              <a:lnSpc>
                <a:spcPct val="130000"/>
              </a:lnSpc>
              <a:defRPr/>
            </a:pPr>
            <a:r>
              <a:rPr lang="ja-JP" altLang="en-US" sz="1100" dirty="0">
                <a:latin typeface="BIZ UDPゴシック" panose="020B0400000000000000" pitchFamily="50" charset="-128"/>
                <a:ea typeface="BIZ UDPゴシック" panose="020B0400000000000000" pitchFamily="50" charset="-128"/>
              </a:rPr>
              <a:t>仲良くなったころ、投資話を持ち掛け、資金と称して指定した口座へ送金させます。投資アプリ自体が偽物で、投資話も全て架空かもしれません。また、このようなトラブルには、「個人名義口座」への振り込み指定が多くなっています。</a:t>
            </a:r>
            <a:endParaRPr lang="en-US" altLang="ja-JP" sz="1100"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8DA90EA5-C36B-6413-1C1E-353B78C69299}"/>
              </a:ext>
            </a:extLst>
          </p:cNvPr>
          <p:cNvSpPr>
            <a:spLocks noGrp="1"/>
          </p:cNvSpPr>
          <p:nvPr>
            <p:ph type="sldNum" sz="quarter" idx="5"/>
          </p:nvPr>
        </p:nvSpPr>
        <p:spPr/>
        <p:txBody>
          <a:bodyPr/>
          <a:lstStyle/>
          <a:p>
            <a:fld id="{D71257DE-EC89-40B9-84F0-1C6756EB1868}" type="slidenum">
              <a:rPr kumimoji="1" lang="ja-JP" altLang="en-US" smtClean="0"/>
              <a:t>3</a:t>
            </a:fld>
            <a:endParaRPr kumimoji="1" lang="ja-JP" altLang="en-US"/>
          </a:p>
        </p:txBody>
      </p:sp>
    </p:spTree>
    <p:extLst>
      <p:ext uri="{BB962C8B-B14F-4D97-AF65-F5344CB8AC3E}">
        <p14:creationId xmlns:p14="http://schemas.microsoft.com/office/powerpoint/2010/main" val="2158999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A962AE-F15D-51C0-2343-61AC749F3CB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150B77A-5901-25E5-0CAF-BF422A618E1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46195FE-6892-1461-1778-244309C6AD22}"/>
              </a:ext>
            </a:extLst>
          </p:cNvPr>
          <p:cNvSpPr>
            <a:spLocks noGrp="1"/>
          </p:cNvSpPr>
          <p:nvPr>
            <p:ph type="body" idx="1"/>
          </p:nvPr>
        </p:nvSpPr>
        <p:spPr/>
        <p:txBody>
          <a:bodyPr/>
          <a:lstStyle/>
          <a:p>
            <a:pPr>
              <a:lnSpc>
                <a:spcPct val="130000"/>
              </a:lnSpc>
            </a:pPr>
            <a:r>
              <a:rPr lang="ja-JP" altLang="en-US" sz="1100" dirty="0">
                <a:latin typeface="BIZ UDPゴシック" panose="020B0400000000000000" pitchFamily="50" charset="-128"/>
                <a:ea typeface="BIZ UDPゴシック" panose="020B0400000000000000" pitchFamily="50" charset="-128"/>
              </a:rPr>
              <a:t>カモスケ：投資用アプリで様子を見たけど、順調だな。</a:t>
            </a: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r>
              <a:rPr lang="ja-JP" altLang="en-US" sz="1100" dirty="0">
                <a:latin typeface="BIZ UDPゴシック" panose="020B0400000000000000" pitchFamily="50" charset="-128"/>
                <a:ea typeface="BIZ UDPゴシック" panose="020B0400000000000000" pitchFamily="50" charset="-128"/>
              </a:rPr>
              <a:t>サギ子：</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カモスケ君、叔父さんが増資を勧めてるんだけど、あと</a:t>
            </a:r>
            <a:r>
              <a:rPr lang="en-US" altLang="ja-JP" sz="1100" dirty="0">
                <a:latin typeface="BIZ UDPゴシック" panose="020B0400000000000000" pitchFamily="50" charset="-128"/>
                <a:ea typeface="BIZ UDPゴシック" panose="020B0400000000000000" pitchFamily="50" charset="-128"/>
              </a:rPr>
              <a:t>100</a:t>
            </a:r>
            <a:r>
              <a:rPr lang="ja-JP" altLang="en-US" sz="1100" dirty="0">
                <a:latin typeface="BIZ UDPゴシック" panose="020B0400000000000000" pitchFamily="50" charset="-128"/>
                <a:ea typeface="BIZ UDPゴシック" panose="020B0400000000000000" pitchFamily="50" charset="-128"/>
              </a:rPr>
              <a:t>万円どう？</a:t>
            </a:r>
            <a:r>
              <a:rPr lang="en-US" altLang="ja-JP" sz="1100" dirty="0">
                <a:latin typeface="BIZ UDPゴシック" panose="020B0400000000000000" pitchFamily="50" charset="-128"/>
                <a:ea typeface="BIZ UDPゴシック" panose="020B0400000000000000" pitchFamily="50" charset="-128"/>
              </a:rPr>
              <a:t>』</a:t>
            </a:r>
          </a:p>
          <a:p>
            <a:pPr>
              <a:lnSpc>
                <a:spcPct val="130000"/>
              </a:lnSpc>
            </a:pPr>
            <a:r>
              <a:rPr lang="ja-JP" altLang="en-US" sz="1100" dirty="0">
                <a:latin typeface="BIZ UDPゴシック" panose="020B0400000000000000" pitchFamily="50" charset="-128"/>
                <a:ea typeface="BIZ UDPゴシック" panose="020B0400000000000000" pitchFamily="50" charset="-128"/>
              </a:rPr>
              <a:t>カモスケ：え？</a:t>
            </a:r>
            <a:r>
              <a:rPr lang="en-US" altLang="ja-JP" sz="1100" dirty="0">
                <a:latin typeface="BIZ UDPゴシック" panose="020B0400000000000000" pitchFamily="50" charset="-128"/>
                <a:ea typeface="BIZ UDPゴシック" panose="020B0400000000000000" pitchFamily="50" charset="-128"/>
              </a:rPr>
              <a:t>100</a:t>
            </a:r>
            <a:r>
              <a:rPr lang="ja-JP" altLang="en-US" sz="1100" dirty="0">
                <a:latin typeface="BIZ UDPゴシック" panose="020B0400000000000000" pitchFamily="50" charset="-128"/>
                <a:ea typeface="BIZ UDPゴシック" panose="020B0400000000000000" pitchFamily="50" charset="-128"/>
              </a:rPr>
              <a:t>万円はキツイというか、持ってないよ。</a:t>
            </a: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r>
              <a:rPr lang="ja-JP" altLang="en-US" sz="1100" dirty="0">
                <a:latin typeface="BIZ UDPゴシック" panose="020B0400000000000000" pitchFamily="50" charset="-128"/>
                <a:ea typeface="BIZ UDPゴシック" panose="020B0400000000000000" pitchFamily="50" charset="-128"/>
              </a:rPr>
              <a:t>サギ子：</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学生ローンとかで借りようよ。叔父さんが必ずもうかるって言ってるから、それですぐ返せるよ。</a:t>
            </a:r>
            <a:r>
              <a:rPr lang="en-US" altLang="ja-JP" sz="1100" dirty="0">
                <a:latin typeface="BIZ UDPゴシック" panose="020B0400000000000000" pitchFamily="50" charset="-128"/>
                <a:ea typeface="BIZ UDPゴシック" panose="020B0400000000000000" pitchFamily="50" charset="-128"/>
              </a:rPr>
              <a:t>』</a:t>
            </a:r>
          </a:p>
          <a:p>
            <a:pPr>
              <a:lnSpc>
                <a:spcPct val="130000"/>
              </a:lnSpc>
            </a:pPr>
            <a:r>
              <a:rPr lang="ja-JP" altLang="en-US" sz="1100" dirty="0">
                <a:latin typeface="BIZ UDPゴシック" panose="020B0400000000000000" pitchFamily="50" charset="-128"/>
                <a:ea typeface="BIZ UDPゴシック" panose="020B0400000000000000" pitchFamily="50" charset="-128"/>
              </a:rPr>
              <a:t>カモスケ：そう？じゃあ、借りてまた送金するね。</a:t>
            </a:r>
            <a:endParaRPr lang="en-US" altLang="ja-JP" sz="1100" dirty="0">
              <a:latin typeface="BIZ UDPゴシック" panose="020B0400000000000000" pitchFamily="50" charset="-128"/>
              <a:ea typeface="BIZ UDPゴシック" panose="020B0400000000000000" pitchFamily="50" charset="-128"/>
            </a:endParaRPr>
          </a:p>
          <a:p>
            <a:pPr defTabSz="910343">
              <a:lnSpc>
                <a:spcPct val="130000"/>
              </a:lnSpc>
              <a:defRPr/>
            </a:pPr>
            <a:endParaRPr lang="en-US" altLang="ja-JP" sz="1100" dirty="0">
              <a:latin typeface="BIZ UDPゴシック" panose="020B0400000000000000" pitchFamily="50" charset="-128"/>
              <a:ea typeface="BIZ UDPゴシック" panose="020B0400000000000000" pitchFamily="50" charset="-128"/>
            </a:endParaRPr>
          </a:p>
          <a:p>
            <a:pPr defTabSz="910343">
              <a:lnSpc>
                <a:spcPct val="130000"/>
              </a:lnSpc>
              <a:defRPr/>
            </a:pP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解説</a:t>
            </a:r>
            <a:r>
              <a:rPr lang="en-US" altLang="ja-JP" sz="1100" dirty="0">
                <a:latin typeface="BIZ UDPゴシック" panose="020B0400000000000000" pitchFamily="50" charset="-128"/>
                <a:ea typeface="BIZ UDPゴシック" panose="020B0400000000000000" pitchFamily="50" charset="-128"/>
              </a:rPr>
              <a:t>】</a:t>
            </a:r>
          </a:p>
          <a:p>
            <a:pPr defTabSz="910343">
              <a:lnSpc>
                <a:spcPct val="130000"/>
              </a:lnSpc>
              <a:defRPr/>
            </a:pPr>
            <a:r>
              <a:rPr lang="ja-JP" altLang="en-US" sz="1100" dirty="0">
                <a:latin typeface="BIZ UDPゴシック" panose="020B0400000000000000" pitchFamily="50" charset="-128"/>
                <a:ea typeface="BIZ UDPゴシック" panose="020B0400000000000000" pitchFamily="50" charset="-128"/>
              </a:rPr>
              <a:t>（ニセ）投資アプリで、もうけが出ている様子を見せ、「増資」などの口実でさらに金銭を要求します。</a:t>
            </a: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r>
              <a:rPr lang="ja-JP" altLang="en-US" sz="1100" dirty="0">
                <a:latin typeface="BIZ UDPゴシック" panose="020B0400000000000000" pitchFamily="50" charset="-128"/>
                <a:ea typeface="BIZ UDPゴシック" panose="020B0400000000000000" pitchFamily="50" charset="-128"/>
              </a:rPr>
              <a:t>お金がないと断ると、消費者金融等で借りるように促してきます。「稼ぎですぐ返せるから」と、借金をしても問題ないかのように言われます。</a:t>
            </a:r>
            <a:endParaRPr lang="en-US" altLang="ja-JP" sz="1100"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E6BC2C12-058C-AD26-ED3E-4B0F3243BE8F}"/>
              </a:ext>
            </a:extLst>
          </p:cNvPr>
          <p:cNvSpPr>
            <a:spLocks noGrp="1"/>
          </p:cNvSpPr>
          <p:nvPr>
            <p:ph type="sldNum" sz="quarter" idx="5"/>
          </p:nvPr>
        </p:nvSpPr>
        <p:spPr/>
        <p:txBody>
          <a:bodyPr/>
          <a:lstStyle/>
          <a:p>
            <a:fld id="{D71257DE-EC89-40B9-84F0-1C6756EB1868}" type="slidenum">
              <a:rPr kumimoji="1" lang="ja-JP" altLang="en-US" smtClean="0"/>
              <a:t>4</a:t>
            </a:fld>
            <a:endParaRPr kumimoji="1" lang="ja-JP" altLang="en-US"/>
          </a:p>
        </p:txBody>
      </p:sp>
    </p:spTree>
    <p:extLst>
      <p:ext uri="{BB962C8B-B14F-4D97-AF65-F5344CB8AC3E}">
        <p14:creationId xmlns:p14="http://schemas.microsoft.com/office/powerpoint/2010/main" val="2521371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E0D124-3EA1-3CB1-F972-2FFA8F720B0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A52A711-6EC2-6BBE-D4CC-BD568988C58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8453CAD-763F-4122-D27E-B95440C0624E}"/>
              </a:ext>
            </a:extLst>
          </p:cNvPr>
          <p:cNvSpPr>
            <a:spLocks noGrp="1"/>
          </p:cNvSpPr>
          <p:nvPr>
            <p:ph type="body" idx="1"/>
          </p:nvPr>
        </p:nvSpPr>
        <p:spPr/>
        <p:txBody>
          <a:bodyPr/>
          <a:lstStyle/>
          <a:p>
            <a:pPr>
              <a:lnSpc>
                <a:spcPct val="130000"/>
              </a:lnSpc>
            </a:pPr>
            <a:r>
              <a:rPr lang="ja-JP" altLang="en-US" sz="1100" dirty="0">
                <a:latin typeface="BIZ UDPゴシック" panose="020B0400000000000000" pitchFamily="50" charset="-128"/>
                <a:ea typeface="BIZ UDPゴシック" panose="020B0400000000000000" pitchFamily="50" charset="-128"/>
              </a:rPr>
              <a:t>カモスケ：わ！ご、</a:t>
            </a:r>
            <a:r>
              <a:rPr lang="en-US" altLang="ja-JP" sz="1100" dirty="0">
                <a:latin typeface="BIZ UDPゴシック" panose="020B0400000000000000" pitchFamily="50" charset="-128"/>
                <a:ea typeface="BIZ UDPゴシック" panose="020B0400000000000000" pitchFamily="50" charset="-128"/>
              </a:rPr>
              <a:t>500</a:t>
            </a:r>
            <a:r>
              <a:rPr lang="ja-JP" altLang="en-US" sz="1100" dirty="0">
                <a:latin typeface="BIZ UDPゴシック" panose="020B0400000000000000" pitchFamily="50" charset="-128"/>
                <a:ea typeface="BIZ UDPゴシック" panose="020B0400000000000000" pitchFamily="50" charset="-128"/>
              </a:rPr>
              <a:t>万円にもなってる！出金しよう！</a:t>
            </a: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r>
              <a:rPr lang="ja-JP" altLang="en-US" sz="1100" dirty="0">
                <a:latin typeface="BIZ UDPゴシック" panose="020B0400000000000000" pitchFamily="50" charset="-128"/>
                <a:ea typeface="BIZ UDPゴシック" panose="020B0400000000000000" pitchFamily="50" charset="-128"/>
              </a:rPr>
              <a:t>サギ子：</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出金のときは、</a:t>
            </a:r>
            <a:r>
              <a:rPr lang="en-US" altLang="ja-JP" sz="1100" dirty="0">
                <a:latin typeface="BIZ UDPゴシック" panose="020B0400000000000000" pitchFamily="50" charset="-128"/>
                <a:ea typeface="BIZ UDPゴシック" panose="020B0400000000000000" pitchFamily="50" charset="-128"/>
              </a:rPr>
              <a:t>30</a:t>
            </a:r>
            <a:r>
              <a:rPr lang="ja-JP" altLang="en-US" sz="1100" dirty="0">
                <a:latin typeface="BIZ UDPゴシック" panose="020B0400000000000000" pitchFamily="50" charset="-128"/>
                <a:ea typeface="BIZ UDPゴシック" panose="020B0400000000000000" pitchFamily="50" charset="-128"/>
              </a:rPr>
              <a:t>万円の保証金を支払わなくちゃいけないの。</a:t>
            </a:r>
            <a:r>
              <a:rPr lang="en-US" altLang="ja-JP" sz="1100" dirty="0">
                <a:latin typeface="BIZ UDPゴシック" panose="020B0400000000000000" pitchFamily="50" charset="-128"/>
                <a:ea typeface="BIZ UDPゴシック" panose="020B0400000000000000" pitchFamily="50" charset="-128"/>
              </a:rPr>
              <a:t>』</a:t>
            </a:r>
          </a:p>
          <a:p>
            <a:pPr>
              <a:lnSpc>
                <a:spcPct val="130000"/>
              </a:lnSpc>
            </a:pPr>
            <a:r>
              <a:rPr lang="ja-JP" altLang="en-US" sz="1100" dirty="0">
                <a:latin typeface="BIZ UDPゴシック" panose="020B0400000000000000" pitchFamily="50" charset="-128"/>
                <a:ea typeface="BIZ UDPゴシック" panose="020B0400000000000000" pitchFamily="50" charset="-128"/>
              </a:rPr>
              <a:t>カモスケ：（心の声：え！</a:t>
            </a:r>
            <a:r>
              <a:rPr lang="en-US" altLang="ja-JP" sz="1100" dirty="0">
                <a:latin typeface="BIZ UDPゴシック" panose="020B0400000000000000" pitchFamily="50" charset="-128"/>
                <a:ea typeface="BIZ UDPゴシック" panose="020B0400000000000000" pitchFamily="50" charset="-128"/>
              </a:rPr>
              <a:t>30</a:t>
            </a:r>
            <a:r>
              <a:rPr lang="ja-JP" altLang="en-US" sz="1100" dirty="0">
                <a:latin typeface="BIZ UDPゴシック" panose="020B0400000000000000" pitchFamily="50" charset="-128"/>
                <a:ea typeface="BIZ UDPゴシック" panose="020B0400000000000000" pitchFamily="50" charset="-128"/>
              </a:rPr>
              <a:t>万円も？まあ、</a:t>
            </a:r>
            <a:r>
              <a:rPr lang="en-US" altLang="ja-JP" sz="1100" dirty="0">
                <a:latin typeface="BIZ UDPゴシック" panose="020B0400000000000000" pitchFamily="50" charset="-128"/>
                <a:ea typeface="BIZ UDPゴシック" panose="020B0400000000000000" pitchFamily="50" charset="-128"/>
              </a:rPr>
              <a:t>500</a:t>
            </a:r>
            <a:r>
              <a:rPr lang="ja-JP" altLang="en-US" sz="1100" dirty="0">
                <a:latin typeface="BIZ UDPゴシック" panose="020B0400000000000000" pitchFamily="50" charset="-128"/>
                <a:ea typeface="BIZ UDPゴシック" panose="020B0400000000000000" pitchFamily="50" charset="-128"/>
              </a:rPr>
              <a:t>万円あるから取り敢えず</a:t>
            </a:r>
            <a:r>
              <a:rPr lang="en-US" altLang="ja-JP" sz="1100" dirty="0">
                <a:latin typeface="BIZ UDPゴシック" panose="020B0400000000000000" pitchFamily="50" charset="-128"/>
                <a:ea typeface="BIZ UDPゴシック" panose="020B0400000000000000" pitchFamily="50" charset="-128"/>
              </a:rPr>
              <a:t>30</a:t>
            </a:r>
            <a:r>
              <a:rPr lang="ja-JP" altLang="en-US" sz="1100" dirty="0">
                <a:latin typeface="BIZ UDPゴシック" panose="020B0400000000000000" pitchFamily="50" charset="-128"/>
                <a:ea typeface="BIZ UDPゴシック" panose="020B0400000000000000" pitchFamily="50" charset="-128"/>
              </a:rPr>
              <a:t>万円払って、もう引き上げよう。）じゃあ、</a:t>
            </a:r>
            <a:r>
              <a:rPr lang="en-US" altLang="ja-JP" sz="1100" dirty="0">
                <a:latin typeface="BIZ UDPゴシック" panose="020B0400000000000000" pitchFamily="50" charset="-128"/>
                <a:ea typeface="BIZ UDPゴシック" panose="020B0400000000000000" pitchFamily="50" charset="-128"/>
              </a:rPr>
              <a:t>30</a:t>
            </a:r>
            <a:r>
              <a:rPr lang="ja-JP" altLang="en-US" sz="1100" dirty="0">
                <a:latin typeface="BIZ UDPゴシック" panose="020B0400000000000000" pitchFamily="50" charset="-128"/>
                <a:ea typeface="BIZ UDPゴシック" panose="020B0400000000000000" pitchFamily="50" charset="-128"/>
              </a:rPr>
              <a:t>万円振り込むね。</a:t>
            </a: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r>
              <a:rPr lang="ja-JP" altLang="en-US" sz="1100" dirty="0">
                <a:latin typeface="BIZ UDPゴシック" panose="020B0400000000000000" pitchFamily="50" charset="-128"/>
                <a:ea typeface="BIZ UDPゴシック" panose="020B0400000000000000" pitchFamily="50" charset="-128"/>
              </a:rPr>
              <a:t>カモスケ：サギ子ちゃん、入金されないけど、どうなってるの？</a:t>
            </a: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r>
              <a:rPr lang="ja-JP" altLang="en-US" sz="1100" dirty="0">
                <a:latin typeface="BIZ UDPゴシック" panose="020B0400000000000000" pitchFamily="50" charset="-128"/>
                <a:ea typeface="BIZ UDPゴシック" panose="020B0400000000000000" pitchFamily="50" charset="-128"/>
              </a:rPr>
              <a:t>サギ子：</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関係各所の調整手数料で</a:t>
            </a:r>
            <a:r>
              <a:rPr lang="en-US" altLang="ja-JP" sz="1100" dirty="0">
                <a:latin typeface="BIZ UDPゴシック" panose="020B0400000000000000" pitchFamily="50" charset="-128"/>
                <a:ea typeface="BIZ UDPゴシック" panose="020B0400000000000000" pitchFamily="50" charset="-128"/>
              </a:rPr>
              <a:t>50</a:t>
            </a:r>
            <a:r>
              <a:rPr lang="ja-JP" altLang="en-US" sz="1100" dirty="0">
                <a:latin typeface="BIZ UDPゴシック" panose="020B0400000000000000" pitchFamily="50" charset="-128"/>
                <a:ea typeface="BIZ UDPゴシック" panose="020B0400000000000000" pitchFamily="50" charset="-128"/>
              </a:rPr>
              <a:t>万円が要るんですって。</a:t>
            </a:r>
            <a:r>
              <a:rPr lang="en-US" altLang="ja-JP" sz="1100" dirty="0">
                <a:latin typeface="BIZ UDPゴシック" panose="020B0400000000000000" pitchFamily="50" charset="-128"/>
                <a:ea typeface="BIZ UDPゴシック" panose="020B0400000000000000" pitchFamily="50" charset="-128"/>
              </a:rPr>
              <a:t>』</a:t>
            </a:r>
          </a:p>
          <a:p>
            <a:pPr>
              <a:lnSpc>
                <a:spcPct val="130000"/>
              </a:lnSpc>
            </a:pPr>
            <a:r>
              <a:rPr lang="ja-JP" altLang="en-US" sz="1100" dirty="0">
                <a:latin typeface="BIZ UDPゴシック" panose="020B0400000000000000" pitchFamily="50" charset="-128"/>
                <a:ea typeface="BIZ UDPゴシック" panose="020B0400000000000000" pitchFamily="50" charset="-128"/>
              </a:rPr>
              <a:t>カモスケ：</a:t>
            </a:r>
            <a:r>
              <a:rPr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（心の声：</a:t>
            </a:r>
            <a:r>
              <a:rPr lang="en-US" altLang="ja-JP" sz="1100" dirty="0">
                <a:latin typeface="BIZ UDPゴシック" panose="020B0400000000000000" pitchFamily="50" charset="-128"/>
                <a:ea typeface="BIZ UDPゴシック" panose="020B0400000000000000" pitchFamily="50" charset="-128"/>
                <a:sym typeface="Wingdings" panose="05000000000000000000" pitchFamily="2" charset="2"/>
              </a:rPr>
              <a:t>50</a:t>
            </a:r>
            <a:r>
              <a:rPr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万円？でも、これを払えば大金が入るからなぁ。</a:t>
            </a:r>
            <a:r>
              <a:rPr lang="ja-JP" altLang="en-US" sz="1100" dirty="0">
                <a:latin typeface="BIZ UDPゴシック" panose="020B0400000000000000" pitchFamily="50" charset="-128"/>
                <a:ea typeface="BIZ UDPゴシック" panose="020B0400000000000000" pitchFamily="50" charset="-128"/>
              </a:rPr>
              <a:t>）じゃあ、</a:t>
            </a:r>
            <a:r>
              <a:rPr lang="en-US" altLang="ja-JP" sz="1100" dirty="0">
                <a:latin typeface="BIZ UDPゴシック" panose="020B0400000000000000" pitchFamily="50" charset="-128"/>
                <a:ea typeface="BIZ UDPゴシック" panose="020B0400000000000000" pitchFamily="50" charset="-128"/>
              </a:rPr>
              <a:t>50</a:t>
            </a:r>
            <a:r>
              <a:rPr lang="ja-JP" altLang="en-US" sz="1100" dirty="0">
                <a:latin typeface="BIZ UDPゴシック" panose="020B0400000000000000" pitchFamily="50" charset="-128"/>
                <a:ea typeface="BIZ UDPゴシック" panose="020B0400000000000000" pitchFamily="50" charset="-128"/>
              </a:rPr>
              <a:t>万円振り込むね。</a:t>
            </a: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r>
              <a:rPr lang="ja-JP" altLang="en-US" sz="1100" dirty="0">
                <a:latin typeface="BIZ UDPゴシック" panose="020B0400000000000000" pitchFamily="50" charset="-128"/>
                <a:ea typeface="BIZ UDPゴシック" panose="020B0400000000000000" pitchFamily="50" charset="-128"/>
              </a:rPr>
              <a:t>カモスケ：サギ子ちゃん、いつ入金されるの？</a:t>
            </a: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r>
              <a:rPr lang="ja-JP" altLang="en-US" sz="1100" dirty="0">
                <a:latin typeface="BIZ UDPゴシック" panose="020B0400000000000000" pitchFamily="50" charset="-128"/>
                <a:ea typeface="BIZ UDPゴシック" panose="020B0400000000000000" pitchFamily="50" charset="-128"/>
              </a:rPr>
              <a:t>サギ子：</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投資先の国では、先に税金を支払う必要があるって連絡が来たの。</a:t>
            </a:r>
            <a:r>
              <a:rPr lang="en-US" altLang="ja-JP" sz="1100" dirty="0">
                <a:latin typeface="BIZ UDPゴシック" panose="020B0400000000000000" pitchFamily="50" charset="-128"/>
                <a:ea typeface="BIZ UDPゴシック" panose="020B0400000000000000" pitchFamily="50" charset="-128"/>
              </a:rPr>
              <a:t>50</a:t>
            </a:r>
            <a:r>
              <a:rPr lang="ja-JP" altLang="en-US" sz="1100" dirty="0">
                <a:latin typeface="BIZ UDPゴシック" panose="020B0400000000000000" pitchFamily="50" charset="-128"/>
                <a:ea typeface="BIZ UDPゴシック" panose="020B0400000000000000" pitchFamily="50" charset="-128"/>
              </a:rPr>
              <a:t>万円だって。</a:t>
            </a:r>
            <a:r>
              <a:rPr lang="en-US" altLang="ja-JP" sz="1100" dirty="0">
                <a:latin typeface="BIZ UDPゴシック" panose="020B0400000000000000" pitchFamily="50" charset="-128"/>
                <a:ea typeface="BIZ UDPゴシック" panose="020B0400000000000000" pitchFamily="50" charset="-128"/>
              </a:rPr>
              <a:t>』</a:t>
            </a:r>
          </a:p>
          <a:p>
            <a:pPr>
              <a:lnSpc>
                <a:spcPct val="130000"/>
              </a:lnSpc>
            </a:pPr>
            <a:r>
              <a:rPr lang="ja-JP" altLang="en-US" sz="1100" dirty="0">
                <a:latin typeface="BIZ UDPゴシック" panose="020B0400000000000000" pitchFamily="50" charset="-128"/>
                <a:ea typeface="BIZ UDPゴシック" panose="020B0400000000000000" pitchFamily="50" charset="-128"/>
              </a:rPr>
              <a:t>カモスケ：（心の声：また支払うの？冗談じゃない！）サギ子ちゃん、かなり支払ったのに全然入金されないし、もう借金もできないよ。あれ？サギ子ちゃんと連絡が取れない！どういうこと！？</a:t>
            </a: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endParaRPr lang="en-US" altLang="ja-JP" sz="1100" dirty="0">
              <a:latin typeface="BIZ UDPゴシック" panose="020B0400000000000000" pitchFamily="50" charset="-128"/>
              <a:ea typeface="BIZ UDPゴシック" panose="020B0400000000000000" pitchFamily="50" charset="-128"/>
            </a:endParaRPr>
          </a:p>
          <a:p>
            <a:pPr defTabSz="910343">
              <a:lnSpc>
                <a:spcPct val="130000"/>
              </a:lnSpc>
              <a:defRPr/>
            </a:pP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解説</a:t>
            </a:r>
            <a:r>
              <a:rPr lang="en-US" altLang="ja-JP" sz="1100" dirty="0">
                <a:latin typeface="BIZ UDPゴシック" panose="020B0400000000000000" pitchFamily="50" charset="-128"/>
                <a:ea typeface="BIZ UDPゴシック" panose="020B0400000000000000" pitchFamily="50" charset="-128"/>
              </a:rPr>
              <a:t>】</a:t>
            </a:r>
          </a:p>
          <a:p>
            <a:pPr defTabSz="910343">
              <a:lnSpc>
                <a:spcPct val="130000"/>
              </a:lnSpc>
              <a:defRPr/>
            </a:pPr>
            <a:r>
              <a:rPr lang="ja-JP" altLang="en-US" sz="1100" dirty="0">
                <a:latin typeface="BIZ UDPゴシック" panose="020B0400000000000000" pitchFamily="50" charset="-128"/>
                <a:ea typeface="BIZ UDPゴシック" panose="020B0400000000000000" pitchFamily="50" charset="-128"/>
              </a:rPr>
              <a:t>（ニセ）投資アプリで見てもうけを出金しようとすると、保証金や手数料、税金、アプリや送金システム不調など様々な口実を設けてさらに金銭を要求します。</a:t>
            </a:r>
            <a:endParaRPr lang="en-US" altLang="ja-JP" sz="1100" dirty="0">
              <a:latin typeface="BIZ UDPゴシック" panose="020B0400000000000000" pitchFamily="50" charset="-128"/>
              <a:ea typeface="BIZ UDPゴシック" panose="020B0400000000000000" pitchFamily="50" charset="-128"/>
            </a:endParaRPr>
          </a:p>
          <a:p>
            <a:pPr defTabSz="910343">
              <a:lnSpc>
                <a:spcPct val="130000"/>
              </a:lnSpc>
              <a:defRPr/>
            </a:pPr>
            <a:r>
              <a:rPr lang="ja-JP" altLang="en-US" sz="1100" dirty="0">
                <a:latin typeface="BIZ UDPゴシック" panose="020B0400000000000000" pitchFamily="50" charset="-128"/>
                <a:ea typeface="BIZ UDPゴシック" panose="020B0400000000000000" pitchFamily="50" charset="-128"/>
              </a:rPr>
              <a:t>結局、追加で支払いをしても金銭は手に入らず、借金が残り、滞納や破産などで今後の人生に悪影響をもたらす恐れがあります。</a:t>
            </a:r>
            <a:endParaRPr lang="en-US" altLang="ja-JP" sz="1100" dirty="0">
              <a:latin typeface="BIZ UDPゴシック" panose="020B0400000000000000" pitchFamily="50" charset="-128"/>
              <a:ea typeface="BIZ UDPゴシック" panose="020B0400000000000000" pitchFamily="50" charset="-128"/>
            </a:endParaRPr>
          </a:p>
          <a:p>
            <a:pPr defTabSz="910343">
              <a:lnSpc>
                <a:spcPct val="130000"/>
              </a:lnSpc>
              <a:defRPr/>
            </a:pPr>
            <a:r>
              <a:rPr lang="ja-JP" altLang="en-US" sz="1100" dirty="0">
                <a:latin typeface="BIZ UDPゴシック" panose="020B0400000000000000" pitchFamily="50" charset="-128"/>
                <a:ea typeface="BIZ UDPゴシック" panose="020B0400000000000000" pitchFamily="50" charset="-128"/>
              </a:rPr>
              <a:t>やり取りをしていた相手に返金を求めたくてもメッセージアプリの連絡先しか分からず、無視やブロックをされ連絡が途絶えます。</a:t>
            </a:r>
            <a:endParaRPr lang="en-US" altLang="ja-JP" sz="1100"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46BD890D-460A-C588-A4FD-D1D2DC8E9396}"/>
              </a:ext>
            </a:extLst>
          </p:cNvPr>
          <p:cNvSpPr>
            <a:spLocks noGrp="1"/>
          </p:cNvSpPr>
          <p:nvPr>
            <p:ph type="sldNum" sz="quarter" idx="5"/>
          </p:nvPr>
        </p:nvSpPr>
        <p:spPr/>
        <p:txBody>
          <a:bodyPr/>
          <a:lstStyle/>
          <a:p>
            <a:fld id="{D71257DE-EC89-40B9-84F0-1C6756EB1868}" type="slidenum">
              <a:rPr kumimoji="1" lang="ja-JP" altLang="en-US" smtClean="0"/>
              <a:t>5</a:t>
            </a:fld>
            <a:endParaRPr kumimoji="1" lang="ja-JP" altLang="en-US"/>
          </a:p>
        </p:txBody>
      </p:sp>
    </p:spTree>
    <p:extLst>
      <p:ext uri="{BB962C8B-B14F-4D97-AF65-F5344CB8AC3E}">
        <p14:creationId xmlns:p14="http://schemas.microsoft.com/office/powerpoint/2010/main" val="1026208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71257DE-EC89-40B9-84F0-1C6756EB1868}" type="slidenum">
              <a:rPr kumimoji="1" lang="ja-JP" altLang="en-US" smtClean="0"/>
              <a:t>6</a:t>
            </a:fld>
            <a:endParaRPr kumimoji="1" lang="ja-JP" altLang="en-US"/>
          </a:p>
        </p:txBody>
      </p:sp>
    </p:spTree>
    <p:extLst>
      <p:ext uri="{BB962C8B-B14F-4D97-AF65-F5344CB8AC3E}">
        <p14:creationId xmlns:p14="http://schemas.microsoft.com/office/powerpoint/2010/main" val="5368477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30000"/>
              </a:lnSpc>
            </a:pPr>
            <a:r>
              <a:rPr lang="ja-JP" altLang="en-US" sz="1100" dirty="0">
                <a:latin typeface="BIZ UDPゴシック" panose="020B0400000000000000" pitchFamily="50" charset="-128"/>
                <a:ea typeface="BIZ UDPゴシック" panose="020B0400000000000000" pitchFamily="50" charset="-128"/>
              </a:rPr>
              <a:t>消費生活センターに相談すると、消費生活問題について専門的な知識を持った相談員があなたの話を丁寧に聞き、助言や交渉のお手伝いをします。</a:t>
            </a: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r>
              <a:rPr lang="ja-JP" altLang="en-US" sz="1100" dirty="0">
                <a:latin typeface="BIZ UDPゴシック" panose="020B0400000000000000" pitchFamily="50" charset="-128"/>
                <a:ea typeface="BIZ UDPゴシック" panose="020B0400000000000000" pitchFamily="50" charset="-128"/>
              </a:rPr>
              <a:t>また、相談の内容は個人が特定されない仕組みで、情報としてデータベースに蓄積されます。</a:t>
            </a: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r>
              <a:rPr lang="ja-JP" altLang="en-US" sz="1100" dirty="0">
                <a:latin typeface="BIZ UDPゴシック" panose="020B0400000000000000" pitchFamily="50" charset="-128"/>
                <a:ea typeface="BIZ UDPゴシック" panose="020B0400000000000000" pitchFamily="50" charset="-128"/>
              </a:rPr>
              <a:t>同様の相談が多く、みんなが困っている状況が明らかになれば、法律改正などにつながることもあります。あなたの相談が世の中の仕組みを変える可能性があるということです。</a:t>
            </a:r>
            <a:endParaRPr lang="en-US" altLang="ja-JP" sz="1100" dirty="0">
              <a:latin typeface="BIZ UDPゴシック" panose="020B0400000000000000" pitchFamily="50" charset="-128"/>
              <a:ea typeface="BIZ UDPゴシック" panose="020B0400000000000000" pitchFamily="50" charset="-128"/>
            </a:endParaRPr>
          </a:p>
          <a:p>
            <a:pPr>
              <a:lnSpc>
                <a:spcPct val="130000"/>
              </a:lnSpc>
            </a:pPr>
            <a:r>
              <a:rPr lang="ja-JP" altLang="en-US" sz="1100" dirty="0">
                <a:latin typeface="BIZ UDPゴシック" panose="020B0400000000000000" pitchFamily="50" charset="-128"/>
                <a:ea typeface="BIZ UDPゴシック" panose="020B0400000000000000" pitchFamily="50" charset="-128"/>
              </a:rPr>
              <a:t>困ったら迷わず、消費者ホットライン　「</a:t>
            </a:r>
            <a:r>
              <a:rPr lang="en-US" altLang="ja-JP" sz="1100" dirty="0">
                <a:latin typeface="BIZ UDPゴシック" panose="020B0400000000000000" pitchFamily="50" charset="-128"/>
                <a:ea typeface="BIZ UDPゴシック" panose="020B0400000000000000" pitchFamily="50" charset="-128"/>
              </a:rPr>
              <a:t>188</a:t>
            </a:r>
            <a:r>
              <a:rPr lang="ja-JP" altLang="en-US" sz="1100" dirty="0">
                <a:latin typeface="BIZ UDPゴシック" panose="020B0400000000000000" pitchFamily="50" charset="-128"/>
                <a:ea typeface="BIZ UDPゴシック" panose="020B0400000000000000" pitchFamily="50" charset="-128"/>
              </a:rPr>
              <a:t>」、または県センターをはじめ、居住地の消費生活センターへご相談ください。</a:t>
            </a:r>
          </a:p>
        </p:txBody>
      </p:sp>
      <p:sp>
        <p:nvSpPr>
          <p:cNvPr id="4" name="スライド番号プレースホルダー 3"/>
          <p:cNvSpPr>
            <a:spLocks noGrp="1"/>
          </p:cNvSpPr>
          <p:nvPr>
            <p:ph type="sldNum" sz="quarter" idx="5"/>
          </p:nvPr>
        </p:nvSpPr>
        <p:spPr/>
        <p:txBody>
          <a:bodyPr/>
          <a:lstStyle/>
          <a:p>
            <a:fld id="{D71257DE-EC89-40B9-84F0-1C6756EB1868}" type="slidenum">
              <a:rPr kumimoji="1" lang="ja-JP" altLang="en-US" smtClean="0"/>
              <a:t>7</a:t>
            </a:fld>
            <a:endParaRPr kumimoji="1" lang="ja-JP" altLang="en-US"/>
          </a:p>
        </p:txBody>
      </p:sp>
    </p:spTree>
    <p:extLst>
      <p:ext uri="{BB962C8B-B14F-4D97-AF65-F5344CB8AC3E}">
        <p14:creationId xmlns:p14="http://schemas.microsoft.com/office/powerpoint/2010/main" val="1179684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412340" y="695492"/>
            <a:ext cx="6115717" cy="5764252"/>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945814" y="1210770"/>
            <a:ext cx="9048770" cy="4844660"/>
          </a:xfrm>
          <a:prstGeom prst="rect">
            <a:avLst/>
          </a:prstGeom>
        </p:spPr>
        <p:txBody>
          <a:bodyPr anchor="ctr">
            <a:noAutofit/>
          </a:bodyPr>
          <a:lstStyle>
            <a:lvl1pPr algn="ctr">
              <a:defRPr sz="8267" spc="661"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1942491" y="6590958"/>
            <a:ext cx="7055416" cy="818225"/>
          </a:xfrm>
          <a:prstGeom prst="rect">
            <a:avLst/>
          </a:prstGeom>
        </p:spPr>
        <p:txBody>
          <a:bodyPr anchor="t">
            <a:normAutofit/>
          </a:bodyPr>
          <a:lstStyle>
            <a:lvl1pPr marL="0" indent="0" algn="ctr">
              <a:lnSpc>
                <a:spcPct val="100000"/>
              </a:lnSpc>
              <a:buNone/>
              <a:defRPr sz="1653" b="1" i="0" cap="all" spc="331" baseline="0">
                <a:solidFill>
                  <a:schemeClr val="tx2"/>
                </a:solidFill>
              </a:defRPr>
            </a:lvl1pPr>
            <a:lvl2pPr marL="377979" indent="0" algn="ctr">
              <a:buNone/>
              <a:defRPr sz="1653"/>
            </a:lvl2pPr>
            <a:lvl3pPr marL="755957" indent="0" algn="ctr">
              <a:buNone/>
              <a:defRPr sz="1488"/>
            </a:lvl3pPr>
            <a:lvl4pPr marL="1133936" indent="0" algn="ctr">
              <a:buNone/>
              <a:defRPr sz="1323"/>
            </a:lvl4pPr>
            <a:lvl5pPr marL="1511915" indent="0" algn="ctr">
              <a:buNone/>
              <a:defRPr sz="1323"/>
            </a:lvl5pPr>
            <a:lvl6pPr marL="1889893" indent="0" algn="ctr">
              <a:buNone/>
              <a:defRPr sz="1323"/>
            </a:lvl6pPr>
            <a:lvl7pPr marL="2267872" indent="0" algn="ctr">
              <a:buNone/>
              <a:defRPr sz="1323"/>
            </a:lvl7pPr>
            <a:lvl8pPr marL="2645851" indent="0" algn="ctr">
              <a:buNone/>
              <a:defRPr sz="1323"/>
            </a:lvl8pPr>
            <a:lvl9pPr marL="3023829"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945814" y="7028005"/>
            <a:ext cx="2043058" cy="384115"/>
          </a:xfrm>
        </p:spPr>
        <p:txBody>
          <a:bodyPr/>
          <a:lstStyle>
            <a:lvl1pPr>
              <a:defRPr baseline="0">
                <a:solidFill>
                  <a:schemeClr val="accent1">
                    <a:lumMod val="50000"/>
                  </a:schemeClr>
                </a:solidFill>
              </a:defRPr>
            </a:lvl1pPr>
          </a:lstStyle>
          <a:p>
            <a:fld id="{53F88255-5691-4457-BB8E-24E02D3D5FD4}"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a:xfrm>
            <a:off x="3665955" y="7028005"/>
            <a:ext cx="3608487" cy="381176"/>
          </a:xfrm>
        </p:spPr>
        <p:txBody>
          <a:bodyPr/>
          <a:lstStyle>
            <a:lvl1pPr>
              <a:defRPr baseline="0">
                <a:solidFill>
                  <a:schemeClr val="accent1">
                    <a:lumMod val="50000"/>
                  </a:schemeClr>
                </a:solidFill>
              </a:defRPr>
            </a:lvl1pPr>
          </a:lstStyle>
          <a:p>
            <a:endParaRPr kumimoji="1" lang="ja-JP" altLang="en-US"/>
          </a:p>
        </p:txBody>
      </p:sp>
      <p:sp>
        <p:nvSpPr>
          <p:cNvPr id="6" name="Slide Number Placeholder 5"/>
          <p:cNvSpPr>
            <a:spLocks noGrp="1"/>
          </p:cNvSpPr>
          <p:nvPr>
            <p:ph type="sldNum" sz="quarter" idx="12"/>
          </p:nvPr>
        </p:nvSpPr>
        <p:spPr>
          <a:xfrm>
            <a:off x="7951526" y="7028005"/>
            <a:ext cx="2043058" cy="381176"/>
          </a:xfrm>
        </p:spPr>
        <p:txBody>
          <a:bodyPr/>
          <a:lstStyle>
            <a:lvl1pPr>
              <a:defRPr baseline="0">
                <a:solidFill>
                  <a:schemeClr val="accent1">
                    <a:lumMod val="50000"/>
                  </a:schemeClr>
                </a:solidFill>
              </a:defRPr>
            </a:lvl1pPr>
          </a:lstStyle>
          <a:p>
            <a:fld id="{3A11CD3E-8293-4AFA-9BA7-843AA0F60B88}" type="slidenum">
              <a:rPr kumimoji="1" lang="ja-JP" altLang="en-US" smtClean="0"/>
              <a:t>‹#›</a:t>
            </a:fld>
            <a:endParaRPr kumimoji="1" lang="ja-JP" altLang="en-US"/>
          </a:p>
        </p:txBody>
      </p:sp>
      <p:sp>
        <p:nvSpPr>
          <p:cNvPr id="13" name="Rectangle 12"/>
          <p:cNvSpPr/>
          <p:nvPr/>
        </p:nvSpPr>
        <p:spPr>
          <a:xfrm>
            <a:off x="0" y="0"/>
            <a:ext cx="248585" cy="75596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48585" cy="75596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07261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1097663" y="421509"/>
            <a:ext cx="8925912" cy="1644799"/>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97663" y="2519894"/>
            <a:ext cx="8925912" cy="3961269"/>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F88255-5691-4457-BB8E-24E02D3D5FD4}"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A11CD3E-8293-4AFA-9BA7-843AA0F60B88}" type="slidenum">
              <a:rPr kumimoji="1" lang="ja-JP" altLang="en-US" smtClean="0"/>
              <a:t>‹#›</a:t>
            </a:fld>
            <a:endParaRPr kumimoji="1" lang="ja-JP" altLang="en-US"/>
          </a:p>
        </p:txBody>
      </p:sp>
    </p:spTree>
    <p:extLst>
      <p:ext uri="{BB962C8B-B14F-4D97-AF65-F5344CB8AC3E}">
        <p14:creationId xmlns:p14="http://schemas.microsoft.com/office/powerpoint/2010/main" val="2126873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64357" y="421510"/>
            <a:ext cx="2071866" cy="6173408"/>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02593" y="421510"/>
            <a:ext cx="6792899" cy="617340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F88255-5691-4457-BB8E-24E02D3D5FD4}"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A11CD3E-8293-4AFA-9BA7-843AA0F60B88}" type="slidenum">
              <a:rPr kumimoji="1" lang="ja-JP" altLang="en-US" smtClean="0"/>
              <a:t>‹#›</a:t>
            </a:fld>
            <a:endParaRPr kumimoji="1" lang="ja-JP" altLang="en-US"/>
          </a:p>
        </p:txBody>
      </p:sp>
    </p:spTree>
    <p:extLst>
      <p:ext uri="{BB962C8B-B14F-4D97-AF65-F5344CB8AC3E}">
        <p14:creationId xmlns:p14="http://schemas.microsoft.com/office/powerpoint/2010/main" val="3780258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97663" y="421509"/>
            <a:ext cx="8925912" cy="1644799"/>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1097663" y="2519894"/>
            <a:ext cx="8925912" cy="3961269"/>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F88255-5691-4457-BB8E-24E02D3D5FD4}"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A11CD3E-8293-4AFA-9BA7-843AA0F60B88}" type="slidenum">
              <a:rPr kumimoji="1" lang="ja-JP" altLang="en-US" smtClean="0"/>
              <a:t>‹#›</a:t>
            </a:fld>
            <a:endParaRPr kumimoji="1" lang="ja-JP" altLang="en-US"/>
          </a:p>
        </p:txBody>
      </p:sp>
    </p:spTree>
    <p:extLst>
      <p:ext uri="{BB962C8B-B14F-4D97-AF65-F5344CB8AC3E}">
        <p14:creationId xmlns:p14="http://schemas.microsoft.com/office/powerpoint/2010/main" val="703593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1" y="0"/>
            <a:ext cx="2468306" cy="7559675"/>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843898" y="1183764"/>
            <a:ext cx="7179678" cy="4480499"/>
          </a:xfrm>
          <a:prstGeom prst="rect">
            <a:avLst/>
          </a:prstGeom>
        </p:spPr>
        <p:txBody>
          <a:bodyPr anchor="b">
            <a:normAutofit/>
          </a:bodyPr>
          <a:lstStyle>
            <a:lvl1pPr>
              <a:defRPr sz="6944" spc="661" baseline="0">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843898" y="5687705"/>
            <a:ext cx="6154008" cy="1048450"/>
          </a:xfrm>
          <a:prstGeom prst="rect">
            <a:avLst/>
          </a:prstGeom>
        </p:spPr>
        <p:txBody>
          <a:bodyPr>
            <a:normAutofit/>
          </a:bodyPr>
          <a:lstStyle>
            <a:lvl1pPr marL="0" indent="0">
              <a:lnSpc>
                <a:spcPct val="100000"/>
              </a:lnSpc>
              <a:buNone/>
              <a:defRPr sz="1653" b="1" i="0" cap="all" spc="331" baseline="0">
                <a:solidFill>
                  <a:schemeClr val="accent1"/>
                </a:solidFill>
              </a:defRPr>
            </a:lvl1pPr>
            <a:lvl2pPr marL="377979" indent="0">
              <a:buNone/>
              <a:defRPr sz="1653">
                <a:solidFill>
                  <a:schemeClr val="tx1">
                    <a:tint val="75000"/>
                  </a:schemeClr>
                </a:solidFill>
              </a:defRPr>
            </a:lvl2pPr>
            <a:lvl3pPr marL="755957" indent="0">
              <a:buNone/>
              <a:defRPr sz="1488">
                <a:solidFill>
                  <a:schemeClr val="tx1">
                    <a:tint val="75000"/>
                  </a:schemeClr>
                </a:solidFill>
              </a:defRPr>
            </a:lvl3pPr>
            <a:lvl4pPr marL="1133936" indent="0">
              <a:buNone/>
              <a:defRPr sz="1323">
                <a:solidFill>
                  <a:schemeClr val="tx1">
                    <a:tint val="75000"/>
                  </a:schemeClr>
                </a:solidFill>
              </a:defRPr>
            </a:lvl4pPr>
            <a:lvl5pPr marL="1511915" indent="0">
              <a:buNone/>
              <a:defRPr sz="1323">
                <a:solidFill>
                  <a:schemeClr val="tx1">
                    <a:tint val="75000"/>
                  </a:schemeClr>
                </a:solidFill>
              </a:defRPr>
            </a:lvl5pPr>
            <a:lvl6pPr marL="1889893" indent="0">
              <a:buNone/>
              <a:defRPr sz="1323">
                <a:solidFill>
                  <a:schemeClr val="tx1">
                    <a:tint val="75000"/>
                  </a:schemeClr>
                </a:solidFill>
              </a:defRPr>
            </a:lvl6pPr>
            <a:lvl7pPr marL="2267872" indent="0">
              <a:buNone/>
              <a:defRPr sz="1323">
                <a:solidFill>
                  <a:schemeClr val="tx1">
                    <a:tint val="75000"/>
                  </a:schemeClr>
                </a:solidFill>
              </a:defRPr>
            </a:lvl7pPr>
            <a:lvl8pPr marL="2645851" indent="0">
              <a:buNone/>
              <a:defRPr sz="1323">
                <a:solidFill>
                  <a:schemeClr val="tx1">
                    <a:tint val="75000"/>
                  </a:schemeClr>
                </a:solidFill>
              </a:defRPr>
            </a:lvl8pPr>
            <a:lvl9pPr marL="3023829"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2838300" y="7028005"/>
            <a:ext cx="1310121" cy="384115"/>
          </a:xfrm>
        </p:spPr>
        <p:txBody>
          <a:bodyPr/>
          <a:lstStyle>
            <a:lvl1pPr>
              <a:defRPr baseline="0">
                <a:solidFill>
                  <a:schemeClr val="tx2"/>
                </a:solidFill>
              </a:defRPr>
            </a:lvl1pPr>
          </a:lstStyle>
          <a:p>
            <a:fld id="{53F88255-5691-4457-BB8E-24E02D3D5FD4}"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a:xfrm>
            <a:off x="4629492" y="7028005"/>
            <a:ext cx="3608487" cy="381176"/>
          </a:xfrm>
        </p:spPr>
        <p:txBody>
          <a:bodyPr/>
          <a:lstStyle>
            <a:lvl1pPr>
              <a:defRPr baseline="0">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8719049" y="7028005"/>
            <a:ext cx="1304526" cy="381176"/>
          </a:xfrm>
        </p:spPr>
        <p:txBody>
          <a:bodyPr/>
          <a:lstStyle>
            <a:lvl1pPr>
              <a:defRPr baseline="0">
                <a:solidFill>
                  <a:schemeClr val="tx2"/>
                </a:solidFill>
              </a:defRPr>
            </a:lvl1pPr>
          </a:lstStyle>
          <a:p>
            <a:fld id="{3A11CD3E-8293-4AFA-9BA7-843AA0F60B88}" type="slidenum">
              <a:rPr kumimoji="1" lang="ja-JP" altLang="en-US" smtClean="0"/>
              <a:t>‹#›</a:t>
            </a:fld>
            <a:endParaRPr kumimoji="1" lang="ja-JP" altLang="en-US"/>
          </a:p>
        </p:txBody>
      </p:sp>
      <p:sp>
        <p:nvSpPr>
          <p:cNvPr id="16" name="Freeform 11"/>
          <p:cNvSpPr/>
          <p:nvPr/>
        </p:nvSpPr>
        <p:spPr bwMode="auto">
          <a:xfrm>
            <a:off x="766792" y="0"/>
            <a:ext cx="1443674" cy="7559675"/>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1" y="0"/>
            <a:ext cx="2468306" cy="7559675"/>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1650324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97663" y="421509"/>
            <a:ext cx="8925912" cy="1644799"/>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02593" y="2519892"/>
            <a:ext cx="4201883" cy="398982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29804" y="2519892"/>
            <a:ext cx="4201883" cy="398982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3F88255-5691-4457-BB8E-24E02D3D5FD4}"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A11CD3E-8293-4AFA-9BA7-843AA0F60B88}" type="slidenum">
              <a:rPr kumimoji="1" lang="ja-JP" altLang="en-US" smtClean="0"/>
              <a:t>‹#›</a:t>
            </a:fld>
            <a:endParaRPr kumimoji="1" lang="ja-JP" altLang="en-US"/>
          </a:p>
        </p:txBody>
      </p:sp>
    </p:spTree>
    <p:extLst>
      <p:ext uri="{BB962C8B-B14F-4D97-AF65-F5344CB8AC3E}">
        <p14:creationId xmlns:p14="http://schemas.microsoft.com/office/powerpoint/2010/main" val="262251455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02594" y="419984"/>
            <a:ext cx="8920981" cy="1646326"/>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01257" y="2424690"/>
            <a:ext cx="4223266" cy="697246"/>
          </a:xfrm>
          <a:prstGeom prst="rect">
            <a:avLst/>
          </a:prstGeom>
        </p:spPr>
        <p:txBody>
          <a:bodyPr anchor="b">
            <a:noAutofit/>
          </a:bodyPr>
          <a:lstStyle>
            <a:lvl1pPr marL="0" indent="0">
              <a:lnSpc>
                <a:spcPct val="100000"/>
              </a:lnSpc>
              <a:buNone/>
              <a:defRPr sz="1984" b="1" cap="all" spc="165" baseline="0">
                <a:solidFill>
                  <a:schemeClr val="tx2"/>
                </a:solidFill>
              </a:defRPr>
            </a:lvl1pPr>
            <a:lvl2pPr marL="377979" indent="0">
              <a:buNone/>
              <a:defRPr sz="1653" b="1"/>
            </a:lvl2pPr>
            <a:lvl3pPr marL="755957" indent="0">
              <a:buNone/>
              <a:defRPr sz="1488" b="1"/>
            </a:lvl3pPr>
            <a:lvl4pPr marL="1133936" indent="0">
              <a:buNone/>
              <a:defRPr sz="1323" b="1"/>
            </a:lvl4pPr>
            <a:lvl5pPr marL="1511915" indent="0">
              <a:buNone/>
              <a:defRPr sz="1323" b="1"/>
            </a:lvl5pPr>
            <a:lvl6pPr marL="1889893" indent="0">
              <a:buNone/>
              <a:defRPr sz="1323" b="1"/>
            </a:lvl6pPr>
            <a:lvl7pPr marL="2267872" indent="0">
              <a:buNone/>
              <a:defRPr sz="1323" b="1"/>
            </a:lvl7pPr>
            <a:lvl8pPr marL="2645851" indent="0">
              <a:buNone/>
              <a:defRPr sz="1323" b="1"/>
            </a:lvl8pPr>
            <a:lvl9pPr marL="3023829"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1101257" y="3206746"/>
            <a:ext cx="4223266" cy="330297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817588" y="2424690"/>
            <a:ext cx="4223266" cy="697246"/>
          </a:xfrm>
          <a:prstGeom prst="rect">
            <a:avLst/>
          </a:prstGeom>
        </p:spPr>
        <p:txBody>
          <a:bodyPr anchor="b">
            <a:noAutofit/>
          </a:bodyPr>
          <a:lstStyle>
            <a:lvl1pPr marL="0" indent="0">
              <a:lnSpc>
                <a:spcPct val="100000"/>
              </a:lnSpc>
              <a:buNone/>
              <a:defRPr sz="1984" b="1" cap="all" spc="165" baseline="0">
                <a:solidFill>
                  <a:schemeClr val="tx2"/>
                </a:solidFill>
              </a:defRPr>
            </a:lvl1pPr>
            <a:lvl2pPr marL="377979" indent="0">
              <a:buNone/>
              <a:defRPr sz="1653" b="1"/>
            </a:lvl2pPr>
            <a:lvl3pPr marL="755957" indent="0">
              <a:buNone/>
              <a:defRPr sz="1488" b="1"/>
            </a:lvl3pPr>
            <a:lvl4pPr marL="1133936" indent="0">
              <a:buNone/>
              <a:defRPr sz="1323" b="1"/>
            </a:lvl4pPr>
            <a:lvl5pPr marL="1511915" indent="0">
              <a:buNone/>
              <a:defRPr sz="1323" b="1"/>
            </a:lvl5pPr>
            <a:lvl6pPr marL="1889893" indent="0">
              <a:buNone/>
              <a:defRPr sz="1323" b="1"/>
            </a:lvl6pPr>
            <a:lvl7pPr marL="2267872" indent="0">
              <a:buNone/>
              <a:defRPr sz="1323" b="1"/>
            </a:lvl7pPr>
            <a:lvl8pPr marL="2645851" indent="0">
              <a:buNone/>
              <a:defRPr sz="1323" b="1"/>
            </a:lvl8pPr>
            <a:lvl9pPr marL="3023829"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5817588" y="3206746"/>
            <a:ext cx="4223266" cy="330297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3F88255-5691-4457-BB8E-24E02D3D5FD4}" type="datetimeFigureOut">
              <a:rPr kumimoji="1" lang="ja-JP" altLang="en-US" smtClean="0"/>
              <a:t>2025/3/27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A11CD3E-8293-4AFA-9BA7-843AA0F60B88}" type="slidenum">
              <a:rPr kumimoji="1" lang="ja-JP" altLang="en-US" smtClean="0"/>
              <a:t>‹#›</a:t>
            </a:fld>
            <a:endParaRPr kumimoji="1" lang="ja-JP" altLang="en-US"/>
          </a:p>
        </p:txBody>
      </p:sp>
    </p:spTree>
    <p:extLst>
      <p:ext uri="{BB962C8B-B14F-4D97-AF65-F5344CB8AC3E}">
        <p14:creationId xmlns:p14="http://schemas.microsoft.com/office/powerpoint/2010/main" val="395312003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097663" y="421509"/>
            <a:ext cx="8925912" cy="1644799"/>
          </a:xfrm>
          <a:prstGeom prst="rect">
            <a:avLst/>
          </a:prstGeo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3F88255-5691-4457-BB8E-24E02D3D5FD4}" type="datetimeFigureOut">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A11CD3E-8293-4AFA-9BA7-843AA0F60B88}" type="slidenum">
              <a:rPr kumimoji="1" lang="ja-JP" altLang="en-US" smtClean="0"/>
              <a:t>‹#›</a:t>
            </a:fld>
            <a:endParaRPr kumimoji="1" lang="ja-JP" altLang="en-US"/>
          </a:p>
        </p:txBody>
      </p:sp>
    </p:spTree>
    <p:extLst>
      <p:ext uri="{BB962C8B-B14F-4D97-AF65-F5344CB8AC3E}">
        <p14:creationId xmlns:p14="http://schemas.microsoft.com/office/powerpoint/2010/main" val="2160635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F88255-5691-4457-BB8E-24E02D3D5FD4}" type="datetimeFigureOut">
              <a:rPr kumimoji="1" lang="ja-JP" altLang="en-US" smtClean="0"/>
              <a:t>2025/3/27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A11CD3E-8293-4AFA-9BA7-843AA0F60B88}" type="slidenum">
              <a:rPr kumimoji="1" lang="ja-JP" altLang="en-US" smtClean="0"/>
              <a:t>‹#›</a:t>
            </a:fld>
            <a:endParaRPr kumimoji="1" lang="ja-JP" altLang="en-US"/>
          </a:p>
        </p:txBody>
      </p:sp>
    </p:spTree>
    <p:extLst>
      <p:ext uri="{BB962C8B-B14F-4D97-AF65-F5344CB8AC3E}">
        <p14:creationId xmlns:p14="http://schemas.microsoft.com/office/powerpoint/2010/main" val="2891170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17" name="Freeform 11" title="right scallop background shape"/>
          <p:cNvSpPr/>
          <p:nvPr/>
        </p:nvSpPr>
        <p:spPr bwMode="auto">
          <a:xfrm>
            <a:off x="6480520" y="0"/>
            <a:ext cx="4211294" cy="7559675"/>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7311935" y="503979"/>
            <a:ext cx="2711640" cy="1319108"/>
          </a:xfrm>
          <a:prstGeom prst="rect">
            <a:avLst/>
          </a:prstGeom>
        </p:spPr>
        <p:txBody>
          <a:bodyPr anchor="b">
            <a:normAutofit/>
          </a:bodyPr>
          <a:lstStyle>
            <a:lvl1pPr>
              <a:lnSpc>
                <a:spcPct val="100000"/>
              </a:lnSpc>
              <a:defRPr sz="1984" b="1" i="0" cap="all" spc="248" baseline="0">
                <a:solidFill>
                  <a:schemeClr val="accent1"/>
                </a:solidFill>
                <a:latin typeface="+mn-lt"/>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670913" y="1014545"/>
            <a:ext cx="5400645" cy="5495176"/>
          </a:xfrm>
          <a:prstGeom prst="rect">
            <a:avLst/>
          </a:prstGeom>
        </p:spPr>
        <p:txBody>
          <a:bodyPr/>
          <a:lstStyle>
            <a:lvl1pPr>
              <a:defRPr sz="2646"/>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11935" y="1919500"/>
            <a:ext cx="2711640" cy="4590220"/>
          </a:xfrm>
          <a:prstGeom prst="rect">
            <a:avLst/>
          </a:prstGeom>
        </p:spPr>
        <p:txBody>
          <a:bodyPr>
            <a:normAutofit/>
          </a:bodyPr>
          <a:lstStyle>
            <a:lvl1pPr marL="0" indent="0">
              <a:lnSpc>
                <a:spcPct val="110000"/>
              </a:lnSpc>
              <a:spcBef>
                <a:spcPts val="1323"/>
              </a:spcBef>
              <a:buNone/>
              <a:defRPr sz="1543" baseline="0">
                <a:solidFill>
                  <a:schemeClr val="bg2"/>
                </a:solidFill>
              </a:defRPr>
            </a:lvl1pPr>
            <a:lvl2pPr marL="377979" indent="0">
              <a:buNone/>
              <a:defRPr sz="1157"/>
            </a:lvl2pPr>
            <a:lvl3pPr marL="755957" indent="0">
              <a:buNone/>
              <a:defRPr sz="992"/>
            </a:lvl3pPr>
            <a:lvl4pPr marL="1133936" indent="0">
              <a:buNone/>
              <a:defRPr sz="827"/>
            </a:lvl4pPr>
            <a:lvl5pPr marL="1511915" indent="0">
              <a:buNone/>
              <a:defRPr sz="827"/>
            </a:lvl5pPr>
            <a:lvl6pPr marL="1889893" indent="0">
              <a:buNone/>
              <a:defRPr sz="827"/>
            </a:lvl6pPr>
            <a:lvl7pPr marL="2267872" indent="0">
              <a:buNone/>
              <a:defRPr sz="827"/>
            </a:lvl7pPr>
            <a:lvl8pPr marL="2645851" indent="0">
              <a:buNone/>
              <a:defRPr sz="827"/>
            </a:lvl8pPr>
            <a:lvl9pPr marL="3023829"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a:xfrm>
            <a:off x="670915" y="7028005"/>
            <a:ext cx="1081594" cy="384115"/>
          </a:xfrm>
        </p:spPr>
        <p:txBody>
          <a:bodyPr/>
          <a:lstStyle/>
          <a:p>
            <a:fld id="{53F88255-5691-4457-BB8E-24E02D3D5FD4}"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a:xfrm>
            <a:off x="1844777" y="7028005"/>
            <a:ext cx="3053708" cy="381176"/>
          </a:xfrm>
        </p:spPr>
        <p:txBody>
          <a:bodyPr/>
          <a:lstStyle/>
          <a:p>
            <a:endParaRPr kumimoji="1" lang="ja-JP" altLang="en-US"/>
          </a:p>
        </p:txBody>
      </p:sp>
      <p:sp>
        <p:nvSpPr>
          <p:cNvPr id="7" name="Slide Number Placeholder 6"/>
          <p:cNvSpPr>
            <a:spLocks noGrp="1"/>
          </p:cNvSpPr>
          <p:nvPr>
            <p:ph type="sldNum" sz="quarter" idx="12"/>
          </p:nvPr>
        </p:nvSpPr>
        <p:spPr>
          <a:xfrm>
            <a:off x="4990753" y="7028005"/>
            <a:ext cx="1080806" cy="381176"/>
          </a:xfrm>
        </p:spPr>
        <p:txBody>
          <a:bodyPr/>
          <a:lstStyle/>
          <a:p>
            <a:fld id="{3A11CD3E-8293-4AFA-9BA7-843AA0F60B88}" type="slidenum">
              <a:rPr kumimoji="1" lang="ja-JP" altLang="en-US" smtClean="0"/>
              <a:t>‹#›</a:t>
            </a:fld>
            <a:endParaRPr kumimoji="1" lang="ja-JP" altLang="en-US"/>
          </a:p>
        </p:txBody>
      </p:sp>
      <p:sp>
        <p:nvSpPr>
          <p:cNvPr id="8" name="Rectangle 7"/>
          <p:cNvSpPr/>
          <p:nvPr/>
        </p:nvSpPr>
        <p:spPr>
          <a:xfrm>
            <a:off x="0" y="0"/>
            <a:ext cx="248585"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48585"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40745620"/>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48585" y="2"/>
            <a:ext cx="6450504" cy="7559674"/>
          </a:xfrm>
          <a:prstGeom prst="rect">
            <a:avLst/>
          </a:prstGeom>
        </p:spPr>
        <p:txBody>
          <a:bodyPr anchor="t"/>
          <a:lstStyle>
            <a:lvl1pPr marL="0" indent="0">
              <a:buNone/>
              <a:defRPr sz="2646"/>
            </a:lvl1pPr>
            <a:lvl2pPr marL="377979" indent="0">
              <a:buNone/>
              <a:defRPr sz="2315"/>
            </a:lvl2pPr>
            <a:lvl3pPr marL="755957" indent="0">
              <a:buNone/>
              <a:defRPr sz="1984"/>
            </a:lvl3pPr>
            <a:lvl4pPr marL="1133936" indent="0">
              <a:buNone/>
              <a:defRPr sz="1653"/>
            </a:lvl4pPr>
            <a:lvl5pPr marL="1511915" indent="0">
              <a:buNone/>
              <a:defRPr sz="1653"/>
            </a:lvl5pPr>
            <a:lvl6pPr marL="1889893" indent="0">
              <a:buNone/>
              <a:defRPr sz="1653"/>
            </a:lvl6pPr>
            <a:lvl7pPr marL="2267872" indent="0">
              <a:buNone/>
              <a:defRPr sz="1653"/>
            </a:lvl7pPr>
            <a:lvl8pPr marL="2645851" indent="0">
              <a:buNone/>
              <a:defRPr sz="1653"/>
            </a:lvl8pPr>
            <a:lvl9pPr marL="3023829" indent="0">
              <a:buNone/>
              <a:defRPr sz="1653"/>
            </a:lvl9pPr>
          </a:lstStyle>
          <a:p>
            <a:r>
              <a:rPr lang="ja-JP" altLang="en-US"/>
              <a:t>アイコンをクリックして図を追加</a:t>
            </a:r>
            <a:endParaRPr lang="en-US" dirty="0"/>
          </a:p>
        </p:txBody>
      </p:sp>
      <p:sp>
        <p:nvSpPr>
          <p:cNvPr id="11" name="Freeform 11" title="right scallop background shape"/>
          <p:cNvSpPr/>
          <p:nvPr/>
        </p:nvSpPr>
        <p:spPr bwMode="auto">
          <a:xfrm>
            <a:off x="6480520" y="0"/>
            <a:ext cx="4211294" cy="7559675"/>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48585"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311934" y="503978"/>
            <a:ext cx="2711642" cy="1319107"/>
          </a:xfrm>
          <a:prstGeom prst="rect">
            <a:avLst/>
          </a:prstGeom>
        </p:spPr>
        <p:txBody>
          <a:bodyPr anchor="b">
            <a:normAutofit/>
          </a:bodyPr>
          <a:lstStyle>
            <a:lvl1pPr>
              <a:lnSpc>
                <a:spcPct val="100000"/>
              </a:lnSpc>
              <a:defRPr sz="1984" b="1" i="0" spc="248" baseline="0">
                <a:solidFill>
                  <a:schemeClr val="accent1"/>
                </a:solidFill>
                <a:latin typeface="+mn-lt"/>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7311934" y="1919500"/>
            <a:ext cx="2711642" cy="4590220"/>
          </a:xfrm>
          <a:prstGeom prst="rect">
            <a:avLst/>
          </a:prstGeom>
        </p:spPr>
        <p:txBody>
          <a:bodyPr>
            <a:normAutofit/>
          </a:bodyPr>
          <a:lstStyle>
            <a:lvl1pPr marL="0" indent="0">
              <a:lnSpc>
                <a:spcPct val="110000"/>
              </a:lnSpc>
              <a:spcBef>
                <a:spcPts val="1323"/>
              </a:spcBef>
              <a:buNone/>
              <a:defRPr sz="1543" baseline="0">
                <a:solidFill>
                  <a:schemeClr val="bg2"/>
                </a:solidFill>
              </a:defRPr>
            </a:lvl1pPr>
            <a:lvl2pPr marL="377979" indent="0">
              <a:buNone/>
              <a:defRPr sz="1157"/>
            </a:lvl2pPr>
            <a:lvl3pPr marL="755957" indent="0">
              <a:buNone/>
              <a:defRPr sz="992"/>
            </a:lvl3pPr>
            <a:lvl4pPr marL="1133936" indent="0">
              <a:buNone/>
              <a:defRPr sz="827"/>
            </a:lvl4pPr>
            <a:lvl5pPr marL="1511915" indent="0">
              <a:buNone/>
              <a:defRPr sz="827"/>
            </a:lvl5pPr>
            <a:lvl6pPr marL="1889893" indent="0">
              <a:buNone/>
              <a:defRPr sz="827"/>
            </a:lvl6pPr>
            <a:lvl7pPr marL="2267872" indent="0">
              <a:buNone/>
              <a:defRPr sz="827"/>
            </a:lvl7pPr>
            <a:lvl8pPr marL="2645851" indent="0">
              <a:buNone/>
              <a:defRPr sz="827"/>
            </a:lvl8pPr>
            <a:lvl9pPr marL="3023829"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a:xfrm>
            <a:off x="671703" y="7028005"/>
            <a:ext cx="1080806" cy="384115"/>
          </a:xfrm>
        </p:spPr>
        <p:txBody>
          <a:bodyPr/>
          <a:lstStyle/>
          <a:p>
            <a:fld id="{53F88255-5691-4457-BB8E-24E02D3D5FD4}"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a:xfrm>
            <a:off x="1844777" y="7028005"/>
            <a:ext cx="3053708" cy="381176"/>
          </a:xfrm>
        </p:spPr>
        <p:txBody>
          <a:bodyPr/>
          <a:lstStyle/>
          <a:p>
            <a:endParaRPr kumimoji="1" lang="ja-JP" altLang="en-US"/>
          </a:p>
        </p:txBody>
      </p:sp>
      <p:sp>
        <p:nvSpPr>
          <p:cNvPr id="7" name="Slide Number Placeholder 6"/>
          <p:cNvSpPr>
            <a:spLocks noGrp="1"/>
          </p:cNvSpPr>
          <p:nvPr>
            <p:ph type="sldNum" sz="quarter" idx="12"/>
          </p:nvPr>
        </p:nvSpPr>
        <p:spPr>
          <a:xfrm>
            <a:off x="4976596" y="7028005"/>
            <a:ext cx="1107837" cy="381176"/>
          </a:xfrm>
        </p:spPr>
        <p:txBody>
          <a:bodyPr/>
          <a:lstStyle/>
          <a:p>
            <a:fld id="{3A11CD3E-8293-4AFA-9BA7-843AA0F60B88}" type="slidenum">
              <a:rPr kumimoji="1" lang="ja-JP" altLang="en-US" smtClean="0"/>
              <a:t>‹#›</a:t>
            </a:fld>
            <a:endParaRPr kumimoji="1" lang="ja-JP" altLang="en-US"/>
          </a:p>
        </p:txBody>
      </p:sp>
      <p:sp>
        <p:nvSpPr>
          <p:cNvPr id="13" name="Rectangle 12" title="left edge border"/>
          <p:cNvSpPr/>
          <p:nvPr/>
        </p:nvSpPr>
        <p:spPr>
          <a:xfrm>
            <a:off x="0" y="0"/>
            <a:ext cx="248585"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56724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1097662" y="7028005"/>
            <a:ext cx="2043058" cy="384115"/>
          </a:xfrm>
          <a:prstGeom prst="rect">
            <a:avLst/>
          </a:prstGeom>
        </p:spPr>
        <p:txBody>
          <a:bodyPr vert="horz" lIns="91440" tIns="45720" rIns="91440" bIns="45720" rtlCol="0" anchor="ctr"/>
          <a:lstStyle>
            <a:lvl1pPr algn="l">
              <a:defRPr sz="1102">
                <a:solidFill>
                  <a:schemeClr val="tx1">
                    <a:lumMod val="65000"/>
                    <a:lumOff val="35000"/>
                  </a:schemeClr>
                </a:solidFill>
              </a:defRPr>
            </a:lvl1pPr>
          </a:lstStyle>
          <a:p>
            <a:fld id="{53F88255-5691-4457-BB8E-24E02D3D5FD4}" type="datetimeFigureOut">
              <a:rPr kumimoji="1" lang="ja-JP" altLang="en-US" smtClean="0"/>
              <a:t>2025/3/27</a:t>
            </a:fld>
            <a:endParaRPr kumimoji="1" lang="ja-JP" altLang="en-US"/>
          </a:p>
        </p:txBody>
      </p:sp>
      <p:sp>
        <p:nvSpPr>
          <p:cNvPr id="5" name="Footer Placeholder 4"/>
          <p:cNvSpPr>
            <a:spLocks noGrp="1"/>
          </p:cNvSpPr>
          <p:nvPr>
            <p:ph type="ftr" sz="quarter" idx="3"/>
          </p:nvPr>
        </p:nvSpPr>
        <p:spPr>
          <a:xfrm>
            <a:off x="3541663" y="7028005"/>
            <a:ext cx="3608487" cy="381176"/>
          </a:xfrm>
          <a:prstGeom prst="rect">
            <a:avLst/>
          </a:prstGeom>
        </p:spPr>
        <p:txBody>
          <a:bodyPr vert="horz" lIns="91440" tIns="45720" rIns="91440" bIns="45720" rtlCol="0" anchor="ctr"/>
          <a:lstStyle>
            <a:lvl1pPr algn="ctr">
              <a:defRPr sz="1102">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7551094" y="7028005"/>
            <a:ext cx="2472481" cy="381176"/>
          </a:xfrm>
          <a:prstGeom prst="rect">
            <a:avLst/>
          </a:prstGeom>
        </p:spPr>
        <p:txBody>
          <a:bodyPr vert="horz" lIns="91440" tIns="45720" rIns="91440" bIns="45720" rtlCol="0" anchor="ctr"/>
          <a:lstStyle>
            <a:lvl1pPr algn="r">
              <a:defRPr sz="1102">
                <a:solidFill>
                  <a:schemeClr val="tx1">
                    <a:lumMod val="65000"/>
                    <a:lumOff val="35000"/>
                  </a:schemeClr>
                </a:solidFill>
              </a:defRPr>
            </a:lvl1pPr>
          </a:lstStyle>
          <a:p>
            <a:fld id="{3A11CD3E-8293-4AFA-9BA7-843AA0F60B88}" type="slidenum">
              <a:rPr kumimoji="1" lang="ja-JP" altLang="en-US" smtClean="0"/>
              <a:t>‹#›</a:t>
            </a:fld>
            <a:endParaRPr kumimoji="1" lang="ja-JP" altLang="en-US"/>
          </a:p>
        </p:txBody>
      </p:sp>
      <p:sp>
        <p:nvSpPr>
          <p:cNvPr id="12" name="Rectangle 11"/>
          <p:cNvSpPr/>
          <p:nvPr/>
        </p:nvSpPr>
        <p:spPr>
          <a:xfrm>
            <a:off x="10443228" y="0"/>
            <a:ext cx="248585"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10443228" y="0"/>
            <a:ext cx="248585"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794040" cy="7559675"/>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387917197"/>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755957" rtl="0" eaLnBrk="1" latinLnBrk="0" hangingPunct="1">
        <a:lnSpc>
          <a:spcPct val="90000"/>
        </a:lnSpc>
        <a:spcBef>
          <a:spcPct val="0"/>
        </a:spcBef>
        <a:buNone/>
        <a:defRPr kumimoji="1" sz="5622" kern="1200" cap="all" spc="165" baseline="0">
          <a:solidFill>
            <a:schemeClr val="tx2"/>
          </a:solidFill>
          <a:latin typeface="+mj-lt"/>
          <a:ea typeface="+mj-ea"/>
          <a:cs typeface="+mj-cs"/>
        </a:defRPr>
      </a:lvl1pPr>
    </p:titleStyle>
    <p:bodyStyle>
      <a:lvl1pPr marL="251986" indent="-251986" algn="l" defTabSz="755957" rtl="0" eaLnBrk="1" latinLnBrk="0" hangingPunct="1">
        <a:lnSpc>
          <a:spcPct val="110000"/>
        </a:lnSpc>
        <a:spcBef>
          <a:spcPts val="772"/>
        </a:spcBef>
        <a:buClr>
          <a:schemeClr val="tx2"/>
        </a:buClr>
        <a:buFont typeface="Arial" panose="020B0604020202020204" pitchFamily="34" charset="0"/>
        <a:buChar char="•"/>
        <a:defRPr kumimoji="1" sz="2205" kern="1200">
          <a:solidFill>
            <a:schemeClr val="tx1">
              <a:lumMod val="65000"/>
              <a:lumOff val="35000"/>
            </a:schemeClr>
          </a:solidFill>
          <a:latin typeface="+mn-lt"/>
          <a:ea typeface="+mn-ea"/>
          <a:cs typeface="+mn-cs"/>
        </a:defRPr>
      </a:lvl1pPr>
      <a:lvl2pPr marL="755957" indent="-251986" algn="l" defTabSz="755957" rtl="0" eaLnBrk="1" latinLnBrk="0" hangingPunct="1">
        <a:lnSpc>
          <a:spcPct val="110000"/>
        </a:lnSpc>
        <a:spcBef>
          <a:spcPts val="772"/>
        </a:spcBef>
        <a:buClr>
          <a:schemeClr val="tx2"/>
        </a:buClr>
        <a:buFont typeface="Gill Sans MT" panose="020B0502020104020203" pitchFamily="34" charset="0"/>
        <a:buChar char="–"/>
        <a:defRPr kumimoji="1" sz="1984" kern="1200">
          <a:solidFill>
            <a:schemeClr val="tx1">
              <a:lumMod val="65000"/>
              <a:lumOff val="35000"/>
            </a:schemeClr>
          </a:solidFill>
          <a:latin typeface="+mn-lt"/>
          <a:ea typeface="+mn-ea"/>
          <a:cs typeface="+mn-cs"/>
        </a:defRPr>
      </a:lvl2pPr>
      <a:lvl3pPr marL="1259929" indent="-251986" algn="l" defTabSz="755957" rtl="0" eaLnBrk="1" latinLnBrk="0" hangingPunct="1">
        <a:lnSpc>
          <a:spcPct val="110000"/>
        </a:lnSpc>
        <a:spcBef>
          <a:spcPts val="772"/>
        </a:spcBef>
        <a:buClr>
          <a:schemeClr val="tx2"/>
        </a:buClr>
        <a:buFont typeface="Arial" panose="020B0604020202020204" pitchFamily="34" charset="0"/>
        <a:buChar char="•"/>
        <a:defRPr kumimoji="1" sz="1764" kern="1200">
          <a:solidFill>
            <a:schemeClr val="tx1">
              <a:lumMod val="65000"/>
              <a:lumOff val="35000"/>
            </a:schemeClr>
          </a:solidFill>
          <a:latin typeface="+mn-lt"/>
          <a:ea typeface="+mn-ea"/>
          <a:cs typeface="+mn-cs"/>
        </a:defRPr>
      </a:lvl3pPr>
      <a:lvl4pPr marL="1763900" indent="-251986" algn="l" defTabSz="755957" rtl="0" eaLnBrk="1" latinLnBrk="0" hangingPunct="1">
        <a:lnSpc>
          <a:spcPct val="110000"/>
        </a:lnSpc>
        <a:spcBef>
          <a:spcPts val="772"/>
        </a:spcBef>
        <a:buClr>
          <a:schemeClr val="tx2"/>
        </a:buClr>
        <a:buFont typeface="Gill Sans MT" panose="020B0502020104020203" pitchFamily="34" charset="0"/>
        <a:buChar char="–"/>
        <a:defRPr kumimoji="1" sz="1543" kern="1200">
          <a:solidFill>
            <a:schemeClr val="tx1">
              <a:lumMod val="65000"/>
              <a:lumOff val="35000"/>
            </a:schemeClr>
          </a:solidFill>
          <a:latin typeface="+mn-lt"/>
          <a:ea typeface="+mn-ea"/>
          <a:cs typeface="+mn-cs"/>
        </a:defRPr>
      </a:lvl4pPr>
      <a:lvl5pPr marL="2267872" indent="-251986" algn="l" defTabSz="755957" rtl="0" eaLnBrk="1" latinLnBrk="0" hangingPunct="1">
        <a:lnSpc>
          <a:spcPct val="110000"/>
        </a:lnSpc>
        <a:spcBef>
          <a:spcPts val="772"/>
        </a:spcBef>
        <a:buClr>
          <a:schemeClr val="tx2"/>
        </a:buClr>
        <a:buFont typeface="Arial" panose="020B0604020202020204" pitchFamily="34" charset="0"/>
        <a:buChar char="•"/>
        <a:defRPr kumimoji="1" sz="1543" kern="1200">
          <a:solidFill>
            <a:schemeClr val="tx1">
              <a:lumMod val="65000"/>
              <a:lumOff val="35000"/>
            </a:schemeClr>
          </a:solidFill>
          <a:latin typeface="+mn-lt"/>
          <a:ea typeface="+mn-ea"/>
          <a:cs typeface="+mn-cs"/>
        </a:defRPr>
      </a:lvl5pPr>
      <a:lvl6pPr marL="2771844" indent="-251986" algn="l" defTabSz="755957" rtl="0" eaLnBrk="1" latinLnBrk="0" hangingPunct="1">
        <a:lnSpc>
          <a:spcPct val="110000"/>
        </a:lnSpc>
        <a:spcBef>
          <a:spcPts val="772"/>
        </a:spcBef>
        <a:buClr>
          <a:schemeClr val="tx2"/>
        </a:buClr>
        <a:buFont typeface="Gill Sans MT" panose="020B0502020104020203" pitchFamily="34" charset="0"/>
        <a:buChar char="–"/>
        <a:defRPr kumimoji="1" sz="1543" kern="1200">
          <a:solidFill>
            <a:schemeClr val="tx1">
              <a:lumMod val="65000"/>
              <a:lumOff val="35000"/>
            </a:schemeClr>
          </a:solidFill>
          <a:latin typeface="+mn-lt"/>
          <a:ea typeface="+mn-ea"/>
          <a:cs typeface="+mn-cs"/>
        </a:defRPr>
      </a:lvl6pPr>
      <a:lvl7pPr marL="3275815" indent="-251986" algn="l" defTabSz="755957" rtl="0" eaLnBrk="1" latinLnBrk="0" hangingPunct="1">
        <a:lnSpc>
          <a:spcPct val="110000"/>
        </a:lnSpc>
        <a:spcBef>
          <a:spcPts val="772"/>
        </a:spcBef>
        <a:buClr>
          <a:schemeClr val="tx2"/>
        </a:buClr>
        <a:buFont typeface="Arial" panose="020B0604020202020204" pitchFamily="34" charset="0"/>
        <a:buChar char="•"/>
        <a:defRPr kumimoji="1" sz="1543" kern="1200">
          <a:solidFill>
            <a:schemeClr val="tx1">
              <a:lumMod val="65000"/>
              <a:lumOff val="35000"/>
            </a:schemeClr>
          </a:solidFill>
          <a:latin typeface="+mn-lt"/>
          <a:ea typeface="+mn-ea"/>
          <a:cs typeface="+mn-cs"/>
        </a:defRPr>
      </a:lvl7pPr>
      <a:lvl8pPr marL="3779787" indent="-251986" algn="l" defTabSz="755957" rtl="0" eaLnBrk="1" latinLnBrk="0" hangingPunct="1">
        <a:lnSpc>
          <a:spcPct val="110000"/>
        </a:lnSpc>
        <a:spcBef>
          <a:spcPts val="772"/>
        </a:spcBef>
        <a:buClr>
          <a:schemeClr val="tx2"/>
        </a:buClr>
        <a:buFont typeface="Gill Sans MT" panose="020B0502020104020203" pitchFamily="34" charset="0"/>
        <a:buChar char="–"/>
        <a:defRPr kumimoji="1" sz="1543" kern="1200" baseline="0">
          <a:solidFill>
            <a:schemeClr val="tx1">
              <a:lumMod val="65000"/>
              <a:lumOff val="35000"/>
            </a:schemeClr>
          </a:solidFill>
          <a:latin typeface="+mn-lt"/>
          <a:ea typeface="+mn-ea"/>
          <a:cs typeface="+mn-cs"/>
        </a:defRPr>
      </a:lvl8pPr>
      <a:lvl9pPr marL="4283758" indent="-251986" algn="l" defTabSz="755957" rtl="0" eaLnBrk="1" latinLnBrk="0" hangingPunct="1">
        <a:lnSpc>
          <a:spcPct val="110000"/>
        </a:lnSpc>
        <a:spcBef>
          <a:spcPts val="772"/>
        </a:spcBef>
        <a:buClr>
          <a:schemeClr val="tx2"/>
        </a:buClr>
        <a:buFont typeface="Arial" panose="020B0604020202020204" pitchFamily="34" charset="0"/>
        <a:buChar char="•"/>
        <a:defRPr kumimoji="1" sz="1543" kern="1200" baseline="0">
          <a:solidFill>
            <a:schemeClr val="tx1">
              <a:lumMod val="65000"/>
              <a:lumOff val="35000"/>
            </a:schemeClr>
          </a:solidFill>
          <a:latin typeface="+mn-lt"/>
          <a:ea typeface="+mn-ea"/>
          <a:cs typeface="+mn-cs"/>
        </a:defRPr>
      </a:lvl9pPr>
    </p:bodyStyle>
    <p:otherStyle>
      <a:defPPr>
        <a:defRPr lang="en-US"/>
      </a:defPPr>
      <a:lvl1pPr marL="0" algn="l" defTabSz="755957" rtl="0" eaLnBrk="1" latinLnBrk="0" hangingPunct="1">
        <a:defRPr kumimoji="1" sz="1488" kern="1200">
          <a:solidFill>
            <a:schemeClr val="tx1"/>
          </a:solidFill>
          <a:latin typeface="+mn-lt"/>
          <a:ea typeface="+mn-ea"/>
          <a:cs typeface="+mn-cs"/>
        </a:defRPr>
      </a:lvl1pPr>
      <a:lvl2pPr marL="377979" algn="l" defTabSz="755957" rtl="0" eaLnBrk="1" latinLnBrk="0" hangingPunct="1">
        <a:defRPr kumimoji="1" sz="1488" kern="1200">
          <a:solidFill>
            <a:schemeClr val="tx1"/>
          </a:solidFill>
          <a:latin typeface="+mn-lt"/>
          <a:ea typeface="+mn-ea"/>
          <a:cs typeface="+mn-cs"/>
        </a:defRPr>
      </a:lvl2pPr>
      <a:lvl3pPr marL="755957" algn="l" defTabSz="755957" rtl="0" eaLnBrk="1" latinLnBrk="0" hangingPunct="1">
        <a:defRPr kumimoji="1" sz="1488" kern="1200">
          <a:solidFill>
            <a:schemeClr val="tx1"/>
          </a:solidFill>
          <a:latin typeface="+mn-lt"/>
          <a:ea typeface="+mn-ea"/>
          <a:cs typeface="+mn-cs"/>
        </a:defRPr>
      </a:lvl3pPr>
      <a:lvl4pPr marL="1133936" algn="l" defTabSz="755957" rtl="0" eaLnBrk="1" latinLnBrk="0" hangingPunct="1">
        <a:defRPr kumimoji="1" sz="1488" kern="1200">
          <a:solidFill>
            <a:schemeClr val="tx1"/>
          </a:solidFill>
          <a:latin typeface="+mn-lt"/>
          <a:ea typeface="+mn-ea"/>
          <a:cs typeface="+mn-cs"/>
        </a:defRPr>
      </a:lvl4pPr>
      <a:lvl5pPr marL="1511915" algn="l" defTabSz="755957" rtl="0" eaLnBrk="1" latinLnBrk="0" hangingPunct="1">
        <a:defRPr kumimoji="1" sz="1488" kern="1200">
          <a:solidFill>
            <a:schemeClr val="tx1"/>
          </a:solidFill>
          <a:latin typeface="+mn-lt"/>
          <a:ea typeface="+mn-ea"/>
          <a:cs typeface="+mn-cs"/>
        </a:defRPr>
      </a:lvl5pPr>
      <a:lvl6pPr marL="1889893" algn="l" defTabSz="755957" rtl="0" eaLnBrk="1" latinLnBrk="0" hangingPunct="1">
        <a:defRPr kumimoji="1" sz="1488" kern="1200">
          <a:solidFill>
            <a:schemeClr val="tx1"/>
          </a:solidFill>
          <a:latin typeface="+mn-lt"/>
          <a:ea typeface="+mn-ea"/>
          <a:cs typeface="+mn-cs"/>
        </a:defRPr>
      </a:lvl6pPr>
      <a:lvl7pPr marL="2267872" algn="l" defTabSz="755957" rtl="0" eaLnBrk="1" latinLnBrk="0" hangingPunct="1">
        <a:defRPr kumimoji="1" sz="1488" kern="1200">
          <a:solidFill>
            <a:schemeClr val="tx1"/>
          </a:solidFill>
          <a:latin typeface="+mn-lt"/>
          <a:ea typeface="+mn-ea"/>
          <a:cs typeface="+mn-cs"/>
        </a:defRPr>
      </a:lvl7pPr>
      <a:lvl8pPr marL="2645851" algn="l" defTabSz="755957" rtl="0" eaLnBrk="1" latinLnBrk="0" hangingPunct="1">
        <a:defRPr kumimoji="1" sz="1488" kern="1200">
          <a:solidFill>
            <a:schemeClr val="tx1"/>
          </a:solidFill>
          <a:latin typeface="+mn-lt"/>
          <a:ea typeface="+mn-ea"/>
          <a:cs typeface="+mn-cs"/>
        </a:defRPr>
      </a:lvl8pPr>
      <a:lvl9pPr marL="3023829" algn="l" defTabSz="755957" rtl="0" eaLnBrk="1" latinLnBrk="0" hangingPunct="1">
        <a:defRPr kumimoji="1" sz="1488"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6.sv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9ADCAF1C-719F-E52C-F469-465E34C89B60}"/>
              </a:ext>
            </a:extLst>
          </p:cNvPr>
          <p:cNvSpPr/>
          <p:nvPr/>
        </p:nvSpPr>
        <p:spPr>
          <a:xfrm>
            <a:off x="2367422" y="1310077"/>
            <a:ext cx="6351419" cy="1446550"/>
          </a:xfrm>
          <a:prstGeom prst="rect">
            <a:avLst/>
          </a:prstGeom>
          <a:noFill/>
        </p:spPr>
        <p:txBody>
          <a:bodyPr wrap="none" lIns="91440" tIns="45720" rIns="91440" bIns="45720">
            <a:spAutoFit/>
          </a:bodyPr>
          <a:lstStyle/>
          <a:p>
            <a:pPr algn="ctr"/>
            <a:r>
              <a:rPr lang="ja-JP" altLang="en-US" sz="8800" b="0" cap="none" spc="0" dirty="0">
                <a:ln w="0"/>
                <a:solidFill>
                  <a:schemeClr val="tx1"/>
                </a:solidFill>
                <a:effectLst>
                  <a:outerShdw blurRad="38100" dist="19050" dir="2700000" algn="tl" rotWithShape="0">
                    <a:schemeClr val="dk1">
                      <a:alpha val="40000"/>
                    </a:schemeClr>
                  </a:outerShdw>
                </a:effectLst>
                <a:latin typeface="UD デジタル 教科書体 NK-B" panose="02020700000000000000" pitchFamily="18" charset="-128"/>
                <a:ea typeface="UD デジタル 教科書体 NK-B" panose="02020700000000000000" pitchFamily="18" charset="-128"/>
              </a:rPr>
              <a:t>副業トラブル</a:t>
            </a:r>
          </a:p>
        </p:txBody>
      </p:sp>
      <p:sp>
        <p:nvSpPr>
          <p:cNvPr id="3" name="正方形/長方形 2">
            <a:extLst>
              <a:ext uri="{FF2B5EF4-FFF2-40B4-BE49-F238E27FC236}">
                <a16:creationId xmlns:a16="http://schemas.microsoft.com/office/drawing/2014/main" id="{D03257A8-502B-637E-5DCE-94E0618EC144}"/>
              </a:ext>
            </a:extLst>
          </p:cNvPr>
          <p:cNvSpPr/>
          <p:nvPr/>
        </p:nvSpPr>
        <p:spPr>
          <a:xfrm>
            <a:off x="1657130" y="3930090"/>
            <a:ext cx="7887096" cy="1446550"/>
          </a:xfrm>
          <a:prstGeom prst="rect">
            <a:avLst/>
          </a:prstGeom>
          <a:noFill/>
        </p:spPr>
        <p:txBody>
          <a:bodyPr wrap="none" lIns="91440" tIns="45720" rIns="91440" bIns="45720">
            <a:spAutoFit/>
          </a:bodyPr>
          <a:lstStyle/>
          <a:p>
            <a:pPr algn="ctr"/>
            <a:r>
              <a:rPr lang="ja-JP" altLang="en-US" sz="4400" b="0" cap="none" spc="0" dirty="0">
                <a:ln w="0"/>
                <a:solidFill>
                  <a:schemeClr val="tx1"/>
                </a:solidFill>
                <a:effectLst>
                  <a:outerShdw blurRad="38100" dist="19050" dir="2700000" algn="tl" rotWithShape="0">
                    <a:schemeClr val="dk1">
                      <a:alpha val="40000"/>
                    </a:schemeClr>
                  </a:outerShdw>
                </a:effectLst>
                <a:latin typeface="UD デジタル 教科書体 NK-B" panose="02020700000000000000" pitchFamily="18" charset="-128"/>
                <a:ea typeface="UD デジタル 教科書体 NK-B" panose="02020700000000000000" pitchFamily="18" charset="-128"/>
              </a:rPr>
              <a:t>マッチングアプリで出会った人に</a:t>
            </a:r>
            <a:endParaRPr lang="en-US" altLang="ja-JP" sz="4400" b="0" cap="none" spc="0" dirty="0">
              <a:ln w="0"/>
              <a:solidFill>
                <a:schemeClr val="tx1"/>
              </a:solidFill>
              <a:effectLst>
                <a:outerShdw blurRad="38100" dist="19050" dir="2700000" algn="tl" rotWithShape="0">
                  <a:schemeClr val="dk1">
                    <a:alpha val="40000"/>
                  </a:schemeClr>
                </a:outerShdw>
              </a:effectLst>
              <a:latin typeface="UD デジタル 教科書体 NK-B" panose="02020700000000000000" pitchFamily="18" charset="-128"/>
              <a:ea typeface="UD デジタル 教科書体 NK-B" panose="02020700000000000000" pitchFamily="18" charset="-128"/>
            </a:endParaRPr>
          </a:p>
          <a:p>
            <a:pPr algn="ctr"/>
            <a:r>
              <a:rPr lang="ja-JP" altLang="en-US" sz="4400" dirty="0">
                <a:ln w="0"/>
                <a:effectLst>
                  <a:outerShdw blurRad="38100" dist="19050" dir="2700000" algn="tl" rotWithShape="0">
                    <a:schemeClr val="dk1">
                      <a:alpha val="40000"/>
                    </a:schemeClr>
                  </a:outerShdw>
                </a:effectLst>
                <a:latin typeface="UD デジタル 教科書体 NK-B" panose="02020700000000000000" pitchFamily="18" charset="-128"/>
                <a:ea typeface="UD デジタル 教科書体 NK-B" panose="02020700000000000000" pitchFamily="18" charset="-128"/>
              </a:rPr>
              <a:t>投資を勧められて</a:t>
            </a:r>
            <a:r>
              <a:rPr lang="en-US" altLang="ja-JP" sz="4400" dirty="0">
                <a:ln w="0"/>
                <a:effectLst>
                  <a:outerShdw blurRad="38100" dist="19050" dir="2700000" algn="tl" rotWithShape="0">
                    <a:schemeClr val="dk1">
                      <a:alpha val="40000"/>
                    </a:schemeClr>
                  </a:outerShdw>
                </a:effectLst>
                <a:latin typeface="UD デジタル 教科書体 NK-B" panose="02020700000000000000" pitchFamily="18" charset="-128"/>
                <a:ea typeface="UD デジタル 教科書体 NK-B" panose="02020700000000000000" pitchFamily="18" charset="-128"/>
              </a:rPr>
              <a:t>…</a:t>
            </a:r>
            <a:endParaRPr lang="en-US" altLang="ja-JP" sz="4400" b="0" cap="none" spc="0" dirty="0">
              <a:ln w="0"/>
              <a:solidFill>
                <a:schemeClr val="tx1"/>
              </a:solidFill>
              <a:effectLst>
                <a:outerShdw blurRad="38100" dist="19050" dir="2700000" algn="tl" rotWithShape="0">
                  <a:schemeClr val="dk1">
                    <a:alpha val="40000"/>
                  </a:schemeClr>
                </a:outerShdw>
              </a:effectLst>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672141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0FF5-5C3E-F051-3D7E-EE07AB845344}"/>
            </a:ext>
          </a:extLst>
        </p:cNvPr>
        <p:cNvGrpSpPr/>
        <p:nvPr/>
      </p:nvGrpSpPr>
      <p:grpSpPr>
        <a:xfrm>
          <a:off x="0" y="0"/>
          <a:ext cx="0" cy="0"/>
          <a:chOff x="0" y="0"/>
          <a:chExt cx="0" cy="0"/>
        </a:xfrm>
      </p:grpSpPr>
      <p:grpSp>
        <p:nvGrpSpPr>
          <p:cNvPr id="16" name="グループ化 15">
            <a:extLst>
              <a:ext uri="{FF2B5EF4-FFF2-40B4-BE49-F238E27FC236}">
                <a16:creationId xmlns:a16="http://schemas.microsoft.com/office/drawing/2014/main" id="{7C1C0C10-DD9E-145C-D869-5C91D07E6CEF}"/>
              </a:ext>
            </a:extLst>
          </p:cNvPr>
          <p:cNvGrpSpPr/>
          <p:nvPr/>
        </p:nvGrpSpPr>
        <p:grpSpPr>
          <a:xfrm>
            <a:off x="2667747" y="355600"/>
            <a:ext cx="4356847" cy="7028330"/>
            <a:chOff x="1550147" y="215152"/>
            <a:chExt cx="4356847" cy="7028330"/>
          </a:xfrm>
        </p:grpSpPr>
        <p:grpSp>
          <p:nvGrpSpPr>
            <p:cNvPr id="6" name="グループ化 5">
              <a:extLst>
                <a:ext uri="{FF2B5EF4-FFF2-40B4-BE49-F238E27FC236}">
                  <a16:creationId xmlns:a16="http://schemas.microsoft.com/office/drawing/2014/main" id="{16B76588-C5CB-3237-2750-D355B50D1295}"/>
                </a:ext>
              </a:extLst>
            </p:cNvPr>
            <p:cNvGrpSpPr/>
            <p:nvPr/>
          </p:nvGrpSpPr>
          <p:grpSpPr>
            <a:xfrm>
              <a:off x="1550147" y="215152"/>
              <a:ext cx="4356847" cy="7028330"/>
              <a:chOff x="1308847" y="215152"/>
              <a:chExt cx="4356847" cy="7028330"/>
            </a:xfrm>
          </p:grpSpPr>
          <p:sp>
            <p:nvSpPr>
              <p:cNvPr id="4" name="四角形: 角を丸くする 3">
                <a:extLst>
                  <a:ext uri="{FF2B5EF4-FFF2-40B4-BE49-F238E27FC236}">
                    <a16:creationId xmlns:a16="http://schemas.microsoft.com/office/drawing/2014/main" id="{AFE97E0B-5833-5BBD-6C2D-0533905933AC}"/>
                  </a:ext>
                </a:extLst>
              </p:cNvPr>
              <p:cNvSpPr/>
              <p:nvPr/>
            </p:nvSpPr>
            <p:spPr>
              <a:xfrm>
                <a:off x="1308847" y="215152"/>
                <a:ext cx="4356847" cy="7028330"/>
              </a:xfrm>
              <a:prstGeom prst="roundRect">
                <a:avLst>
                  <a:gd name="adj" fmla="val 12552"/>
                </a:avLst>
              </a:prstGeom>
              <a:ln w="19050">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D7AC51FE-0DD1-C364-E0A2-89B9A6DAFD3D}"/>
                  </a:ext>
                </a:extLst>
              </p:cNvPr>
              <p:cNvSpPr/>
              <p:nvPr/>
            </p:nvSpPr>
            <p:spPr>
              <a:xfrm>
                <a:off x="1617382" y="487083"/>
                <a:ext cx="3780118" cy="6497917"/>
              </a:xfrm>
              <a:prstGeom prst="roundRect">
                <a:avLst>
                  <a:gd name="adj" fmla="val 980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3" name="図 2" descr="ロゴ&#10;&#10;自動的に生成された説明">
              <a:extLst>
                <a:ext uri="{FF2B5EF4-FFF2-40B4-BE49-F238E27FC236}">
                  <a16:creationId xmlns:a16="http://schemas.microsoft.com/office/drawing/2014/main" id="{8A92419B-2C18-632E-7F43-A69F846B68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1841" y="1654723"/>
              <a:ext cx="3134659" cy="3064129"/>
            </a:xfrm>
            <a:prstGeom prst="rect">
              <a:avLst/>
            </a:prstGeom>
          </p:spPr>
        </p:pic>
        <p:sp>
          <p:nvSpPr>
            <p:cNvPr id="10" name="フリーフォーム: 図形 9">
              <a:extLst>
                <a:ext uri="{FF2B5EF4-FFF2-40B4-BE49-F238E27FC236}">
                  <a16:creationId xmlns:a16="http://schemas.microsoft.com/office/drawing/2014/main" id="{38567A3A-45A0-221D-4B0A-E707E2FFB196}"/>
                </a:ext>
              </a:extLst>
            </p:cNvPr>
            <p:cNvSpPr/>
            <p:nvPr/>
          </p:nvSpPr>
          <p:spPr>
            <a:xfrm>
              <a:off x="2209800" y="4102099"/>
              <a:ext cx="3124200" cy="2476907"/>
            </a:xfrm>
            <a:custGeom>
              <a:avLst/>
              <a:gdLst>
                <a:gd name="connsiteX0" fmla="*/ 1981200 w 3276600"/>
                <a:gd name="connsiteY0" fmla="*/ 0 h 2311400"/>
                <a:gd name="connsiteX1" fmla="*/ 2100439 w 3276600"/>
                <a:gd name="connsiteY1" fmla="*/ 330200 h 2311400"/>
                <a:gd name="connsiteX2" fmla="*/ 2946393 w 3276600"/>
                <a:gd name="connsiteY2" fmla="*/ 330200 h 2311400"/>
                <a:gd name="connsiteX3" fmla="*/ 3276600 w 3276600"/>
                <a:gd name="connsiteY3" fmla="*/ 660407 h 2311400"/>
                <a:gd name="connsiteX4" fmla="*/ 3276600 w 3276600"/>
                <a:gd name="connsiteY4" fmla="*/ 1981193 h 2311400"/>
                <a:gd name="connsiteX5" fmla="*/ 2946393 w 3276600"/>
                <a:gd name="connsiteY5" fmla="*/ 2311400 h 2311400"/>
                <a:gd name="connsiteX6" fmla="*/ 330207 w 3276600"/>
                <a:gd name="connsiteY6" fmla="*/ 2311400 h 2311400"/>
                <a:gd name="connsiteX7" fmla="*/ 0 w 3276600"/>
                <a:gd name="connsiteY7" fmla="*/ 1981193 h 2311400"/>
                <a:gd name="connsiteX8" fmla="*/ 0 w 3276600"/>
                <a:gd name="connsiteY8" fmla="*/ 660407 h 2311400"/>
                <a:gd name="connsiteX9" fmla="*/ 330207 w 3276600"/>
                <a:gd name="connsiteY9" fmla="*/ 330200 h 2311400"/>
                <a:gd name="connsiteX10" fmla="*/ 1861961 w 3276600"/>
                <a:gd name="connsiteY10" fmla="*/ 330200 h 2311400"/>
                <a:gd name="connsiteX0" fmla="*/ 1981200 w 3276600"/>
                <a:gd name="connsiteY0" fmla="*/ 0 h 2311400"/>
                <a:gd name="connsiteX1" fmla="*/ 2100439 w 3276600"/>
                <a:gd name="connsiteY1" fmla="*/ 330200 h 2311400"/>
                <a:gd name="connsiteX2" fmla="*/ 2946393 w 3276600"/>
                <a:gd name="connsiteY2" fmla="*/ 330200 h 2311400"/>
                <a:gd name="connsiteX3" fmla="*/ 3276600 w 3276600"/>
                <a:gd name="connsiteY3" fmla="*/ 660407 h 2311400"/>
                <a:gd name="connsiteX4" fmla="*/ 3276600 w 3276600"/>
                <a:gd name="connsiteY4" fmla="*/ 1981193 h 2311400"/>
                <a:gd name="connsiteX5" fmla="*/ 2946393 w 3276600"/>
                <a:gd name="connsiteY5" fmla="*/ 2311400 h 2311400"/>
                <a:gd name="connsiteX6" fmla="*/ 330207 w 3276600"/>
                <a:gd name="connsiteY6" fmla="*/ 2311400 h 2311400"/>
                <a:gd name="connsiteX7" fmla="*/ 0 w 3276600"/>
                <a:gd name="connsiteY7" fmla="*/ 1981193 h 2311400"/>
                <a:gd name="connsiteX8" fmla="*/ 0 w 3276600"/>
                <a:gd name="connsiteY8" fmla="*/ 660407 h 2311400"/>
                <a:gd name="connsiteX9" fmla="*/ 330207 w 3276600"/>
                <a:gd name="connsiteY9" fmla="*/ 330200 h 2311400"/>
                <a:gd name="connsiteX10" fmla="*/ 1249263 w 3276600"/>
                <a:gd name="connsiteY10" fmla="*/ 358923 h 2311400"/>
                <a:gd name="connsiteX11" fmla="*/ 1981200 w 3276600"/>
                <a:gd name="connsiteY11" fmla="*/ 0 h 2311400"/>
                <a:gd name="connsiteX0" fmla="*/ 1981200 w 3276600"/>
                <a:gd name="connsiteY0" fmla="*/ 0 h 2311400"/>
                <a:gd name="connsiteX1" fmla="*/ 1474422 w 3276600"/>
                <a:gd name="connsiteY1" fmla="*/ 344562 h 2311400"/>
                <a:gd name="connsiteX2" fmla="*/ 2946393 w 3276600"/>
                <a:gd name="connsiteY2" fmla="*/ 330200 h 2311400"/>
                <a:gd name="connsiteX3" fmla="*/ 3276600 w 3276600"/>
                <a:gd name="connsiteY3" fmla="*/ 660407 h 2311400"/>
                <a:gd name="connsiteX4" fmla="*/ 3276600 w 3276600"/>
                <a:gd name="connsiteY4" fmla="*/ 1981193 h 2311400"/>
                <a:gd name="connsiteX5" fmla="*/ 2946393 w 3276600"/>
                <a:gd name="connsiteY5" fmla="*/ 2311400 h 2311400"/>
                <a:gd name="connsiteX6" fmla="*/ 330207 w 3276600"/>
                <a:gd name="connsiteY6" fmla="*/ 2311400 h 2311400"/>
                <a:gd name="connsiteX7" fmla="*/ 0 w 3276600"/>
                <a:gd name="connsiteY7" fmla="*/ 1981193 h 2311400"/>
                <a:gd name="connsiteX8" fmla="*/ 0 w 3276600"/>
                <a:gd name="connsiteY8" fmla="*/ 660407 h 2311400"/>
                <a:gd name="connsiteX9" fmla="*/ 330207 w 3276600"/>
                <a:gd name="connsiteY9" fmla="*/ 330200 h 2311400"/>
                <a:gd name="connsiteX10" fmla="*/ 1249263 w 3276600"/>
                <a:gd name="connsiteY10" fmla="*/ 358923 h 2311400"/>
                <a:gd name="connsiteX11" fmla="*/ 1981200 w 3276600"/>
                <a:gd name="connsiteY11" fmla="*/ 0 h 2311400"/>
                <a:gd name="connsiteX0" fmla="*/ 1288585 w 3276600"/>
                <a:gd name="connsiteY0" fmla="*/ 0 h 2397571"/>
                <a:gd name="connsiteX1" fmla="*/ 1474422 w 3276600"/>
                <a:gd name="connsiteY1" fmla="*/ 430733 h 2397571"/>
                <a:gd name="connsiteX2" fmla="*/ 2946393 w 3276600"/>
                <a:gd name="connsiteY2" fmla="*/ 416371 h 2397571"/>
                <a:gd name="connsiteX3" fmla="*/ 3276600 w 3276600"/>
                <a:gd name="connsiteY3" fmla="*/ 746578 h 2397571"/>
                <a:gd name="connsiteX4" fmla="*/ 3276600 w 3276600"/>
                <a:gd name="connsiteY4" fmla="*/ 2067364 h 2397571"/>
                <a:gd name="connsiteX5" fmla="*/ 2946393 w 3276600"/>
                <a:gd name="connsiteY5" fmla="*/ 2397571 h 2397571"/>
                <a:gd name="connsiteX6" fmla="*/ 330207 w 3276600"/>
                <a:gd name="connsiteY6" fmla="*/ 2397571 h 2397571"/>
                <a:gd name="connsiteX7" fmla="*/ 0 w 3276600"/>
                <a:gd name="connsiteY7" fmla="*/ 2067364 h 2397571"/>
                <a:gd name="connsiteX8" fmla="*/ 0 w 3276600"/>
                <a:gd name="connsiteY8" fmla="*/ 746578 h 2397571"/>
                <a:gd name="connsiteX9" fmla="*/ 330207 w 3276600"/>
                <a:gd name="connsiteY9" fmla="*/ 416371 h 2397571"/>
                <a:gd name="connsiteX10" fmla="*/ 1249263 w 3276600"/>
                <a:gd name="connsiteY10" fmla="*/ 445094 h 2397571"/>
                <a:gd name="connsiteX11" fmla="*/ 1288585 w 3276600"/>
                <a:gd name="connsiteY11" fmla="*/ 0 h 2397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76600" h="2397571">
                  <a:moveTo>
                    <a:pt x="1288585" y="0"/>
                  </a:moveTo>
                  <a:lnTo>
                    <a:pt x="1474422" y="430733"/>
                  </a:lnTo>
                  <a:lnTo>
                    <a:pt x="2946393" y="416371"/>
                  </a:lnTo>
                  <a:cubicBezTo>
                    <a:pt x="3128761" y="416371"/>
                    <a:pt x="3276600" y="564210"/>
                    <a:pt x="3276600" y="746578"/>
                  </a:cubicBezTo>
                  <a:lnTo>
                    <a:pt x="3276600" y="2067364"/>
                  </a:lnTo>
                  <a:cubicBezTo>
                    <a:pt x="3276600" y="2249732"/>
                    <a:pt x="3128761" y="2397571"/>
                    <a:pt x="2946393" y="2397571"/>
                  </a:cubicBezTo>
                  <a:lnTo>
                    <a:pt x="330207" y="2397571"/>
                  </a:lnTo>
                  <a:cubicBezTo>
                    <a:pt x="147839" y="2397571"/>
                    <a:pt x="0" y="2249732"/>
                    <a:pt x="0" y="2067364"/>
                  </a:cubicBezTo>
                  <a:lnTo>
                    <a:pt x="0" y="746578"/>
                  </a:lnTo>
                  <a:cubicBezTo>
                    <a:pt x="0" y="564210"/>
                    <a:pt x="147839" y="416371"/>
                    <a:pt x="330207" y="416371"/>
                  </a:cubicBezTo>
                  <a:lnTo>
                    <a:pt x="1249263" y="445094"/>
                  </a:lnTo>
                  <a:cubicBezTo>
                    <a:pt x="1289009" y="335027"/>
                    <a:pt x="1248839" y="110067"/>
                    <a:pt x="1288585" y="0"/>
                  </a:cubicBezTo>
                  <a:close/>
                </a:path>
              </a:pathLst>
            </a:cu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lIns="216000" tIns="216000" rIns="216000" bIns="0" rtlCol="0" anchor="ctr">
              <a:noAutofit/>
            </a:bodyPr>
            <a:lstStyle/>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カモスケ君！</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私の無料メッセージアプリの　</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a:p>
              <a:pPr>
                <a:lnSpc>
                  <a:spcPct val="110000"/>
                </a:lnSpc>
              </a:pPr>
              <a:r>
                <a:rPr kumimoji="1" lang="en-US" altLang="ja-JP" sz="1600" dirty="0">
                  <a:solidFill>
                    <a:schemeClr val="tx1"/>
                  </a:solidFill>
                  <a:latin typeface="BIZ UDPゴシック" panose="020B0400000000000000" pitchFamily="50" charset="-128"/>
                  <a:ea typeface="BIZ UDPゴシック" panose="020B0400000000000000" pitchFamily="50" charset="-128"/>
                </a:rPr>
                <a:t>ID</a:t>
              </a:r>
              <a:r>
                <a:rPr kumimoji="1" lang="ja-JP" altLang="en-US" sz="1600" dirty="0">
                  <a:solidFill>
                    <a:schemeClr val="tx1"/>
                  </a:solidFill>
                  <a:latin typeface="BIZ UDPゴシック" panose="020B0400000000000000" pitchFamily="50" charset="-128"/>
                  <a:ea typeface="BIZ UDPゴシック" panose="020B0400000000000000" pitchFamily="50" charset="-128"/>
                </a:rPr>
                <a:t>よ！＊＊＊＊＊＊＊＊</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こっちでもっと</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おしゃべりしようよ💗</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36AB0A93-BAC2-AD5F-3BE9-B9F6A061F283}"/>
                </a:ext>
              </a:extLst>
            </p:cNvPr>
            <p:cNvSpPr/>
            <p:nvPr/>
          </p:nvSpPr>
          <p:spPr>
            <a:xfrm>
              <a:off x="3147318" y="549572"/>
              <a:ext cx="1095172" cy="461665"/>
            </a:xfrm>
            <a:prstGeom prst="rect">
              <a:avLst/>
            </a:prstGeom>
            <a:noFill/>
          </p:spPr>
          <p:txBody>
            <a:bodyPr wrap="none" lIns="91440" tIns="45720" rIns="91440" bIns="45720">
              <a:spAutoFit/>
            </a:bodyPr>
            <a:lstStyle/>
            <a:p>
              <a:pPr algn="ctr"/>
              <a:r>
                <a:rPr lang="ja-JP" altLang="en-US" sz="2400" dirty="0">
                  <a:ln w="0"/>
                  <a:latin typeface="BIZ UDPゴシック" panose="020B0400000000000000" pitchFamily="50" charset="-128"/>
                  <a:ea typeface="BIZ UDPゴシック" panose="020B0400000000000000" pitchFamily="50" charset="-128"/>
                </a:rPr>
                <a:t>サギ子</a:t>
              </a:r>
              <a:endParaRPr lang="ja-JP" altLang="en-US" sz="2400" cap="none" spc="0" dirty="0">
                <a:ln w="0"/>
                <a:solidFill>
                  <a:schemeClr val="tx1"/>
                </a:solidFill>
                <a:latin typeface="BIZ UDPゴシック" panose="020B0400000000000000" pitchFamily="50" charset="-128"/>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5F17D123-9A50-A49B-AF26-B8A97E3FC706}"/>
                </a:ext>
              </a:extLst>
            </p:cNvPr>
            <p:cNvSpPr/>
            <p:nvPr/>
          </p:nvSpPr>
          <p:spPr>
            <a:xfrm>
              <a:off x="2504891" y="1019472"/>
              <a:ext cx="2303836" cy="369332"/>
            </a:xfrm>
            <a:prstGeom prst="rect">
              <a:avLst/>
            </a:prstGeom>
            <a:noFill/>
          </p:spPr>
          <p:txBody>
            <a:bodyPr wrap="none" lIns="91440" tIns="45720" rIns="91440" bIns="45720">
              <a:spAutoFit/>
            </a:bodyPr>
            <a:lstStyle/>
            <a:p>
              <a:pPr algn="ctr"/>
              <a:r>
                <a:rPr lang="en-US" altLang="ja-JP" dirty="0">
                  <a:ln w="0"/>
                  <a:latin typeface="BIZ UDPゴシック" panose="020B0400000000000000" pitchFamily="50" charset="-128"/>
                  <a:ea typeface="BIZ UDPゴシック" panose="020B0400000000000000" pitchFamily="50" charset="-128"/>
                </a:rPr>
                <a:t>20</a:t>
              </a:r>
              <a:r>
                <a:rPr lang="ja-JP" altLang="en-US" dirty="0">
                  <a:ln w="0"/>
                  <a:latin typeface="BIZ UDPゴシック" panose="020B0400000000000000" pitchFamily="50" charset="-128"/>
                  <a:ea typeface="BIZ UDPゴシック" panose="020B0400000000000000" pitchFamily="50" charset="-128"/>
                </a:rPr>
                <a:t>代　埼玉県川口市</a:t>
              </a:r>
              <a:endParaRPr lang="ja-JP" altLang="en-US" cap="none" spc="0" dirty="0">
                <a:ln w="0"/>
                <a:solidFill>
                  <a:schemeClr val="tx1"/>
                </a:solidFill>
                <a:latin typeface="BIZ UDPゴシック" panose="020B0400000000000000" pitchFamily="50" charset="-128"/>
                <a:ea typeface="BIZ UDPゴシック" panose="020B0400000000000000" pitchFamily="50" charset="-128"/>
              </a:endParaRPr>
            </a:p>
          </p:txBody>
        </p:sp>
        <p:sp>
          <p:nvSpPr>
            <p:cNvPr id="13" name="正方形/長方形 12">
              <a:extLst>
                <a:ext uri="{FF2B5EF4-FFF2-40B4-BE49-F238E27FC236}">
                  <a16:creationId xmlns:a16="http://schemas.microsoft.com/office/drawing/2014/main" id="{9EBE4FFB-4EC8-FB55-F197-2905A4F2BBE3}"/>
                </a:ext>
              </a:extLst>
            </p:cNvPr>
            <p:cNvSpPr/>
            <p:nvPr/>
          </p:nvSpPr>
          <p:spPr>
            <a:xfrm>
              <a:off x="2047545" y="1336972"/>
              <a:ext cx="3320141" cy="307777"/>
            </a:xfrm>
            <a:prstGeom prst="rect">
              <a:avLst/>
            </a:prstGeom>
            <a:noFill/>
          </p:spPr>
          <p:txBody>
            <a:bodyPr wrap="none" lIns="91440" tIns="45720" rIns="91440" bIns="45720">
              <a:spAutoFit/>
            </a:bodyPr>
            <a:lstStyle/>
            <a:p>
              <a:pPr algn="ctr"/>
              <a:r>
                <a:rPr lang="en-US" altLang="ja-JP" sz="1400" dirty="0">
                  <a:ln w="0"/>
                  <a:latin typeface="BIZ UDPゴシック" panose="020B0400000000000000" pitchFamily="50" charset="-128"/>
                  <a:ea typeface="BIZ UDPゴシック" panose="020B0400000000000000" pitchFamily="50" charset="-128"/>
                </a:rPr>
                <a:t>#</a:t>
              </a:r>
              <a:r>
                <a:rPr lang="ja-JP" altLang="en-US" sz="1400" dirty="0">
                  <a:ln w="0"/>
                  <a:latin typeface="BIZ UDPゴシック" panose="020B0400000000000000" pitchFamily="50" charset="-128"/>
                  <a:ea typeface="BIZ UDPゴシック" panose="020B0400000000000000" pitchFamily="50" charset="-128"/>
                </a:rPr>
                <a:t>子犬と遊ぶ </a:t>
              </a:r>
              <a:r>
                <a:rPr lang="en-US" altLang="ja-JP" sz="1400" dirty="0">
                  <a:ln w="0"/>
                  <a:latin typeface="BIZ UDPゴシック" panose="020B0400000000000000" pitchFamily="50" charset="-128"/>
                  <a:ea typeface="BIZ UDPゴシック" panose="020B0400000000000000" pitchFamily="50" charset="-128"/>
                </a:rPr>
                <a:t>#</a:t>
              </a:r>
              <a:r>
                <a:rPr lang="ja-JP" altLang="en-US" sz="1400" dirty="0">
                  <a:ln w="0"/>
                  <a:latin typeface="BIZ UDPゴシック" panose="020B0400000000000000" pitchFamily="50" charset="-128"/>
                  <a:ea typeface="BIZ UDPゴシック" panose="020B0400000000000000" pitchFamily="50" charset="-128"/>
                </a:rPr>
                <a:t>恋愛ドラマ </a:t>
              </a:r>
              <a:r>
                <a:rPr lang="en-US" altLang="ja-JP" sz="1400" dirty="0">
                  <a:ln w="0"/>
                  <a:latin typeface="BIZ UDPゴシック" panose="020B0400000000000000" pitchFamily="50" charset="-128"/>
                  <a:ea typeface="BIZ UDPゴシック" panose="020B0400000000000000" pitchFamily="50" charset="-128"/>
                </a:rPr>
                <a:t>#</a:t>
              </a:r>
              <a:r>
                <a:rPr lang="ja-JP" altLang="en-US" sz="1400" dirty="0">
                  <a:ln w="0"/>
                  <a:latin typeface="BIZ UDPゴシック" panose="020B0400000000000000" pitchFamily="50" charset="-128"/>
                  <a:ea typeface="BIZ UDPゴシック" panose="020B0400000000000000" pitchFamily="50" charset="-128"/>
                </a:rPr>
                <a:t>インドア派</a:t>
              </a:r>
              <a:endParaRPr lang="ja-JP" altLang="en-US" sz="1400" cap="none" spc="0" dirty="0">
                <a:ln w="0"/>
                <a:solidFill>
                  <a:schemeClr val="tx1"/>
                </a:solidFill>
                <a:latin typeface="BIZ UDPゴシック" panose="020B0400000000000000" pitchFamily="50" charset="-128"/>
                <a:ea typeface="BIZ UDPゴシック" panose="020B0400000000000000" pitchFamily="50" charset="-128"/>
              </a:endParaRPr>
            </a:p>
          </p:txBody>
        </p:sp>
      </p:grpSp>
      <p:pic>
        <p:nvPicPr>
          <p:cNvPr id="15" name="図 14">
            <a:extLst>
              <a:ext uri="{FF2B5EF4-FFF2-40B4-BE49-F238E27FC236}">
                <a16:creationId xmlns:a16="http://schemas.microsoft.com/office/drawing/2014/main" id="{4CDFD043-5B8F-C2FD-2E07-5A85EF8B62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1490" y="3919553"/>
            <a:ext cx="2402110" cy="3733716"/>
          </a:xfrm>
          <a:prstGeom prst="rect">
            <a:avLst/>
          </a:prstGeom>
        </p:spPr>
      </p:pic>
      <p:sp>
        <p:nvSpPr>
          <p:cNvPr id="17" name="正方形/長方形 16">
            <a:extLst>
              <a:ext uri="{FF2B5EF4-FFF2-40B4-BE49-F238E27FC236}">
                <a16:creationId xmlns:a16="http://schemas.microsoft.com/office/drawing/2014/main" id="{9C655DE6-9C52-FC5C-6355-B3DED23CBFE5}"/>
              </a:ext>
            </a:extLst>
          </p:cNvPr>
          <p:cNvSpPr/>
          <p:nvPr/>
        </p:nvSpPr>
        <p:spPr>
          <a:xfrm rot="20556684">
            <a:off x="942490" y="3562160"/>
            <a:ext cx="1872629" cy="707886"/>
          </a:xfrm>
          <a:prstGeom prst="rect">
            <a:avLst/>
          </a:prstGeom>
          <a:noFill/>
        </p:spPr>
        <p:txBody>
          <a:bodyPr wrap="none" lIns="91440" tIns="45720" rIns="91440" bIns="45720">
            <a:spAutoFit/>
          </a:bodyPr>
          <a:lstStyle/>
          <a:p>
            <a:r>
              <a:rPr lang="ja-JP" altLang="en-US" sz="2000" dirty="0">
                <a:ln w="0"/>
                <a:latin typeface="Meiryo UI" panose="020B0604030504040204" pitchFamily="50" charset="-128"/>
                <a:ea typeface="Meiryo UI" panose="020B0604030504040204" pitchFamily="50" charset="-128"/>
              </a:rPr>
              <a:t>アタシ、サギ子！</a:t>
            </a:r>
            <a:endParaRPr lang="en-US" altLang="ja-JP" sz="2000" dirty="0">
              <a:ln w="0"/>
              <a:latin typeface="Meiryo UI" panose="020B0604030504040204" pitchFamily="50" charset="-128"/>
              <a:ea typeface="Meiryo UI" panose="020B0604030504040204" pitchFamily="50" charset="-128"/>
            </a:endParaRPr>
          </a:p>
          <a:p>
            <a:r>
              <a:rPr lang="en-US" altLang="ja-JP" sz="2000" dirty="0">
                <a:ln w="0"/>
                <a:latin typeface="Meiryo UI" panose="020B0604030504040204" pitchFamily="50" charset="-128"/>
                <a:ea typeface="Meiryo UI" panose="020B0604030504040204" pitchFamily="50" charset="-128"/>
              </a:rPr>
              <a:t>20</a:t>
            </a:r>
            <a:r>
              <a:rPr lang="ja-JP" altLang="en-US" sz="2000" dirty="0">
                <a:ln w="0"/>
                <a:latin typeface="Meiryo UI" panose="020B0604030504040204" pitchFamily="50" charset="-128"/>
                <a:ea typeface="Meiryo UI" panose="020B0604030504040204" pitchFamily="50" charset="-128"/>
              </a:rPr>
              <a:t>代🌸</a:t>
            </a:r>
            <a:endParaRPr lang="ja-JP" altLang="en-US" sz="2000" b="0" cap="none" spc="0" dirty="0">
              <a:ln w="0"/>
              <a:solidFill>
                <a:schemeClr val="tx1"/>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667B33F8-7BD6-C08A-C831-DC2875FBC052}"/>
              </a:ext>
            </a:extLst>
          </p:cNvPr>
          <p:cNvSpPr/>
          <p:nvPr/>
        </p:nvSpPr>
        <p:spPr>
          <a:xfrm rot="20556684">
            <a:off x="784629" y="6552036"/>
            <a:ext cx="867545" cy="646331"/>
          </a:xfrm>
          <a:prstGeom prst="rect">
            <a:avLst/>
          </a:prstGeom>
          <a:noFill/>
        </p:spPr>
        <p:txBody>
          <a:bodyPr wrap="none" lIns="91440" tIns="45720" rIns="91440" bIns="45720">
            <a:spAutoFit/>
          </a:bodyPr>
          <a:lstStyle/>
          <a:p>
            <a:r>
              <a:rPr lang="ja-JP" altLang="en-US" dirty="0">
                <a:ln w="0"/>
                <a:latin typeface="BIZ UDPゴシック" panose="020B0400000000000000" pitchFamily="50" charset="-128"/>
                <a:ea typeface="BIZ UDPゴシック" panose="020B0400000000000000" pitchFamily="50" charset="-128"/>
              </a:rPr>
              <a:t>あ、</a:t>
            </a:r>
            <a:endParaRPr lang="en-US" altLang="ja-JP" dirty="0">
              <a:ln w="0"/>
              <a:latin typeface="BIZ UDPゴシック" panose="020B0400000000000000" pitchFamily="50" charset="-128"/>
              <a:ea typeface="BIZ UDPゴシック" panose="020B0400000000000000" pitchFamily="50" charset="-128"/>
            </a:endParaRPr>
          </a:p>
          <a:p>
            <a:r>
              <a:rPr lang="ja-JP" altLang="en-US" dirty="0">
                <a:ln w="0"/>
                <a:latin typeface="BIZ UDPゴシック" panose="020B0400000000000000" pitchFamily="50" charset="-128"/>
                <a:ea typeface="BIZ UDPゴシック" panose="020B0400000000000000" pitchFamily="50" charset="-128"/>
              </a:rPr>
              <a:t>釣れた</a:t>
            </a:r>
            <a:endParaRPr lang="ja-JP" altLang="en-US" b="0" cap="none" spc="0" dirty="0">
              <a:ln w="0"/>
              <a:solidFill>
                <a:schemeClr val="tx1"/>
              </a:solidFill>
              <a:latin typeface="BIZ UDPゴシック" panose="020B0400000000000000" pitchFamily="50" charset="-128"/>
              <a:ea typeface="BIZ UDPゴシック" panose="020B0400000000000000" pitchFamily="50" charset="-128"/>
            </a:endParaRPr>
          </a:p>
        </p:txBody>
      </p:sp>
      <p:cxnSp>
        <p:nvCxnSpPr>
          <p:cNvPr id="21" name="直線コネクタ 20">
            <a:extLst>
              <a:ext uri="{FF2B5EF4-FFF2-40B4-BE49-F238E27FC236}">
                <a16:creationId xmlns:a16="http://schemas.microsoft.com/office/drawing/2014/main" id="{B76BF157-AD39-ED79-ADD1-24E11C4F5881}"/>
              </a:ext>
            </a:extLst>
          </p:cNvPr>
          <p:cNvCxnSpPr>
            <a:cxnSpLocks/>
          </p:cNvCxnSpPr>
          <p:nvPr/>
        </p:nvCxnSpPr>
        <p:spPr>
          <a:xfrm>
            <a:off x="609600" y="4140200"/>
            <a:ext cx="698500" cy="44450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F146DBA7-5F7E-9B67-5E66-FB3D9DA771BA}"/>
              </a:ext>
            </a:extLst>
          </p:cNvPr>
          <p:cNvCxnSpPr>
            <a:cxnSpLocks/>
          </p:cNvCxnSpPr>
          <p:nvPr/>
        </p:nvCxnSpPr>
        <p:spPr>
          <a:xfrm flipH="1">
            <a:off x="2451100" y="3429000"/>
            <a:ext cx="266700" cy="72390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E8427B8F-40DF-F251-244B-DC5CBC50317A}"/>
              </a:ext>
            </a:extLst>
          </p:cNvPr>
          <p:cNvCxnSpPr>
            <a:cxnSpLocks/>
          </p:cNvCxnSpPr>
          <p:nvPr/>
        </p:nvCxnSpPr>
        <p:spPr>
          <a:xfrm>
            <a:off x="673100" y="4254500"/>
            <a:ext cx="698500" cy="44450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6DDAFF04-FDA5-9DFD-4769-76D83C704B70}"/>
              </a:ext>
            </a:extLst>
          </p:cNvPr>
          <p:cNvCxnSpPr>
            <a:cxnSpLocks/>
          </p:cNvCxnSpPr>
          <p:nvPr/>
        </p:nvCxnSpPr>
        <p:spPr>
          <a:xfrm flipH="1">
            <a:off x="2476500" y="3505200"/>
            <a:ext cx="266700" cy="72390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33" name="図 32" descr="人の顔の絵&#10;&#10;中程度の精度で自動的に生成された説明">
            <a:extLst>
              <a:ext uri="{FF2B5EF4-FFF2-40B4-BE49-F238E27FC236}">
                <a16:creationId xmlns:a16="http://schemas.microsoft.com/office/drawing/2014/main" id="{474127F8-3F87-FF2A-2747-B69CB533E18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99821" y="2320440"/>
            <a:ext cx="3208902" cy="4042260"/>
          </a:xfrm>
          <a:prstGeom prst="rect">
            <a:avLst/>
          </a:prstGeom>
        </p:spPr>
      </p:pic>
      <p:sp>
        <p:nvSpPr>
          <p:cNvPr id="34" name="正方形/長方形 33">
            <a:extLst>
              <a:ext uri="{FF2B5EF4-FFF2-40B4-BE49-F238E27FC236}">
                <a16:creationId xmlns:a16="http://schemas.microsoft.com/office/drawing/2014/main" id="{7CAA4850-1074-B89E-3688-EEA1B5CC397F}"/>
              </a:ext>
            </a:extLst>
          </p:cNvPr>
          <p:cNvSpPr/>
          <p:nvPr/>
        </p:nvSpPr>
        <p:spPr>
          <a:xfrm rot="940459">
            <a:off x="8578959" y="1593661"/>
            <a:ext cx="1585690" cy="707886"/>
          </a:xfrm>
          <a:prstGeom prst="rect">
            <a:avLst/>
          </a:prstGeom>
          <a:noFill/>
        </p:spPr>
        <p:txBody>
          <a:bodyPr wrap="none" lIns="91440" tIns="45720" rIns="91440" bIns="45720">
            <a:spAutoFit/>
          </a:bodyPr>
          <a:lstStyle/>
          <a:p>
            <a:r>
              <a:rPr lang="ja-JP" altLang="en-US" sz="2000" b="0" cap="none" spc="0" dirty="0">
                <a:ln w="0"/>
                <a:solidFill>
                  <a:schemeClr val="tx1"/>
                </a:solidFill>
                <a:latin typeface="Meiryo UI" panose="020B0604030504040204" pitchFamily="50" charset="-128"/>
                <a:ea typeface="Meiryo UI" panose="020B0604030504040204" pitchFamily="50" charset="-128"/>
              </a:rPr>
              <a:t>えへ～</a:t>
            </a:r>
            <a:endParaRPr lang="en-US" altLang="ja-JP" sz="2000" b="0" cap="none" spc="0" dirty="0">
              <a:ln w="0"/>
              <a:solidFill>
                <a:schemeClr val="tx1"/>
              </a:solidFill>
              <a:latin typeface="Meiryo UI" panose="020B0604030504040204" pitchFamily="50" charset="-128"/>
              <a:ea typeface="Meiryo UI" panose="020B0604030504040204" pitchFamily="50" charset="-128"/>
            </a:endParaRPr>
          </a:p>
          <a:p>
            <a:r>
              <a:rPr lang="ja-JP" altLang="en-US" sz="2000" dirty="0">
                <a:ln w="0"/>
                <a:latin typeface="Meiryo UI" panose="020B0604030504040204" pitchFamily="50" charset="-128"/>
                <a:ea typeface="Meiryo UI" panose="020B0604030504040204" pitchFamily="50" charset="-128"/>
              </a:rPr>
              <a:t>　えへへ～💛</a:t>
            </a:r>
            <a:endParaRPr lang="ja-JP" altLang="en-US" sz="2000" b="0" cap="none" spc="0" dirty="0">
              <a:ln w="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54654035"/>
      </p:ext>
    </p:extLst>
  </p:cSld>
  <p:clrMapOvr>
    <a:masterClrMapping/>
  </p:clrMapOvr>
  <mc:AlternateContent xmlns:mc="http://schemas.openxmlformats.org/markup-compatibility/2006" xmlns:p14="http://schemas.microsoft.com/office/powerpoint/2010/main">
    <mc:Choice Requires="p14">
      <p:transition spd="slow" p14:dur="2000" advTm="4595"/>
    </mc:Choice>
    <mc:Fallback xmlns="">
      <p:transition spd="slow" advTm="459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256F5-26D0-35E4-7EDE-D022B1254F2A}"/>
            </a:ext>
          </a:extLst>
        </p:cNvPr>
        <p:cNvGrpSpPr/>
        <p:nvPr/>
      </p:nvGrpSpPr>
      <p:grpSpPr>
        <a:xfrm>
          <a:off x="0" y="0"/>
          <a:ext cx="0" cy="0"/>
          <a:chOff x="0" y="0"/>
          <a:chExt cx="0" cy="0"/>
        </a:xfrm>
      </p:grpSpPr>
      <p:pic>
        <p:nvPicPr>
          <p:cNvPr id="37" name="図 36" descr="男性の顔の絵&#10;&#10;低い精度で自動的に生成された説明">
            <a:extLst>
              <a:ext uri="{FF2B5EF4-FFF2-40B4-BE49-F238E27FC236}">
                <a16:creationId xmlns:a16="http://schemas.microsoft.com/office/drawing/2014/main" id="{21341F0C-84BA-EBC4-82CF-0F44F883D1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89665" y="1269808"/>
            <a:ext cx="3296884" cy="4153092"/>
          </a:xfrm>
          <a:prstGeom prst="rect">
            <a:avLst/>
          </a:prstGeom>
        </p:spPr>
      </p:pic>
      <p:grpSp>
        <p:nvGrpSpPr>
          <p:cNvPr id="47" name="グループ化 46">
            <a:extLst>
              <a:ext uri="{FF2B5EF4-FFF2-40B4-BE49-F238E27FC236}">
                <a16:creationId xmlns:a16="http://schemas.microsoft.com/office/drawing/2014/main" id="{FB5CFDE8-B835-989F-C9FC-F9DE5872B4A7}"/>
              </a:ext>
            </a:extLst>
          </p:cNvPr>
          <p:cNvGrpSpPr/>
          <p:nvPr/>
        </p:nvGrpSpPr>
        <p:grpSpPr>
          <a:xfrm>
            <a:off x="2756647" y="381000"/>
            <a:ext cx="4356847" cy="7028330"/>
            <a:chOff x="2667747" y="355600"/>
            <a:chExt cx="4356847" cy="7028330"/>
          </a:xfrm>
        </p:grpSpPr>
        <p:grpSp>
          <p:nvGrpSpPr>
            <p:cNvPr id="3" name="グループ化 2">
              <a:extLst>
                <a:ext uri="{FF2B5EF4-FFF2-40B4-BE49-F238E27FC236}">
                  <a16:creationId xmlns:a16="http://schemas.microsoft.com/office/drawing/2014/main" id="{418635A8-7775-6DED-E5E6-2B1429006CC0}"/>
                </a:ext>
              </a:extLst>
            </p:cNvPr>
            <p:cNvGrpSpPr/>
            <p:nvPr/>
          </p:nvGrpSpPr>
          <p:grpSpPr>
            <a:xfrm>
              <a:off x="2667747" y="355600"/>
              <a:ext cx="4356847" cy="7028330"/>
              <a:chOff x="1308847" y="215152"/>
              <a:chExt cx="4356847" cy="7028330"/>
            </a:xfrm>
          </p:grpSpPr>
          <p:sp>
            <p:nvSpPr>
              <p:cNvPr id="9" name="四角形: 角を丸くする 8">
                <a:extLst>
                  <a:ext uri="{FF2B5EF4-FFF2-40B4-BE49-F238E27FC236}">
                    <a16:creationId xmlns:a16="http://schemas.microsoft.com/office/drawing/2014/main" id="{B6A124A6-DBBB-DDA2-D190-D7D7854A7904}"/>
                  </a:ext>
                </a:extLst>
              </p:cNvPr>
              <p:cNvSpPr/>
              <p:nvPr/>
            </p:nvSpPr>
            <p:spPr>
              <a:xfrm>
                <a:off x="1308847" y="215152"/>
                <a:ext cx="4356847" cy="7028330"/>
              </a:xfrm>
              <a:prstGeom prst="roundRect">
                <a:avLst>
                  <a:gd name="adj" fmla="val 12552"/>
                </a:avLst>
              </a:prstGeom>
              <a:ln w="19050">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5868FC7A-428C-A45F-3E89-06ED17B3529B}"/>
                  </a:ext>
                </a:extLst>
              </p:cNvPr>
              <p:cNvSpPr/>
              <p:nvPr/>
            </p:nvSpPr>
            <p:spPr>
              <a:xfrm>
                <a:off x="1617382" y="487083"/>
                <a:ext cx="3780118" cy="6497917"/>
              </a:xfrm>
              <a:prstGeom prst="roundRect">
                <a:avLst>
                  <a:gd name="adj" fmla="val 9801"/>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吹き出し: 角を丸めた四角形 12">
              <a:extLst>
                <a:ext uri="{FF2B5EF4-FFF2-40B4-BE49-F238E27FC236}">
                  <a16:creationId xmlns:a16="http://schemas.microsoft.com/office/drawing/2014/main" id="{757CB2C1-E0CE-6EB7-C267-44725CD8BA95}"/>
                </a:ext>
              </a:extLst>
            </p:cNvPr>
            <p:cNvSpPr/>
            <p:nvPr/>
          </p:nvSpPr>
          <p:spPr>
            <a:xfrm>
              <a:off x="4457700" y="1612900"/>
              <a:ext cx="2044700" cy="698500"/>
            </a:xfrm>
            <a:prstGeom prst="wedgeRoundRectCallout">
              <a:avLst>
                <a:gd name="adj1" fmla="val -63115"/>
                <a:gd name="adj2" fmla="val -26591"/>
                <a:gd name="adj3" fmla="val 16667"/>
              </a:avLst>
            </a:prstGeom>
            <a:solidFill>
              <a:schemeClr val="bg1"/>
            </a:solidFill>
            <a:ln>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カモスケ君</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投資してみない？</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p:txBody>
        </p:sp>
        <p:sp>
          <p:nvSpPr>
            <p:cNvPr id="14" name="吹き出し: 角を丸めた四角形 13">
              <a:extLst>
                <a:ext uri="{FF2B5EF4-FFF2-40B4-BE49-F238E27FC236}">
                  <a16:creationId xmlns:a16="http://schemas.microsoft.com/office/drawing/2014/main" id="{71ED83E5-31B4-0769-D4B6-8C2B4DD2F538}"/>
                </a:ext>
              </a:extLst>
            </p:cNvPr>
            <p:cNvSpPr/>
            <p:nvPr/>
          </p:nvSpPr>
          <p:spPr>
            <a:xfrm>
              <a:off x="4483100" y="2603500"/>
              <a:ext cx="2044700" cy="698500"/>
            </a:xfrm>
            <a:prstGeom prst="wedgeRoundRectCallout">
              <a:avLst>
                <a:gd name="adj1" fmla="val -63115"/>
                <a:gd name="adj2" fmla="val -26591"/>
                <a:gd name="adj3" fmla="val 16667"/>
              </a:avLst>
            </a:prstGeom>
            <a:solidFill>
              <a:schemeClr val="bg1"/>
            </a:solidFill>
            <a:ln>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暗号資産の投資よ</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絶対もうかるわよ！</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p:txBody>
        </p:sp>
        <p:sp>
          <p:nvSpPr>
            <p:cNvPr id="15" name="吹き出し: 角を丸めた四角形 14">
              <a:extLst>
                <a:ext uri="{FF2B5EF4-FFF2-40B4-BE49-F238E27FC236}">
                  <a16:creationId xmlns:a16="http://schemas.microsoft.com/office/drawing/2014/main" id="{4ED7A500-148A-8F6E-3CD9-DA2C8E4F9A36}"/>
                </a:ext>
              </a:extLst>
            </p:cNvPr>
            <p:cNvSpPr/>
            <p:nvPr/>
          </p:nvSpPr>
          <p:spPr>
            <a:xfrm>
              <a:off x="3746500" y="3543300"/>
              <a:ext cx="2781300" cy="1219200"/>
            </a:xfrm>
            <a:prstGeom prst="wedgeRoundRectCallout">
              <a:avLst>
                <a:gd name="adj1" fmla="val -63115"/>
                <a:gd name="adj2" fmla="val -26591"/>
                <a:gd name="adj3" fmla="val 16667"/>
              </a:avLst>
            </a:prstGeom>
            <a:solidFill>
              <a:schemeClr val="bg1"/>
            </a:solidFill>
            <a:ln>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お金の管理は私がしてあげるから、まずは資金を送ってくれる？</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p:txBody>
        </p:sp>
        <p:sp>
          <p:nvSpPr>
            <p:cNvPr id="16" name="吹き出し: 角を丸めた四角形 15">
              <a:extLst>
                <a:ext uri="{FF2B5EF4-FFF2-40B4-BE49-F238E27FC236}">
                  <a16:creationId xmlns:a16="http://schemas.microsoft.com/office/drawing/2014/main" id="{0D19C248-CE49-68D0-EAEE-68F430348818}"/>
                </a:ext>
              </a:extLst>
            </p:cNvPr>
            <p:cNvSpPr/>
            <p:nvPr/>
          </p:nvSpPr>
          <p:spPr>
            <a:xfrm>
              <a:off x="3746500" y="5003800"/>
              <a:ext cx="2781300" cy="1219200"/>
            </a:xfrm>
            <a:prstGeom prst="wedgeRoundRectCallout">
              <a:avLst>
                <a:gd name="adj1" fmla="val -63115"/>
                <a:gd name="adj2" fmla="val -26591"/>
                <a:gd name="adj3" fmla="val 16667"/>
              </a:avLst>
            </a:prstGeom>
            <a:solidFill>
              <a:schemeClr val="bg1"/>
            </a:solidFill>
            <a:ln>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ここに振り込みをしてね！</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口座名義  コジンノ　メイギ</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口座番号　＊＊＊＊＊＊</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p:txBody>
        </p:sp>
        <p:sp>
          <p:nvSpPr>
            <p:cNvPr id="25" name="四角形: 角を丸くする 24">
              <a:extLst>
                <a:ext uri="{FF2B5EF4-FFF2-40B4-BE49-F238E27FC236}">
                  <a16:creationId xmlns:a16="http://schemas.microsoft.com/office/drawing/2014/main" id="{9DF5CEB4-A22A-FC72-987F-48623728871A}"/>
                </a:ext>
              </a:extLst>
            </p:cNvPr>
            <p:cNvSpPr/>
            <p:nvPr/>
          </p:nvSpPr>
          <p:spPr>
            <a:xfrm>
              <a:off x="3111500" y="711200"/>
              <a:ext cx="3530600" cy="508000"/>
            </a:xfrm>
            <a:prstGeom prst="roundRect">
              <a:avLst>
                <a:gd name="adj" fmla="val 5000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7C5C3E1A-9B46-EEBA-571F-59D58A0D4557}"/>
                </a:ext>
              </a:extLst>
            </p:cNvPr>
            <p:cNvSpPr/>
            <p:nvPr/>
          </p:nvSpPr>
          <p:spPr>
            <a:xfrm>
              <a:off x="3307897" y="702720"/>
              <a:ext cx="1518103" cy="461665"/>
            </a:xfrm>
            <a:prstGeom prst="rect">
              <a:avLst/>
            </a:prstGeom>
            <a:noFill/>
          </p:spPr>
          <p:txBody>
            <a:bodyPr wrap="square" lIns="91440" tIns="45720" rIns="91440" bIns="45720">
              <a:spAutoFit/>
            </a:bodyPr>
            <a:lstStyle/>
            <a:p>
              <a:pPr algn="ctr"/>
              <a:r>
                <a:rPr lang="en-US" altLang="ja-JP" sz="2400" dirty="0">
                  <a:ln w="0"/>
                  <a:solidFill>
                    <a:schemeClr val="tx1">
                      <a:lumMod val="75000"/>
                      <a:lumOff val="25000"/>
                    </a:schemeClr>
                  </a:solidFill>
                  <a:latin typeface="BIZ UDPゴシック" panose="020B0400000000000000" pitchFamily="50" charset="-128"/>
                  <a:ea typeface="BIZ UDPゴシック" panose="020B0400000000000000" pitchFamily="50" charset="-128"/>
                </a:rPr>
                <a:t>&lt;</a:t>
              </a:r>
              <a:r>
                <a:rPr lang="ja-JP" altLang="en-US" sz="2400" dirty="0">
                  <a:ln w="0"/>
                  <a:solidFill>
                    <a:schemeClr val="tx1">
                      <a:lumMod val="75000"/>
                      <a:lumOff val="25000"/>
                    </a:schemeClr>
                  </a:solidFill>
                  <a:latin typeface="BIZ UDPゴシック" panose="020B0400000000000000" pitchFamily="50" charset="-128"/>
                  <a:ea typeface="BIZ UDPゴシック" panose="020B0400000000000000" pitchFamily="50" charset="-128"/>
                </a:rPr>
                <a:t>サギ子     </a:t>
              </a:r>
              <a:endParaRPr lang="ja-JP" altLang="en-US" sz="2400" cap="none" spc="0" dirty="0">
                <a:ln w="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grpSp>
          <p:nvGrpSpPr>
            <p:cNvPr id="24" name="グループ化 23">
              <a:extLst>
                <a:ext uri="{FF2B5EF4-FFF2-40B4-BE49-F238E27FC236}">
                  <a16:creationId xmlns:a16="http://schemas.microsoft.com/office/drawing/2014/main" id="{955FDB58-73DE-079F-57EA-8761F85A0280}"/>
                </a:ext>
              </a:extLst>
            </p:cNvPr>
            <p:cNvGrpSpPr/>
            <p:nvPr/>
          </p:nvGrpSpPr>
          <p:grpSpPr>
            <a:xfrm>
              <a:off x="5930900" y="863600"/>
              <a:ext cx="355600" cy="165100"/>
              <a:chOff x="6108700" y="800100"/>
              <a:chExt cx="355600" cy="165100"/>
            </a:xfrm>
          </p:grpSpPr>
          <p:cxnSp>
            <p:nvCxnSpPr>
              <p:cNvPr id="21" name="直線コネクタ 20">
                <a:extLst>
                  <a:ext uri="{FF2B5EF4-FFF2-40B4-BE49-F238E27FC236}">
                    <a16:creationId xmlns:a16="http://schemas.microsoft.com/office/drawing/2014/main" id="{3D61FAE3-A0ED-DC9C-7A56-C5FA252BF8B9}"/>
                  </a:ext>
                </a:extLst>
              </p:cNvPr>
              <p:cNvCxnSpPr/>
              <p:nvPr/>
            </p:nvCxnSpPr>
            <p:spPr>
              <a:xfrm>
                <a:off x="6108700" y="800100"/>
                <a:ext cx="355600"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B5BE3A51-6ABB-9977-A948-86314CDC185E}"/>
                  </a:ext>
                </a:extLst>
              </p:cNvPr>
              <p:cNvCxnSpPr/>
              <p:nvPr/>
            </p:nvCxnSpPr>
            <p:spPr>
              <a:xfrm>
                <a:off x="6108700" y="876300"/>
                <a:ext cx="355600"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8E98E572-41C3-E29E-66E6-35E515F2B9E1}"/>
                  </a:ext>
                </a:extLst>
              </p:cNvPr>
              <p:cNvCxnSpPr/>
              <p:nvPr/>
            </p:nvCxnSpPr>
            <p:spPr>
              <a:xfrm>
                <a:off x="6108700" y="965200"/>
                <a:ext cx="355600"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sp>
          <p:nvSpPr>
            <p:cNvPr id="26" name="四角形: 角を丸くする 25">
              <a:extLst>
                <a:ext uri="{FF2B5EF4-FFF2-40B4-BE49-F238E27FC236}">
                  <a16:creationId xmlns:a16="http://schemas.microsoft.com/office/drawing/2014/main" id="{EEADE6E0-ED3A-F618-D4DC-E2DC76B90E13}"/>
                </a:ext>
              </a:extLst>
            </p:cNvPr>
            <p:cNvSpPr/>
            <p:nvPr/>
          </p:nvSpPr>
          <p:spPr>
            <a:xfrm>
              <a:off x="2819400" y="6604000"/>
              <a:ext cx="3898900" cy="508000"/>
            </a:xfrm>
            <a:prstGeom prst="roundRect">
              <a:avLst>
                <a:gd name="adj" fmla="val 50000"/>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8" name="グラフィックス 27" descr="カメラ 単色塗りつぶし">
              <a:extLst>
                <a:ext uri="{FF2B5EF4-FFF2-40B4-BE49-F238E27FC236}">
                  <a16:creationId xmlns:a16="http://schemas.microsoft.com/office/drawing/2014/main" id="{B5DCCADB-7A34-5396-1220-52433349FBE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77406" y="6650037"/>
              <a:ext cx="407194" cy="407194"/>
            </a:xfrm>
            <a:prstGeom prst="rect">
              <a:avLst/>
            </a:prstGeom>
          </p:spPr>
        </p:pic>
        <p:sp>
          <p:nvSpPr>
            <p:cNvPr id="29" name="四角形: 角を丸くする 28">
              <a:extLst>
                <a:ext uri="{FF2B5EF4-FFF2-40B4-BE49-F238E27FC236}">
                  <a16:creationId xmlns:a16="http://schemas.microsoft.com/office/drawing/2014/main" id="{51F493A2-5283-BE57-F153-576BEAB0DF57}"/>
                </a:ext>
              </a:extLst>
            </p:cNvPr>
            <p:cNvSpPr/>
            <p:nvPr/>
          </p:nvSpPr>
          <p:spPr>
            <a:xfrm>
              <a:off x="4902200" y="6718300"/>
              <a:ext cx="1612900" cy="292100"/>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正方形/長方形 29">
              <a:extLst>
                <a:ext uri="{FF2B5EF4-FFF2-40B4-BE49-F238E27FC236}">
                  <a16:creationId xmlns:a16="http://schemas.microsoft.com/office/drawing/2014/main" id="{9DFC2C8E-ED41-24F0-929C-848AA28A807B}"/>
                </a:ext>
              </a:extLst>
            </p:cNvPr>
            <p:cNvSpPr/>
            <p:nvPr/>
          </p:nvSpPr>
          <p:spPr>
            <a:xfrm>
              <a:off x="3886200" y="6756400"/>
              <a:ext cx="355600" cy="254000"/>
            </a:xfrm>
            <a:prstGeom prst="rect">
              <a:avLst/>
            </a:prstGeom>
            <a:solidFill>
              <a:srgbClr val="BFBFB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二等辺三角形 30">
              <a:extLst>
                <a:ext uri="{FF2B5EF4-FFF2-40B4-BE49-F238E27FC236}">
                  <a16:creationId xmlns:a16="http://schemas.microsoft.com/office/drawing/2014/main" id="{441EC0C4-E3C2-C69D-3C1E-F79598E8D024}"/>
                </a:ext>
              </a:extLst>
            </p:cNvPr>
            <p:cNvSpPr/>
            <p:nvPr/>
          </p:nvSpPr>
          <p:spPr>
            <a:xfrm>
              <a:off x="3924300" y="6781800"/>
              <a:ext cx="127000" cy="177800"/>
            </a:xfrm>
            <a:prstGeom prst="triangl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二等辺三角形 31">
              <a:extLst>
                <a:ext uri="{FF2B5EF4-FFF2-40B4-BE49-F238E27FC236}">
                  <a16:creationId xmlns:a16="http://schemas.microsoft.com/office/drawing/2014/main" id="{A980F566-40FD-023F-B369-11900E0906E9}"/>
                </a:ext>
              </a:extLst>
            </p:cNvPr>
            <p:cNvSpPr/>
            <p:nvPr/>
          </p:nvSpPr>
          <p:spPr>
            <a:xfrm>
              <a:off x="4051300" y="6883400"/>
              <a:ext cx="152400" cy="76200"/>
            </a:xfrm>
            <a:prstGeom prst="triangl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スマイル 32">
              <a:extLst>
                <a:ext uri="{FF2B5EF4-FFF2-40B4-BE49-F238E27FC236}">
                  <a16:creationId xmlns:a16="http://schemas.microsoft.com/office/drawing/2014/main" id="{4108A3C8-B538-B504-1851-5DB766D1FB2F}"/>
                </a:ext>
              </a:extLst>
            </p:cNvPr>
            <p:cNvSpPr/>
            <p:nvPr/>
          </p:nvSpPr>
          <p:spPr>
            <a:xfrm>
              <a:off x="6223000" y="6769100"/>
              <a:ext cx="215900" cy="215900"/>
            </a:xfrm>
            <a:prstGeom prst="smileyFace">
              <a:avLst/>
            </a:prstGeom>
            <a:solidFill>
              <a:srgbClr val="BFBFB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2" name="正方形/長方形 41">
            <a:extLst>
              <a:ext uri="{FF2B5EF4-FFF2-40B4-BE49-F238E27FC236}">
                <a16:creationId xmlns:a16="http://schemas.microsoft.com/office/drawing/2014/main" id="{9CB7CBDD-B466-850F-3C9D-0D5911E89800}"/>
              </a:ext>
            </a:extLst>
          </p:cNvPr>
          <p:cNvSpPr/>
          <p:nvPr/>
        </p:nvSpPr>
        <p:spPr>
          <a:xfrm rot="20556684">
            <a:off x="1110196" y="3612961"/>
            <a:ext cx="1334020" cy="707886"/>
          </a:xfrm>
          <a:prstGeom prst="rect">
            <a:avLst/>
          </a:prstGeom>
          <a:noFill/>
        </p:spPr>
        <p:txBody>
          <a:bodyPr wrap="none" lIns="91440" tIns="45720" rIns="91440" bIns="45720">
            <a:spAutoFit/>
          </a:bodyPr>
          <a:lstStyle/>
          <a:p>
            <a:r>
              <a:rPr lang="ja-JP" altLang="en-US" sz="2000" dirty="0">
                <a:ln w="0"/>
                <a:latin typeface="Meiryo UI" panose="020B0604030504040204" pitchFamily="50" charset="-128"/>
                <a:ea typeface="Meiryo UI" panose="020B0604030504040204" pitchFamily="50" charset="-128"/>
              </a:rPr>
              <a:t>カモくぅん、</a:t>
            </a:r>
            <a:endParaRPr lang="en-US" altLang="ja-JP" sz="2000" dirty="0">
              <a:ln w="0"/>
              <a:latin typeface="Meiryo UI" panose="020B0604030504040204" pitchFamily="50" charset="-128"/>
              <a:ea typeface="Meiryo UI" panose="020B0604030504040204" pitchFamily="50" charset="-128"/>
            </a:endParaRPr>
          </a:p>
          <a:p>
            <a:r>
              <a:rPr lang="ja-JP" altLang="en-US" sz="2000" b="0" cap="none" spc="0" dirty="0">
                <a:ln w="0"/>
                <a:solidFill>
                  <a:schemeClr val="tx1"/>
                </a:solidFill>
                <a:latin typeface="Meiryo UI" panose="020B0604030504040204" pitchFamily="50" charset="-128"/>
                <a:ea typeface="Meiryo UI" panose="020B0604030504040204" pitchFamily="50" charset="-128"/>
              </a:rPr>
              <a:t>投資しよ！</a:t>
            </a:r>
          </a:p>
        </p:txBody>
      </p:sp>
      <p:cxnSp>
        <p:nvCxnSpPr>
          <p:cNvPr id="43" name="直線コネクタ 42">
            <a:extLst>
              <a:ext uri="{FF2B5EF4-FFF2-40B4-BE49-F238E27FC236}">
                <a16:creationId xmlns:a16="http://schemas.microsoft.com/office/drawing/2014/main" id="{6B31BD8D-86F7-E1A3-F844-EDE981C79DD1}"/>
              </a:ext>
            </a:extLst>
          </p:cNvPr>
          <p:cNvCxnSpPr>
            <a:cxnSpLocks/>
          </p:cNvCxnSpPr>
          <p:nvPr/>
        </p:nvCxnSpPr>
        <p:spPr>
          <a:xfrm>
            <a:off x="609600" y="4140200"/>
            <a:ext cx="698500" cy="44450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FEFF6B70-BA01-4491-D03A-A13928FC5834}"/>
              </a:ext>
            </a:extLst>
          </p:cNvPr>
          <p:cNvCxnSpPr>
            <a:cxnSpLocks/>
          </p:cNvCxnSpPr>
          <p:nvPr/>
        </p:nvCxnSpPr>
        <p:spPr>
          <a:xfrm flipH="1">
            <a:off x="2324100" y="3467100"/>
            <a:ext cx="266700" cy="72390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345DBFDE-5F85-1608-F8F2-EC9161A41829}"/>
              </a:ext>
            </a:extLst>
          </p:cNvPr>
          <p:cNvCxnSpPr>
            <a:cxnSpLocks/>
          </p:cNvCxnSpPr>
          <p:nvPr/>
        </p:nvCxnSpPr>
        <p:spPr>
          <a:xfrm>
            <a:off x="673100" y="4254500"/>
            <a:ext cx="698500" cy="44450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7C78A4DB-0A2B-6254-B937-8EA74BB7FF64}"/>
              </a:ext>
            </a:extLst>
          </p:cNvPr>
          <p:cNvCxnSpPr>
            <a:cxnSpLocks/>
          </p:cNvCxnSpPr>
          <p:nvPr/>
        </p:nvCxnSpPr>
        <p:spPr>
          <a:xfrm flipH="1">
            <a:off x="2349500" y="3530600"/>
            <a:ext cx="266700" cy="72390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D6E54A11-037C-FEF0-623D-BCDF1E62CB0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7571" y="275351"/>
            <a:ext cx="3257729" cy="3191749"/>
          </a:xfrm>
          <a:prstGeom prst="rect">
            <a:avLst/>
          </a:prstGeom>
        </p:spPr>
      </p:pic>
      <p:pic>
        <p:nvPicPr>
          <p:cNvPr id="39" name="図 38" descr="時計, 記号 が含まれている画像&#10;&#10;自動的に生成された説明">
            <a:extLst>
              <a:ext uri="{FF2B5EF4-FFF2-40B4-BE49-F238E27FC236}">
                <a16:creationId xmlns:a16="http://schemas.microsoft.com/office/drawing/2014/main" id="{30774B8C-2EF7-914C-6FF7-E63FA0FADE0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26890" y="3928171"/>
            <a:ext cx="2407844" cy="3742629"/>
          </a:xfrm>
          <a:prstGeom prst="rect">
            <a:avLst/>
          </a:prstGeom>
        </p:spPr>
      </p:pic>
      <p:sp>
        <p:nvSpPr>
          <p:cNvPr id="41" name="正方形/長方形 40">
            <a:extLst>
              <a:ext uri="{FF2B5EF4-FFF2-40B4-BE49-F238E27FC236}">
                <a16:creationId xmlns:a16="http://schemas.microsoft.com/office/drawing/2014/main" id="{EF0CD4AE-E23B-D9B9-9595-A195EA31ADC5}"/>
              </a:ext>
            </a:extLst>
          </p:cNvPr>
          <p:cNvSpPr/>
          <p:nvPr/>
        </p:nvSpPr>
        <p:spPr>
          <a:xfrm>
            <a:off x="649914" y="6254560"/>
            <a:ext cx="1386918" cy="707886"/>
          </a:xfrm>
          <a:prstGeom prst="rect">
            <a:avLst/>
          </a:prstGeom>
          <a:noFill/>
        </p:spPr>
        <p:txBody>
          <a:bodyPr wrap="none" lIns="91440" tIns="45720" rIns="91440" bIns="45720">
            <a:spAutoFit/>
          </a:bodyPr>
          <a:lstStyle/>
          <a:p>
            <a:r>
              <a:rPr lang="ja-JP" altLang="en-US" sz="2000" dirty="0">
                <a:ln w="57150">
                  <a:solidFill>
                    <a:schemeClr val="bg1"/>
                  </a:solidFill>
                </a:ln>
                <a:solidFill>
                  <a:schemeClr val="bg1"/>
                </a:solidFill>
                <a:latin typeface="Meiryo UI" panose="020B0604030504040204" pitchFamily="50" charset="-128"/>
                <a:ea typeface="Meiryo UI" panose="020B0604030504040204" pitchFamily="50" charset="-128"/>
              </a:rPr>
              <a:t>こいこい</a:t>
            </a:r>
            <a:endParaRPr lang="en-US" altLang="ja-JP" sz="2000" dirty="0">
              <a:ln w="57150">
                <a:solidFill>
                  <a:schemeClr val="bg1"/>
                </a:solidFill>
              </a:ln>
              <a:solidFill>
                <a:schemeClr val="bg1"/>
              </a:solidFill>
              <a:latin typeface="Meiryo UI" panose="020B0604030504040204" pitchFamily="50" charset="-128"/>
              <a:ea typeface="Meiryo UI" panose="020B0604030504040204" pitchFamily="50" charset="-128"/>
            </a:endParaRPr>
          </a:p>
          <a:p>
            <a:r>
              <a:rPr lang="ja-JP" altLang="en-US" sz="2000" dirty="0">
                <a:ln w="57150">
                  <a:solidFill>
                    <a:schemeClr val="bg1"/>
                  </a:solidFill>
                </a:ln>
                <a:solidFill>
                  <a:schemeClr val="bg1"/>
                </a:solidFill>
                <a:latin typeface="Meiryo UI" panose="020B0604030504040204" pitchFamily="50" charset="-128"/>
                <a:ea typeface="Meiryo UI" panose="020B0604030504040204" pitchFamily="50" charset="-128"/>
              </a:rPr>
              <a:t>　こいこい！</a:t>
            </a:r>
            <a:endParaRPr lang="ja-JP" altLang="en-US" sz="2000" b="0" cap="none" spc="0" dirty="0">
              <a:ln w="57150">
                <a:solidFill>
                  <a:schemeClr val="bg1"/>
                </a:solidFill>
              </a:ln>
              <a:solidFill>
                <a:schemeClr val="bg1"/>
              </a:solidFill>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7A878CE6-4C97-94B2-FAED-D30A05862783}"/>
              </a:ext>
            </a:extLst>
          </p:cNvPr>
          <p:cNvSpPr/>
          <p:nvPr/>
        </p:nvSpPr>
        <p:spPr>
          <a:xfrm>
            <a:off x="648966" y="6254560"/>
            <a:ext cx="1386918" cy="707886"/>
          </a:xfrm>
          <a:prstGeom prst="rect">
            <a:avLst/>
          </a:prstGeom>
          <a:noFill/>
        </p:spPr>
        <p:txBody>
          <a:bodyPr wrap="none" lIns="91440" tIns="45720" rIns="91440" bIns="45720">
            <a:spAutoFit/>
          </a:bodyPr>
          <a:lstStyle/>
          <a:p>
            <a:r>
              <a:rPr lang="ja-JP" altLang="en-US" sz="2000" dirty="0">
                <a:ln w="0"/>
                <a:latin typeface="Meiryo UI" panose="020B0604030504040204" pitchFamily="50" charset="-128"/>
                <a:ea typeface="Meiryo UI" panose="020B0604030504040204" pitchFamily="50" charset="-128"/>
              </a:rPr>
              <a:t>こいこい</a:t>
            </a:r>
            <a:endParaRPr lang="en-US" altLang="ja-JP" sz="2000" dirty="0">
              <a:ln w="0"/>
              <a:latin typeface="Meiryo UI" panose="020B0604030504040204" pitchFamily="50" charset="-128"/>
              <a:ea typeface="Meiryo UI" panose="020B0604030504040204" pitchFamily="50" charset="-128"/>
            </a:endParaRPr>
          </a:p>
          <a:p>
            <a:r>
              <a:rPr lang="ja-JP" altLang="en-US" sz="2000" dirty="0">
                <a:ln w="0"/>
                <a:latin typeface="Meiryo UI" panose="020B0604030504040204" pitchFamily="50" charset="-128"/>
                <a:ea typeface="Meiryo UI" panose="020B0604030504040204" pitchFamily="50" charset="-128"/>
              </a:rPr>
              <a:t>　こいこい！</a:t>
            </a:r>
            <a:endParaRPr lang="ja-JP" altLang="en-US" sz="2000" b="0" cap="none" spc="0" dirty="0">
              <a:ln w="0"/>
              <a:solidFill>
                <a:schemeClr val="tx1"/>
              </a:solidFill>
              <a:latin typeface="Meiryo UI" panose="020B0604030504040204" pitchFamily="50" charset="-128"/>
              <a:ea typeface="Meiryo UI" panose="020B0604030504040204" pitchFamily="50" charset="-128"/>
            </a:endParaRPr>
          </a:p>
        </p:txBody>
      </p:sp>
      <p:grpSp>
        <p:nvGrpSpPr>
          <p:cNvPr id="54" name="グループ化 53">
            <a:extLst>
              <a:ext uri="{FF2B5EF4-FFF2-40B4-BE49-F238E27FC236}">
                <a16:creationId xmlns:a16="http://schemas.microsoft.com/office/drawing/2014/main" id="{EF026AC5-10F5-FCC9-7162-E73A9888746A}"/>
              </a:ext>
            </a:extLst>
          </p:cNvPr>
          <p:cNvGrpSpPr/>
          <p:nvPr/>
        </p:nvGrpSpPr>
        <p:grpSpPr>
          <a:xfrm>
            <a:off x="7901940" y="5748020"/>
            <a:ext cx="1104900" cy="1117600"/>
            <a:chOff x="7442200" y="4508500"/>
            <a:chExt cx="1104900" cy="1117600"/>
          </a:xfrm>
        </p:grpSpPr>
        <p:grpSp>
          <p:nvGrpSpPr>
            <p:cNvPr id="52" name="グループ化 51">
              <a:extLst>
                <a:ext uri="{FF2B5EF4-FFF2-40B4-BE49-F238E27FC236}">
                  <a16:creationId xmlns:a16="http://schemas.microsoft.com/office/drawing/2014/main" id="{121219F0-30A4-3F65-2216-5CE67A3B9254}"/>
                </a:ext>
              </a:extLst>
            </p:cNvPr>
            <p:cNvGrpSpPr/>
            <p:nvPr/>
          </p:nvGrpSpPr>
          <p:grpSpPr>
            <a:xfrm>
              <a:off x="7442200" y="4508500"/>
              <a:ext cx="1104900" cy="1117600"/>
              <a:chOff x="7442200" y="4508500"/>
              <a:chExt cx="1104900" cy="1117600"/>
            </a:xfrm>
          </p:grpSpPr>
          <p:sp>
            <p:nvSpPr>
              <p:cNvPr id="49" name="四角形: 角を丸くする 48">
                <a:extLst>
                  <a:ext uri="{FF2B5EF4-FFF2-40B4-BE49-F238E27FC236}">
                    <a16:creationId xmlns:a16="http://schemas.microsoft.com/office/drawing/2014/main" id="{7222D4EF-7747-F08B-BAB8-FDF20BC76646}"/>
                  </a:ext>
                </a:extLst>
              </p:cNvPr>
              <p:cNvSpPr/>
              <p:nvPr/>
            </p:nvSpPr>
            <p:spPr>
              <a:xfrm>
                <a:off x="7442200" y="4508500"/>
                <a:ext cx="1104900" cy="1117600"/>
              </a:xfrm>
              <a:prstGeom prst="round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楕円 50">
                <a:extLst>
                  <a:ext uri="{FF2B5EF4-FFF2-40B4-BE49-F238E27FC236}">
                    <a16:creationId xmlns:a16="http://schemas.microsoft.com/office/drawing/2014/main" id="{DEC8CFA8-30ED-3F56-6459-3B07DFF83873}"/>
                  </a:ext>
                </a:extLst>
              </p:cNvPr>
              <p:cNvSpPr/>
              <p:nvPr/>
            </p:nvSpPr>
            <p:spPr>
              <a:xfrm>
                <a:off x="7472680" y="4538980"/>
                <a:ext cx="1054100" cy="1028700"/>
              </a:xfrm>
              <a:prstGeom prst="ellipse">
                <a:avLst/>
              </a:prstGeom>
              <a:solidFill>
                <a:schemeClr val="accent5">
                  <a:lumMod val="75000"/>
                </a:schemeClr>
              </a:solidFill>
              <a:ln>
                <a:no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14EECC7D-06F1-5E19-9174-CED3085ED465}"/>
                  </a:ext>
                </a:extLst>
              </p:cNvPr>
              <p:cNvSpPr/>
              <p:nvPr/>
            </p:nvSpPr>
            <p:spPr>
              <a:xfrm>
                <a:off x="7456370" y="5124261"/>
                <a:ext cx="1088760" cy="369332"/>
              </a:xfrm>
              <a:prstGeom prst="rect">
                <a:avLst/>
              </a:prstGeom>
              <a:noFill/>
            </p:spPr>
            <p:txBody>
              <a:bodyPr wrap="none" lIns="91440" tIns="45720" rIns="91440" bIns="45720">
                <a:spAutoFit/>
              </a:bodyPr>
              <a:lstStyle/>
              <a:p>
                <a:pPr algn="ctr">
                  <a:lnSpc>
                    <a:spcPts val="2400"/>
                  </a:lnSpc>
                </a:pPr>
                <a:r>
                  <a:rPr lang="en-US" altLang="ja-JP" sz="1200" dirty="0" err="1">
                    <a:ln w="0"/>
                    <a:solidFill>
                      <a:schemeClr val="bg1"/>
                    </a:solidFill>
                    <a:latin typeface="Segoe Print" panose="02000600000000000000" pitchFamily="2" charset="0"/>
                    <a:ea typeface="STXingkai" panose="02010800040101010101" pitchFamily="2" charset="-122"/>
                  </a:rPr>
                  <a:t>Usodeyanth</a:t>
                </a:r>
                <a:endParaRPr lang="en-US" altLang="ja-JP" sz="1200" dirty="0">
                  <a:ln w="0"/>
                  <a:solidFill>
                    <a:schemeClr val="bg1"/>
                  </a:solidFill>
                  <a:latin typeface="Segoe Print" panose="02000600000000000000" pitchFamily="2" charset="0"/>
                  <a:ea typeface="STXingkai" panose="02010800040101010101" pitchFamily="2" charset="-122"/>
                </a:endParaRPr>
              </a:p>
            </p:txBody>
          </p:sp>
        </p:grpSp>
        <p:sp>
          <p:nvSpPr>
            <p:cNvPr id="53" name="正方形/長方形 52">
              <a:extLst>
                <a:ext uri="{FF2B5EF4-FFF2-40B4-BE49-F238E27FC236}">
                  <a16:creationId xmlns:a16="http://schemas.microsoft.com/office/drawing/2014/main" id="{59BFABFA-3F5F-8E25-1546-A09EC6107C80}"/>
                </a:ext>
              </a:extLst>
            </p:cNvPr>
            <p:cNvSpPr/>
            <p:nvPr/>
          </p:nvSpPr>
          <p:spPr>
            <a:xfrm>
              <a:off x="7579801" y="4837241"/>
              <a:ext cx="841897" cy="565155"/>
            </a:xfrm>
            <a:prstGeom prst="rect">
              <a:avLst/>
            </a:prstGeom>
            <a:noFill/>
          </p:spPr>
          <p:txBody>
            <a:bodyPr wrap="none" lIns="91440" tIns="45720" rIns="91440" bIns="45720">
              <a:spAutoFit/>
            </a:bodyPr>
            <a:lstStyle/>
            <a:p>
              <a:pPr algn="ctr">
                <a:lnSpc>
                  <a:spcPts val="3500"/>
                </a:lnSpc>
              </a:pPr>
              <a:r>
                <a:rPr lang="en-US" altLang="ja-JP" sz="4400" dirty="0">
                  <a:ln w="0"/>
                  <a:solidFill>
                    <a:schemeClr val="bg1"/>
                  </a:solidFill>
                  <a:latin typeface="Algerian" panose="04020705040A02060702" pitchFamily="82" charset="0"/>
                  <a:ea typeface="STHupo" panose="020B0503020204020204" pitchFamily="2" charset="-122"/>
                </a:rPr>
                <a:t>CC</a:t>
              </a:r>
              <a:endParaRPr lang="en-US" altLang="ja-JP" sz="4400" dirty="0">
                <a:ln w="0"/>
                <a:solidFill>
                  <a:schemeClr val="bg1"/>
                </a:solidFill>
                <a:latin typeface="Algerian" panose="04020705040A02060702" pitchFamily="82" charset="0"/>
                <a:ea typeface="游明朝 Demibold" panose="02020600000000000000" pitchFamily="18" charset="-128"/>
              </a:endParaRPr>
            </a:p>
          </p:txBody>
        </p:sp>
      </p:grpSp>
      <p:sp>
        <p:nvSpPr>
          <p:cNvPr id="56" name="正方形/長方形 55">
            <a:extLst>
              <a:ext uri="{FF2B5EF4-FFF2-40B4-BE49-F238E27FC236}">
                <a16:creationId xmlns:a16="http://schemas.microsoft.com/office/drawing/2014/main" id="{DCE22E36-0B39-AB54-B4D0-CD7CB3938F1B}"/>
              </a:ext>
            </a:extLst>
          </p:cNvPr>
          <p:cNvSpPr/>
          <p:nvPr/>
        </p:nvSpPr>
        <p:spPr>
          <a:xfrm rot="543305">
            <a:off x="8948463" y="886637"/>
            <a:ext cx="1213794" cy="369332"/>
          </a:xfrm>
          <a:prstGeom prst="rect">
            <a:avLst/>
          </a:prstGeom>
          <a:noFill/>
        </p:spPr>
        <p:txBody>
          <a:bodyPr wrap="none" lIns="91440" tIns="45720" rIns="91440" bIns="45720">
            <a:spAutoFit/>
          </a:bodyPr>
          <a:lstStyle/>
          <a:p>
            <a:r>
              <a:rPr lang="ja-JP" altLang="en-US" dirty="0">
                <a:ln w="0"/>
                <a:latin typeface="Meiryo UI" panose="020B0604030504040204" pitchFamily="50" charset="-128"/>
                <a:ea typeface="Meiryo UI" panose="020B0604030504040204" pitchFamily="50" charset="-128"/>
              </a:rPr>
              <a:t>投資かぁ</a:t>
            </a:r>
            <a:r>
              <a:rPr lang="en-US" altLang="ja-JP" dirty="0">
                <a:ln w="0"/>
                <a:latin typeface="Meiryo UI" panose="020B0604030504040204" pitchFamily="50" charset="-128"/>
                <a:ea typeface="Meiryo UI" panose="020B0604030504040204" pitchFamily="50" charset="-128"/>
              </a:rPr>
              <a:t>…</a:t>
            </a:r>
          </a:p>
        </p:txBody>
      </p:sp>
      <p:sp>
        <p:nvSpPr>
          <p:cNvPr id="57" name="矢印: ストライプ 56">
            <a:extLst>
              <a:ext uri="{FF2B5EF4-FFF2-40B4-BE49-F238E27FC236}">
                <a16:creationId xmlns:a16="http://schemas.microsoft.com/office/drawing/2014/main" id="{58413C81-E4F1-9691-0BEC-9A33E5CD301C}"/>
              </a:ext>
            </a:extLst>
          </p:cNvPr>
          <p:cNvSpPr/>
          <p:nvPr/>
        </p:nvSpPr>
        <p:spPr>
          <a:xfrm rot="17681442">
            <a:off x="8411597" y="5245006"/>
            <a:ext cx="609600" cy="364765"/>
          </a:xfrm>
          <a:prstGeom prst="stripedRightArrow">
            <a:avLst>
              <a:gd name="adj1" fmla="val 50000"/>
              <a:gd name="adj2" fmla="val 8941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6756C3D2-CCAC-703D-9629-B02EA003F094}"/>
              </a:ext>
            </a:extLst>
          </p:cNvPr>
          <p:cNvSpPr/>
          <p:nvPr/>
        </p:nvSpPr>
        <p:spPr>
          <a:xfrm>
            <a:off x="8082466" y="6863703"/>
            <a:ext cx="813043" cy="276999"/>
          </a:xfrm>
          <a:prstGeom prst="rect">
            <a:avLst/>
          </a:prstGeom>
          <a:noFill/>
        </p:spPr>
        <p:txBody>
          <a:bodyPr wrap="none" lIns="91440" tIns="45720" rIns="91440" bIns="45720">
            <a:spAutoFit/>
          </a:bodyPr>
          <a:lstStyle/>
          <a:p>
            <a:r>
              <a:rPr lang="ja-JP" altLang="en-US" sz="1200" dirty="0">
                <a:ln w="0"/>
                <a:latin typeface="Meiryo UI" panose="020B0604030504040204" pitchFamily="50" charset="-128"/>
                <a:ea typeface="Meiryo UI" panose="020B0604030504040204" pitchFamily="50" charset="-128"/>
              </a:rPr>
              <a:t>投資アプリ</a:t>
            </a:r>
            <a:endParaRPr lang="en-US" altLang="ja-JP" sz="1200" dirty="0">
              <a:ln w="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EA9E6642-A751-744F-6898-012439A7342E}"/>
              </a:ext>
            </a:extLst>
          </p:cNvPr>
          <p:cNvSpPr/>
          <p:nvPr/>
        </p:nvSpPr>
        <p:spPr>
          <a:xfrm>
            <a:off x="8028728" y="5723701"/>
            <a:ext cx="878767" cy="369332"/>
          </a:xfrm>
          <a:prstGeom prst="rect">
            <a:avLst/>
          </a:prstGeom>
          <a:noFill/>
        </p:spPr>
        <p:txBody>
          <a:bodyPr wrap="none" lIns="91440" tIns="45720" rIns="91440" bIns="45720">
            <a:spAutoFit/>
          </a:bodyPr>
          <a:lstStyle/>
          <a:p>
            <a:pPr algn="ctr">
              <a:lnSpc>
                <a:spcPts val="2400"/>
              </a:lnSpc>
            </a:pPr>
            <a:r>
              <a:rPr lang="en-US" altLang="ja-JP" sz="1200" dirty="0" err="1">
                <a:ln w="0"/>
                <a:solidFill>
                  <a:schemeClr val="bg1"/>
                </a:solidFill>
                <a:latin typeface="Segoe Print" panose="02000600000000000000" pitchFamily="2" charset="0"/>
                <a:ea typeface="STXingkai" panose="02010800040101010101" pitchFamily="2" charset="-122"/>
              </a:rPr>
              <a:t>moukaru</a:t>
            </a:r>
            <a:endParaRPr lang="en-US" altLang="ja-JP" sz="1200" dirty="0">
              <a:ln w="0"/>
              <a:solidFill>
                <a:schemeClr val="bg1"/>
              </a:solidFill>
              <a:latin typeface="Segoe Print" panose="02000600000000000000" pitchFamily="2" charset="0"/>
              <a:ea typeface="STXingkai" panose="02010800040101010101" pitchFamily="2" charset="-122"/>
            </a:endParaRPr>
          </a:p>
        </p:txBody>
      </p:sp>
    </p:spTree>
    <p:extLst>
      <p:ext uri="{BB962C8B-B14F-4D97-AF65-F5344CB8AC3E}">
        <p14:creationId xmlns:p14="http://schemas.microsoft.com/office/powerpoint/2010/main" val="2695363323"/>
      </p:ext>
    </p:extLst>
  </p:cSld>
  <p:clrMapOvr>
    <a:masterClrMapping/>
  </p:clrMapOvr>
  <mc:AlternateContent xmlns:mc="http://schemas.openxmlformats.org/markup-compatibility/2006" xmlns:p14="http://schemas.microsoft.com/office/powerpoint/2010/main">
    <mc:Choice Requires="p14">
      <p:transition spd="slow" p14:dur="2000" advTm="4595"/>
    </mc:Choice>
    <mc:Fallback xmlns="">
      <p:transition spd="slow" advTm="459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BD3971-CF5D-5ABE-B59B-D25D4782CF95}"/>
            </a:ext>
          </a:extLst>
        </p:cNvPr>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A9FDBBB2-9037-3EF3-6F9F-E616A8787ADC}"/>
              </a:ext>
            </a:extLst>
          </p:cNvPr>
          <p:cNvGrpSpPr/>
          <p:nvPr/>
        </p:nvGrpSpPr>
        <p:grpSpPr>
          <a:xfrm>
            <a:off x="2744455" y="381000"/>
            <a:ext cx="4356847" cy="7028330"/>
            <a:chOff x="2667747" y="355600"/>
            <a:chExt cx="4356847" cy="7028330"/>
          </a:xfrm>
        </p:grpSpPr>
        <p:grpSp>
          <p:nvGrpSpPr>
            <p:cNvPr id="3" name="グループ化 2">
              <a:extLst>
                <a:ext uri="{FF2B5EF4-FFF2-40B4-BE49-F238E27FC236}">
                  <a16:creationId xmlns:a16="http://schemas.microsoft.com/office/drawing/2014/main" id="{44FBE81E-103B-5117-3E3F-DF9E9C272836}"/>
                </a:ext>
              </a:extLst>
            </p:cNvPr>
            <p:cNvGrpSpPr/>
            <p:nvPr/>
          </p:nvGrpSpPr>
          <p:grpSpPr>
            <a:xfrm>
              <a:off x="2667747" y="355600"/>
              <a:ext cx="4356847" cy="7028330"/>
              <a:chOff x="1308847" y="215152"/>
              <a:chExt cx="4356847" cy="7028330"/>
            </a:xfrm>
          </p:grpSpPr>
          <p:sp>
            <p:nvSpPr>
              <p:cNvPr id="21" name="四角形: 角を丸くする 20">
                <a:extLst>
                  <a:ext uri="{FF2B5EF4-FFF2-40B4-BE49-F238E27FC236}">
                    <a16:creationId xmlns:a16="http://schemas.microsoft.com/office/drawing/2014/main" id="{790F454D-AE56-96A1-5075-2E7FF4010FF7}"/>
                  </a:ext>
                </a:extLst>
              </p:cNvPr>
              <p:cNvSpPr/>
              <p:nvPr/>
            </p:nvSpPr>
            <p:spPr>
              <a:xfrm>
                <a:off x="1308847" y="215152"/>
                <a:ext cx="4356847" cy="7028330"/>
              </a:xfrm>
              <a:prstGeom prst="roundRect">
                <a:avLst>
                  <a:gd name="adj" fmla="val 12552"/>
                </a:avLst>
              </a:prstGeom>
              <a:ln w="19050">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四角形: 角を丸くする 21">
                <a:extLst>
                  <a:ext uri="{FF2B5EF4-FFF2-40B4-BE49-F238E27FC236}">
                    <a16:creationId xmlns:a16="http://schemas.microsoft.com/office/drawing/2014/main" id="{ED529B6E-762E-02FF-92F1-9D8CD5388E59}"/>
                  </a:ext>
                </a:extLst>
              </p:cNvPr>
              <p:cNvSpPr/>
              <p:nvPr/>
            </p:nvSpPr>
            <p:spPr>
              <a:xfrm>
                <a:off x="1617382" y="487083"/>
                <a:ext cx="3780118" cy="6497917"/>
              </a:xfrm>
              <a:prstGeom prst="roundRect">
                <a:avLst>
                  <a:gd name="adj" fmla="val 9801"/>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吹き出し: 角を丸めた四角形 3">
              <a:extLst>
                <a:ext uri="{FF2B5EF4-FFF2-40B4-BE49-F238E27FC236}">
                  <a16:creationId xmlns:a16="http://schemas.microsoft.com/office/drawing/2014/main" id="{2201191D-7509-4C60-68AD-0E42B7F71CCC}"/>
                </a:ext>
              </a:extLst>
            </p:cNvPr>
            <p:cNvSpPr/>
            <p:nvPr/>
          </p:nvSpPr>
          <p:spPr>
            <a:xfrm>
              <a:off x="4457700" y="1442212"/>
              <a:ext cx="2044700" cy="698500"/>
            </a:xfrm>
            <a:prstGeom prst="wedgeRoundRectCallout">
              <a:avLst>
                <a:gd name="adj1" fmla="val -63115"/>
                <a:gd name="adj2" fmla="val -26591"/>
                <a:gd name="adj3" fmla="val 16667"/>
              </a:avLst>
            </a:prstGeom>
            <a:solidFill>
              <a:schemeClr val="bg1"/>
            </a:solidFill>
            <a:ln>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カモスケ君</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増資しようよ！</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p:txBody>
        </p:sp>
        <p:sp>
          <p:nvSpPr>
            <p:cNvPr id="5" name="吹き出し: 角を丸めた四角形 4">
              <a:extLst>
                <a:ext uri="{FF2B5EF4-FFF2-40B4-BE49-F238E27FC236}">
                  <a16:creationId xmlns:a16="http://schemas.microsoft.com/office/drawing/2014/main" id="{D6462A54-89EF-ADF8-BAEA-7637396CCEA3}"/>
                </a:ext>
              </a:extLst>
            </p:cNvPr>
            <p:cNvSpPr/>
            <p:nvPr/>
          </p:nvSpPr>
          <p:spPr>
            <a:xfrm>
              <a:off x="4470908" y="2254504"/>
              <a:ext cx="2044700" cy="852424"/>
            </a:xfrm>
            <a:prstGeom prst="wedgeRoundRectCallout">
              <a:avLst>
                <a:gd name="adj1" fmla="val -63115"/>
                <a:gd name="adj2" fmla="val -26591"/>
                <a:gd name="adj3" fmla="val 16667"/>
              </a:avLst>
            </a:prstGeom>
            <a:solidFill>
              <a:schemeClr val="bg1"/>
            </a:solidFill>
            <a:ln>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投資家の叔父さんが勧めるんだから、大丈夫よ！</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p:txBody>
        </p:sp>
        <p:sp>
          <p:nvSpPr>
            <p:cNvPr id="6" name="吹き出し: 角を丸めた四角形 5">
              <a:extLst>
                <a:ext uri="{FF2B5EF4-FFF2-40B4-BE49-F238E27FC236}">
                  <a16:creationId xmlns:a16="http://schemas.microsoft.com/office/drawing/2014/main" id="{AB65380C-B64F-E08C-1BD6-A8D3F151C849}"/>
                </a:ext>
              </a:extLst>
            </p:cNvPr>
            <p:cNvSpPr/>
            <p:nvPr/>
          </p:nvSpPr>
          <p:spPr>
            <a:xfrm>
              <a:off x="4080764" y="3214116"/>
              <a:ext cx="2447036" cy="491236"/>
            </a:xfrm>
            <a:prstGeom prst="wedgeRoundRectCallout">
              <a:avLst>
                <a:gd name="adj1" fmla="val -63115"/>
                <a:gd name="adj2" fmla="val -26591"/>
                <a:gd name="adj3" fmla="val 16667"/>
              </a:avLst>
            </a:prstGeom>
            <a:solidFill>
              <a:schemeClr val="bg1"/>
            </a:solidFill>
            <a:ln>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0000"/>
                </a:lnSpc>
              </a:pPr>
              <a:r>
                <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rPr>
                <a:t>100</a:t>
              </a: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万円送ってくれる？</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p:txBody>
        </p:sp>
        <p:sp>
          <p:nvSpPr>
            <p:cNvPr id="7" name="吹き出し: 角を丸めた四角形 6">
              <a:extLst>
                <a:ext uri="{FF2B5EF4-FFF2-40B4-BE49-F238E27FC236}">
                  <a16:creationId xmlns:a16="http://schemas.microsoft.com/office/drawing/2014/main" id="{FA1B95F4-623D-8D37-F8F3-ABA617CA41D3}"/>
                </a:ext>
              </a:extLst>
            </p:cNvPr>
            <p:cNvSpPr/>
            <p:nvPr/>
          </p:nvSpPr>
          <p:spPr>
            <a:xfrm>
              <a:off x="3678428" y="5406136"/>
              <a:ext cx="2898140" cy="1078992"/>
            </a:xfrm>
            <a:prstGeom prst="wedgeRoundRectCallout">
              <a:avLst>
                <a:gd name="adj1" fmla="val -63115"/>
                <a:gd name="adj2" fmla="val -26591"/>
                <a:gd name="adj3" fmla="val 16667"/>
              </a:avLst>
            </a:prstGeom>
            <a:solidFill>
              <a:schemeClr val="bg1"/>
            </a:solidFill>
            <a:ln>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ここに振り込んでね！</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口座名義  マタコジン　メイギ</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口座番号　＊＊＊＊＊＊</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p:txBody>
        </p:sp>
        <p:sp>
          <p:nvSpPr>
            <p:cNvPr id="8" name="四角形: 角を丸くする 7">
              <a:extLst>
                <a:ext uri="{FF2B5EF4-FFF2-40B4-BE49-F238E27FC236}">
                  <a16:creationId xmlns:a16="http://schemas.microsoft.com/office/drawing/2014/main" id="{26A49D0C-3911-F9E5-5D89-EA0B436544DA}"/>
                </a:ext>
              </a:extLst>
            </p:cNvPr>
            <p:cNvSpPr/>
            <p:nvPr/>
          </p:nvSpPr>
          <p:spPr>
            <a:xfrm>
              <a:off x="3111500" y="711200"/>
              <a:ext cx="3530600" cy="508000"/>
            </a:xfrm>
            <a:prstGeom prst="roundRect">
              <a:avLst>
                <a:gd name="adj" fmla="val 5000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00A24D10-E3EE-8B8E-89DD-7D181F8396CD}"/>
                </a:ext>
              </a:extLst>
            </p:cNvPr>
            <p:cNvSpPr/>
            <p:nvPr/>
          </p:nvSpPr>
          <p:spPr>
            <a:xfrm>
              <a:off x="3307897" y="702720"/>
              <a:ext cx="1518103" cy="461665"/>
            </a:xfrm>
            <a:prstGeom prst="rect">
              <a:avLst/>
            </a:prstGeom>
            <a:noFill/>
          </p:spPr>
          <p:txBody>
            <a:bodyPr wrap="square" lIns="91440" tIns="45720" rIns="91440" bIns="45720">
              <a:spAutoFit/>
            </a:bodyPr>
            <a:lstStyle/>
            <a:p>
              <a:pPr algn="ctr"/>
              <a:r>
                <a:rPr lang="en-US" altLang="ja-JP" sz="2400" dirty="0">
                  <a:ln w="0"/>
                  <a:solidFill>
                    <a:schemeClr val="tx1">
                      <a:lumMod val="75000"/>
                      <a:lumOff val="25000"/>
                    </a:schemeClr>
                  </a:solidFill>
                  <a:latin typeface="BIZ UDPゴシック" panose="020B0400000000000000" pitchFamily="50" charset="-128"/>
                  <a:ea typeface="BIZ UDPゴシック" panose="020B0400000000000000" pitchFamily="50" charset="-128"/>
                </a:rPr>
                <a:t>&lt;</a:t>
              </a:r>
              <a:r>
                <a:rPr lang="ja-JP" altLang="en-US" sz="2400" dirty="0">
                  <a:ln w="0"/>
                  <a:solidFill>
                    <a:schemeClr val="tx1">
                      <a:lumMod val="75000"/>
                      <a:lumOff val="25000"/>
                    </a:schemeClr>
                  </a:solidFill>
                  <a:latin typeface="BIZ UDPゴシック" panose="020B0400000000000000" pitchFamily="50" charset="-128"/>
                  <a:ea typeface="BIZ UDPゴシック" panose="020B0400000000000000" pitchFamily="50" charset="-128"/>
                </a:rPr>
                <a:t>サギ子     </a:t>
              </a:r>
              <a:endParaRPr lang="ja-JP" altLang="en-US" sz="2400" cap="none" spc="0" dirty="0">
                <a:ln w="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A3542778-E75A-703A-DF25-A8E3727426DB}"/>
                </a:ext>
              </a:extLst>
            </p:cNvPr>
            <p:cNvGrpSpPr/>
            <p:nvPr/>
          </p:nvGrpSpPr>
          <p:grpSpPr>
            <a:xfrm>
              <a:off x="5930900" y="863600"/>
              <a:ext cx="355600" cy="165100"/>
              <a:chOff x="6108700" y="800100"/>
              <a:chExt cx="355600" cy="165100"/>
            </a:xfrm>
          </p:grpSpPr>
          <p:cxnSp>
            <p:nvCxnSpPr>
              <p:cNvPr id="18" name="直線コネクタ 17">
                <a:extLst>
                  <a:ext uri="{FF2B5EF4-FFF2-40B4-BE49-F238E27FC236}">
                    <a16:creationId xmlns:a16="http://schemas.microsoft.com/office/drawing/2014/main" id="{E7744E59-0AAE-536A-4F4C-F2083BF78142}"/>
                  </a:ext>
                </a:extLst>
              </p:cNvPr>
              <p:cNvCxnSpPr/>
              <p:nvPr/>
            </p:nvCxnSpPr>
            <p:spPr>
              <a:xfrm>
                <a:off x="6108700" y="800100"/>
                <a:ext cx="355600"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851845C3-563F-36A7-06B9-EBB5F6E6DD6E}"/>
                  </a:ext>
                </a:extLst>
              </p:cNvPr>
              <p:cNvCxnSpPr/>
              <p:nvPr/>
            </p:nvCxnSpPr>
            <p:spPr>
              <a:xfrm>
                <a:off x="6108700" y="876300"/>
                <a:ext cx="355600"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FE783302-E3C2-3B38-8347-22B2D19E2EF9}"/>
                  </a:ext>
                </a:extLst>
              </p:cNvPr>
              <p:cNvCxnSpPr/>
              <p:nvPr/>
            </p:nvCxnSpPr>
            <p:spPr>
              <a:xfrm>
                <a:off x="6108700" y="965200"/>
                <a:ext cx="355600"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sp>
          <p:nvSpPr>
            <p:cNvPr id="11" name="四角形: 角を丸くする 10">
              <a:extLst>
                <a:ext uri="{FF2B5EF4-FFF2-40B4-BE49-F238E27FC236}">
                  <a16:creationId xmlns:a16="http://schemas.microsoft.com/office/drawing/2014/main" id="{F31C7DE5-9A87-C681-F5B8-800ECE2FF515}"/>
                </a:ext>
              </a:extLst>
            </p:cNvPr>
            <p:cNvSpPr/>
            <p:nvPr/>
          </p:nvSpPr>
          <p:spPr>
            <a:xfrm>
              <a:off x="2819400" y="6604000"/>
              <a:ext cx="3898900" cy="508000"/>
            </a:xfrm>
            <a:prstGeom prst="roundRect">
              <a:avLst>
                <a:gd name="adj" fmla="val 50000"/>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グラフィックス 11" descr="カメラ 単色塗りつぶし">
              <a:extLst>
                <a:ext uri="{FF2B5EF4-FFF2-40B4-BE49-F238E27FC236}">
                  <a16:creationId xmlns:a16="http://schemas.microsoft.com/office/drawing/2014/main" id="{366D7F9E-88B1-90F9-5185-37B63AA835C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377406" y="6650037"/>
              <a:ext cx="407194" cy="407194"/>
            </a:xfrm>
            <a:prstGeom prst="rect">
              <a:avLst/>
            </a:prstGeom>
          </p:spPr>
        </p:pic>
        <p:sp>
          <p:nvSpPr>
            <p:cNvPr id="13" name="四角形: 角を丸くする 12">
              <a:extLst>
                <a:ext uri="{FF2B5EF4-FFF2-40B4-BE49-F238E27FC236}">
                  <a16:creationId xmlns:a16="http://schemas.microsoft.com/office/drawing/2014/main" id="{A1830106-9453-BF69-8769-D78F02100620}"/>
                </a:ext>
              </a:extLst>
            </p:cNvPr>
            <p:cNvSpPr/>
            <p:nvPr/>
          </p:nvSpPr>
          <p:spPr>
            <a:xfrm>
              <a:off x="4902200" y="6718300"/>
              <a:ext cx="1612900" cy="292100"/>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a:extLst>
                <a:ext uri="{FF2B5EF4-FFF2-40B4-BE49-F238E27FC236}">
                  <a16:creationId xmlns:a16="http://schemas.microsoft.com/office/drawing/2014/main" id="{6C9D6461-8D97-0B5E-2116-65870963598F}"/>
                </a:ext>
              </a:extLst>
            </p:cNvPr>
            <p:cNvSpPr/>
            <p:nvPr/>
          </p:nvSpPr>
          <p:spPr>
            <a:xfrm>
              <a:off x="3886200" y="6756400"/>
              <a:ext cx="355600" cy="254000"/>
            </a:xfrm>
            <a:prstGeom prst="rect">
              <a:avLst/>
            </a:prstGeom>
            <a:solidFill>
              <a:srgbClr val="BFBFB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二等辺三角形 14">
              <a:extLst>
                <a:ext uri="{FF2B5EF4-FFF2-40B4-BE49-F238E27FC236}">
                  <a16:creationId xmlns:a16="http://schemas.microsoft.com/office/drawing/2014/main" id="{01C1942A-B0D6-62FE-040E-0CEA776E6357}"/>
                </a:ext>
              </a:extLst>
            </p:cNvPr>
            <p:cNvSpPr/>
            <p:nvPr/>
          </p:nvSpPr>
          <p:spPr>
            <a:xfrm>
              <a:off x="3924300" y="6781800"/>
              <a:ext cx="127000" cy="177800"/>
            </a:xfrm>
            <a:prstGeom prst="triangl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二等辺三角形 15">
              <a:extLst>
                <a:ext uri="{FF2B5EF4-FFF2-40B4-BE49-F238E27FC236}">
                  <a16:creationId xmlns:a16="http://schemas.microsoft.com/office/drawing/2014/main" id="{CD352874-8A52-18BB-3DFE-17C850294F16}"/>
                </a:ext>
              </a:extLst>
            </p:cNvPr>
            <p:cNvSpPr/>
            <p:nvPr/>
          </p:nvSpPr>
          <p:spPr>
            <a:xfrm>
              <a:off x="4051300" y="6883400"/>
              <a:ext cx="152400" cy="76200"/>
            </a:xfrm>
            <a:prstGeom prst="triangl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スマイル 16">
              <a:extLst>
                <a:ext uri="{FF2B5EF4-FFF2-40B4-BE49-F238E27FC236}">
                  <a16:creationId xmlns:a16="http://schemas.microsoft.com/office/drawing/2014/main" id="{EF5347E9-20BA-1E95-7281-C210E3A6BC17}"/>
                </a:ext>
              </a:extLst>
            </p:cNvPr>
            <p:cNvSpPr/>
            <p:nvPr/>
          </p:nvSpPr>
          <p:spPr>
            <a:xfrm>
              <a:off x="6223000" y="6769100"/>
              <a:ext cx="215900" cy="215900"/>
            </a:xfrm>
            <a:prstGeom prst="smileyFace">
              <a:avLst/>
            </a:prstGeom>
            <a:solidFill>
              <a:srgbClr val="BFBFB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4" name="正方形/長方形 23">
            <a:extLst>
              <a:ext uri="{FF2B5EF4-FFF2-40B4-BE49-F238E27FC236}">
                <a16:creationId xmlns:a16="http://schemas.microsoft.com/office/drawing/2014/main" id="{E713794C-7EB4-16FF-0C3E-2A636DB0301C}"/>
              </a:ext>
            </a:extLst>
          </p:cNvPr>
          <p:cNvSpPr/>
          <p:nvPr/>
        </p:nvSpPr>
        <p:spPr>
          <a:xfrm rot="20556684">
            <a:off x="659752" y="3612961"/>
            <a:ext cx="2234907" cy="707886"/>
          </a:xfrm>
          <a:prstGeom prst="rect">
            <a:avLst/>
          </a:prstGeom>
          <a:noFill/>
        </p:spPr>
        <p:txBody>
          <a:bodyPr wrap="none" lIns="91440" tIns="45720" rIns="91440" bIns="45720">
            <a:spAutoFit/>
          </a:bodyPr>
          <a:lstStyle/>
          <a:p>
            <a:r>
              <a:rPr lang="ja-JP" altLang="en-US" sz="2000" dirty="0">
                <a:ln w="0"/>
                <a:latin typeface="Meiryo UI" panose="020B0604030504040204" pitchFamily="50" charset="-128"/>
                <a:ea typeface="Meiryo UI" panose="020B0604030504040204" pitchFamily="50" charset="-128"/>
              </a:rPr>
              <a:t>　カモくぅん、</a:t>
            </a:r>
            <a:endParaRPr lang="en-US" altLang="ja-JP" sz="2000" dirty="0">
              <a:ln w="0"/>
              <a:latin typeface="Meiryo UI" panose="020B0604030504040204" pitchFamily="50" charset="-128"/>
              <a:ea typeface="Meiryo UI" panose="020B0604030504040204" pitchFamily="50" charset="-128"/>
            </a:endParaRPr>
          </a:p>
          <a:p>
            <a:r>
              <a:rPr lang="ja-JP" altLang="en-US" sz="2000" dirty="0">
                <a:ln w="0"/>
                <a:latin typeface="Meiryo UI" panose="020B0604030504040204" pitchFamily="50" charset="-128"/>
                <a:ea typeface="Meiryo UI" panose="020B0604030504040204" pitchFamily="50" charset="-128"/>
              </a:rPr>
              <a:t>借金して増資</a:t>
            </a:r>
            <a:r>
              <a:rPr lang="ja-JP" altLang="en-US" sz="2000" b="0" cap="none" spc="0" dirty="0">
                <a:ln w="0"/>
                <a:solidFill>
                  <a:schemeClr val="tx1"/>
                </a:solidFill>
                <a:latin typeface="Meiryo UI" panose="020B0604030504040204" pitchFamily="50" charset="-128"/>
                <a:ea typeface="Meiryo UI" panose="020B0604030504040204" pitchFamily="50" charset="-128"/>
              </a:rPr>
              <a:t>しよ！</a:t>
            </a:r>
          </a:p>
        </p:txBody>
      </p:sp>
      <p:cxnSp>
        <p:nvCxnSpPr>
          <p:cNvPr id="25" name="直線コネクタ 24">
            <a:extLst>
              <a:ext uri="{FF2B5EF4-FFF2-40B4-BE49-F238E27FC236}">
                <a16:creationId xmlns:a16="http://schemas.microsoft.com/office/drawing/2014/main" id="{4211B448-328E-BB52-AE6D-340124A898CA}"/>
              </a:ext>
            </a:extLst>
          </p:cNvPr>
          <p:cNvCxnSpPr>
            <a:cxnSpLocks/>
          </p:cNvCxnSpPr>
          <p:nvPr/>
        </p:nvCxnSpPr>
        <p:spPr>
          <a:xfrm>
            <a:off x="475488" y="4310888"/>
            <a:ext cx="698500" cy="44450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41A4028F-A783-6FED-E916-5D12FB054709}"/>
              </a:ext>
            </a:extLst>
          </p:cNvPr>
          <p:cNvCxnSpPr>
            <a:cxnSpLocks/>
          </p:cNvCxnSpPr>
          <p:nvPr/>
        </p:nvCxnSpPr>
        <p:spPr>
          <a:xfrm flipH="1">
            <a:off x="2738628" y="3503676"/>
            <a:ext cx="266700" cy="72390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ED66A40E-81E2-8A12-AF96-C8EDF84B9566}"/>
              </a:ext>
            </a:extLst>
          </p:cNvPr>
          <p:cNvCxnSpPr>
            <a:cxnSpLocks/>
          </p:cNvCxnSpPr>
          <p:nvPr/>
        </p:nvCxnSpPr>
        <p:spPr>
          <a:xfrm>
            <a:off x="538988" y="4425188"/>
            <a:ext cx="698500" cy="44450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10B51A4D-4EA0-0CA6-19CF-344138AE1F13}"/>
              </a:ext>
            </a:extLst>
          </p:cNvPr>
          <p:cNvCxnSpPr>
            <a:cxnSpLocks/>
          </p:cNvCxnSpPr>
          <p:nvPr/>
        </p:nvCxnSpPr>
        <p:spPr>
          <a:xfrm flipH="1">
            <a:off x="2642108" y="3530600"/>
            <a:ext cx="266700" cy="72390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7B61DD63-0958-91D0-7776-8638A53F7C96}"/>
              </a:ext>
            </a:extLst>
          </p:cNvPr>
          <p:cNvSpPr/>
          <p:nvPr/>
        </p:nvSpPr>
        <p:spPr>
          <a:xfrm>
            <a:off x="699190" y="5705741"/>
            <a:ext cx="946413" cy="1015663"/>
          </a:xfrm>
          <a:prstGeom prst="rect">
            <a:avLst/>
          </a:prstGeom>
          <a:noFill/>
        </p:spPr>
        <p:txBody>
          <a:bodyPr wrap="square" lIns="91440" tIns="45720" rIns="91440" bIns="45720">
            <a:spAutoFit/>
          </a:bodyPr>
          <a:lstStyle/>
          <a:p>
            <a:r>
              <a:rPr lang="ja-JP" altLang="en-US" sz="2000" dirty="0">
                <a:ln w="0"/>
                <a:latin typeface="Meiryo UI" panose="020B0604030504040204" pitchFamily="50" charset="-128"/>
                <a:ea typeface="Meiryo UI" panose="020B0604030504040204" pitchFamily="50" charset="-128"/>
              </a:rPr>
              <a:t>よし！</a:t>
            </a:r>
            <a:endParaRPr lang="en-US" altLang="ja-JP" sz="2000" dirty="0">
              <a:ln w="0"/>
              <a:latin typeface="Meiryo UI" panose="020B0604030504040204" pitchFamily="50" charset="-128"/>
              <a:ea typeface="Meiryo UI" panose="020B0604030504040204" pitchFamily="50" charset="-128"/>
            </a:endParaRPr>
          </a:p>
          <a:p>
            <a:r>
              <a:rPr lang="en-US" altLang="ja-JP" sz="2000" b="0" cap="none" spc="0" dirty="0">
                <a:ln w="0"/>
                <a:solidFill>
                  <a:schemeClr val="tx1"/>
                </a:solidFill>
                <a:latin typeface="Meiryo UI" panose="020B0604030504040204" pitchFamily="50" charset="-128"/>
                <a:ea typeface="Meiryo UI" panose="020B0604030504040204" pitchFamily="50" charset="-128"/>
              </a:rPr>
              <a:t>100</a:t>
            </a:r>
            <a:r>
              <a:rPr lang="ja-JP" altLang="en-US" sz="2000" b="0" cap="none" spc="0" dirty="0">
                <a:ln w="0"/>
                <a:solidFill>
                  <a:schemeClr val="tx1"/>
                </a:solidFill>
                <a:latin typeface="Meiryo UI" panose="020B0604030504040204" pitchFamily="50" charset="-128"/>
                <a:ea typeface="Meiryo UI" panose="020B0604030504040204" pitchFamily="50" charset="-128"/>
              </a:rPr>
              <a:t>万</a:t>
            </a:r>
            <a:endParaRPr lang="en-US" altLang="ja-JP" sz="2000" b="0" cap="none" spc="0" dirty="0">
              <a:ln w="0"/>
              <a:solidFill>
                <a:schemeClr val="tx1"/>
              </a:solidFill>
              <a:latin typeface="Meiryo UI" panose="020B0604030504040204" pitchFamily="50" charset="-128"/>
              <a:ea typeface="Meiryo UI" panose="020B0604030504040204" pitchFamily="50" charset="-128"/>
            </a:endParaRPr>
          </a:p>
          <a:p>
            <a:r>
              <a:rPr lang="en-US" altLang="ja-JP" sz="2000" b="0" cap="none" spc="0" dirty="0">
                <a:ln w="0"/>
                <a:solidFill>
                  <a:schemeClr val="tx1"/>
                </a:solidFill>
                <a:latin typeface="Meiryo UI" panose="020B0604030504040204" pitchFamily="50" charset="-128"/>
                <a:ea typeface="Meiryo UI" panose="020B0604030504040204" pitchFamily="50" charset="-128"/>
              </a:rPr>
              <a:t>GET</a:t>
            </a:r>
            <a:r>
              <a:rPr lang="ja-JP" altLang="en-US" sz="2000" b="0" cap="none" spc="0" dirty="0">
                <a:ln w="0"/>
                <a:solidFill>
                  <a:schemeClr val="tx1"/>
                </a:solidFill>
                <a:latin typeface="Meiryo UI" panose="020B0604030504040204" pitchFamily="50" charset="-128"/>
                <a:ea typeface="Meiryo UI" panose="020B0604030504040204" pitchFamily="50" charset="-128"/>
              </a:rPr>
              <a:t>！</a:t>
            </a:r>
          </a:p>
        </p:txBody>
      </p:sp>
      <p:pic>
        <p:nvPicPr>
          <p:cNvPr id="33" name="図 32">
            <a:extLst>
              <a:ext uri="{FF2B5EF4-FFF2-40B4-BE49-F238E27FC236}">
                <a16:creationId xmlns:a16="http://schemas.microsoft.com/office/drawing/2014/main" id="{57C22EC2-CC82-C440-1E92-CB605087ADE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9666" y="3939728"/>
            <a:ext cx="2383822" cy="3705291"/>
          </a:xfrm>
          <a:prstGeom prst="rect">
            <a:avLst/>
          </a:prstGeom>
        </p:spPr>
      </p:pic>
      <p:pic>
        <p:nvPicPr>
          <p:cNvPr id="35" name="図 34" descr="座る が含まれている画像&#10;&#10;自動的に生成された説明">
            <a:extLst>
              <a:ext uri="{FF2B5EF4-FFF2-40B4-BE49-F238E27FC236}">
                <a16:creationId xmlns:a16="http://schemas.microsoft.com/office/drawing/2014/main" id="{146E1F2E-034B-B043-828B-4A64E8D23C7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0560" y="-188373"/>
            <a:ext cx="4133088" cy="4133088"/>
          </a:xfrm>
          <a:prstGeom prst="rect">
            <a:avLst/>
          </a:prstGeom>
        </p:spPr>
      </p:pic>
      <p:pic>
        <p:nvPicPr>
          <p:cNvPr id="37" name="図 36" descr="男性の顔の絵&#10;&#10;低い精度で自動的に生成された説明">
            <a:extLst>
              <a:ext uri="{FF2B5EF4-FFF2-40B4-BE49-F238E27FC236}">
                <a16:creationId xmlns:a16="http://schemas.microsoft.com/office/drawing/2014/main" id="{CA3CE71B-95C6-F82A-1009-30E46CC4903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139652" y="1819971"/>
            <a:ext cx="3235740" cy="4076069"/>
          </a:xfrm>
          <a:prstGeom prst="rect">
            <a:avLst/>
          </a:prstGeom>
        </p:spPr>
      </p:pic>
      <p:sp>
        <p:nvSpPr>
          <p:cNvPr id="38" name="吹き出し: 角を丸めた四角形 37">
            <a:extLst>
              <a:ext uri="{FF2B5EF4-FFF2-40B4-BE49-F238E27FC236}">
                <a16:creationId xmlns:a16="http://schemas.microsoft.com/office/drawing/2014/main" id="{EDFE1441-379C-98CC-528B-A5A76F8B9708}"/>
              </a:ext>
            </a:extLst>
          </p:cNvPr>
          <p:cNvSpPr/>
          <p:nvPr/>
        </p:nvSpPr>
        <p:spPr>
          <a:xfrm>
            <a:off x="3718560" y="3867404"/>
            <a:ext cx="2916428" cy="936244"/>
          </a:xfrm>
          <a:prstGeom prst="wedgeRoundRectCallout">
            <a:avLst>
              <a:gd name="adj1" fmla="val -63115"/>
              <a:gd name="adj2" fmla="val -26591"/>
              <a:gd name="adj3" fmla="val 16667"/>
            </a:avLst>
          </a:prstGeom>
          <a:solidFill>
            <a:schemeClr val="bg1"/>
          </a:solidFill>
          <a:ln>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え、</a:t>
            </a:r>
            <a:r>
              <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rPr>
              <a:t>100</a:t>
            </a: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万円も持って無い？</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じゃ、学生ローンで借りようよ</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もうけですぐ返せるわよ☺</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p:txBody>
      </p:sp>
      <p:grpSp>
        <p:nvGrpSpPr>
          <p:cNvPr id="23" name="グループ化 22">
            <a:extLst>
              <a:ext uri="{FF2B5EF4-FFF2-40B4-BE49-F238E27FC236}">
                <a16:creationId xmlns:a16="http://schemas.microsoft.com/office/drawing/2014/main" id="{6C6F4099-F690-4710-3040-13D87A1B2238}"/>
              </a:ext>
            </a:extLst>
          </p:cNvPr>
          <p:cNvGrpSpPr/>
          <p:nvPr/>
        </p:nvGrpSpPr>
        <p:grpSpPr>
          <a:xfrm>
            <a:off x="5716173" y="4864608"/>
            <a:ext cx="879699" cy="525168"/>
            <a:chOff x="5716173" y="4864608"/>
            <a:chExt cx="879699" cy="525168"/>
          </a:xfrm>
        </p:grpSpPr>
        <p:sp>
          <p:nvSpPr>
            <p:cNvPr id="43" name="フリーフォーム: 図形 42">
              <a:extLst>
                <a:ext uri="{FF2B5EF4-FFF2-40B4-BE49-F238E27FC236}">
                  <a16:creationId xmlns:a16="http://schemas.microsoft.com/office/drawing/2014/main" id="{B6078773-C1D9-6958-6ED9-6F711E6C73E8}"/>
                </a:ext>
              </a:extLst>
            </p:cNvPr>
            <p:cNvSpPr/>
            <p:nvPr/>
          </p:nvSpPr>
          <p:spPr>
            <a:xfrm rot="5400000">
              <a:off x="5903976" y="4800600"/>
              <a:ext cx="524256" cy="652272"/>
            </a:xfrm>
            <a:custGeom>
              <a:avLst/>
              <a:gdLst>
                <a:gd name="connsiteX0" fmla="*/ 0 w 524256"/>
                <a:gd name="connsiteY0" fmla="*/ 365760 h 652272"/>
                <a:gd name="connsiteX1" fmla="*/ 76775 w 524256"/>
                <a:gd name="connsiteY1" fmla="*/ 163166 h 652272"/>
                <a:gd name="connsiteX2" fmla="*/ 92979 w 524256"/>
                <a:gd name="connsiteY2" fmla="*/ 148553 h 652272"/>
                <a:gd name="connsiteX3" fmla="*/ 152400 w 524256"/>
                <a:gd name="connsiteY3" fmla="*/ 0 h 652272"/>
                <a:gd name="connsiteX4" fmla="*/ 189161 w 524256"/>
                <a:gd name="connsiteY4" fmla="*/ 91902 h 652272"/>
                <a:gd name="connsiteX5" fmla="*/ 209300 w 524256"/>
                <a:gd name="connsiteY5" fmla="*/ 85069 h 652272"/>
                <a:gd name="connsiteX6" fmla="*/ 262128 w 524256"/>
                <a:gd name="connsiteY6" fmla="*/ 79248 h 652272"/>
                <a:gd name="connsiteX7" fmla="*/ 524256 w 524256"/>
                <a:gd name="connsiteY7" fmla="*/ 365760 h 652272"/>
                <a:gd name="connsiteX8" fmla="*/ 262128 w 524256"/>
                <a:gd name="connsiteY8" fmla="*/ 652272 h 652272"/>
                <a:gd name="connsiteX9" fmla="*/ 0 w 524256"/>
                <a:gd name="connsiteY9" fmla="*/ 365760 h 65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4256" h="652272">
                  <a:moveTo>
                    <a:pt x="0" y="365760"/>
                  </a:moveTo>
                  <a:cubicBezTo>
                    <a:pt x="0" y="286642"/>
                    <a:pt x="29340" y="215014"/>
                    <a:pt x="76775" y="163166"/>
                  </a:cubicBezTo>
                  <a:lnTo>
                    <a:pt x="92979" y="148553"/>
                  </a:lnTo>
                  <a:lnTo>
                    <a:pt x="152400" y="0"/>
                  </a:lnTo>
                  <a:lnTo>
                    <a:pt x="189161" y="91902"/>
                  </a:lnTo>
                  <a:lnTo>
                    <a:pt x="209300" y="85069"/>
                  </a:lnTo>
                  <a:cubicBezTo>
                    <a:pt x="226364" y="81253"/>
                    <a:pt x="244032" y="79248"/>
                    <a:pt x="262128" y="79248"/>
                  </a:cubicBezTo>
                  <a:cubicBezTo>
                    <a:pt x="406897" y="79248"/>
                    <a:pt x="524256" y="207524"/>
                    <a:pt x="524256" y="365760"/>
                  </a:cubicBezTo>
                  <a:cubicBezTo>
                    <a:pt x="524256" y="523996"/>
                    <a:pt x="406897" y="652272"/>
                    <a:pt x="262128" y="652272"/>
                  </a:cubicBezTo>
                  <a:cubicBezTo>
                    <a:pt x="117359" y="652272"/>
                    <a:pt x="0" y="523996"/>
                    <a:pt x="0" y="365760"/>
                  </a:cubicBezTo>
                  <a:close/>
                </a:path>
              </a:pathLst>
            </a:custGeom>
            <a:solidFill>
              <a:schemeClr val="bg1"/>
            </a:solidFill>
            <a:ln>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40" name="正方形/長方形 39">
              <a:extLst>
                <a:ext uri="{FF2B5EF4-FFF2-40B4-BE49-F238E27FC236}">
                  <a16:creationId xmlns:a16="http://schemas.microsoft.com/office/drawing/2014/main" id="{74CD4DCF-9919-1BC3-A744-E38DF047B1D9}"/>
                </a:ext>
              </a:extLst>
            </p:cNvPr>
            <p:cNvSpPr/>
            <p:nvPr/>
          </p:nvSpPr>
          <p:spPr>
            <a:xfrm>
              <a:off x="5716173" y="4866556"/>
              <a:ext cx="879699" cy="523220"/>
            </a:xfrm>
            <a:prstGeom prst="rect">
              <a:avLst/>
            </a:prstGeom>
            <a:noFill/>
          </p:spPr>
          <p:txBody>
            <a:bodyPr wrap="square" lIns="91440" tIns="45720" rIns="91440" bIns="45720">
              <a:spAutoFit/>
            </a:bodyPr>
            <a:lstStyle/>
            <a:p>
              <a:pPr algn="ctr"/>
              <a:r>
                <a:rPr lang="ja-JP" altLang="en-US" sz="2800" b="0" cap="none" spc="0" dirty="0">
                  <a:ln w="0"/>
                  <a:solidFill>
                    <a:schemeClr val="tx1"/>
                  </a:solidFill>
                </a:rPr>
                <a:t>👌</a:t>
              </a:r>
            </a:p>
          </p:txBody>
        </p:sp>
      </p:grpSp>
      <p:sp>
        <p:nvSpPr>
          <p:cNvPr id="44" name="正方形/長方形 43">
            <a:extLst>
              <a:ext uri="{FF2B5EF4-FFF2-40B4-BE49-F238E27FC236}">
                <a16:creationId xmlns:a16="http://schemas.microsoft.com/office/drawing/2014/main" id="{6DB62F52-E12F-F529-98A6-237A27E59169}"/>
              </a:ext>
            </a:extLst>
          </p:cNvPr>
          <p:cNvSpPr/>
          <p:nvPr/>
        </p:nvSpPr>
        <p:spPr>
          <a:xfrm rot="543305">
            <a:off x="7767441" y="1162666"/>
            <a:ext cx="2478564" cy="646331"/>
          </a:xfrm>
          <a:prstGeom prst="rect">
            <a:avLst/>
          </a:prstGeom>
          <a:noFill/>
        </p:spPr>
        <p:txBody>
          <a:bodyPr wrap="none" lIns="91440" tIns="45720" rIns="91440" bIns="45720">
            <a:spAutoFit/>
          </a:bodyPr>
          <a:lstStyle/>
          <a:p>
            <a:r>
              <a:rPr lang="ja-JP" altLang="en-US" dirty="0">
                <a:ln w="0"/>
                <a:latin typeface="Meiryo UI" panose="020B0604030504040204" pitchFamily="50" charset="-128"/>
                <a:ea typeface="Meiryo UI" panose="020B0604030504040204" pitchFamily="50" charset="-128"/>
              </a:rPr>
              <a:t>サギ子ちゃんが言うなら</a:t>
            </a:r>
            <a:r>
              <a:rPr lang="en-US" altLang="ja-JP" dirty="0">
                <a:ln w="0"/>
                <a:latin typeface="Meiryo UI" panose="020B0604030504040204" pitchFamily="50" charset="-128"/>
                <a:ea typeface="Meiryo UI" panose="020B0604030504040204" pitchFamily="50" charset="-128"/>
              </a:rPr>
              <a:t>…</a:t>
            </a:r>
          </a:p>
          <a:p>
            <a:r>
              <a:rPr lang="en-US" altLang="ja-JP" dirty="0">
                <a:ln w="0"/>
                <a:latin typeface="Meiryo UI" panose="020B0604030504040204" pitchFamily="50" charset="-128"/>
                <a:ea typeface="Meiryo UI" panose="020B0604030504040204" pitchFamily="50" charset="-128"/>
              </a:rPr>
              <a:t>100</a:t>
            </a:r>
            <a:r>
              <a:rPr lang="ja-JP" altLang="en-US" dirty="0">
                <a:ln w="0"/>
                <a:latin typeface="Meiryo UI" panose="020B0604030504040204" pitchFamily="50" charset="-128"/>
                <a:ea typeface="Meiryo UI" panose="020B0604030504040204" pitchFamily="50" charset="-128"/>
              </a:rPr>
              <a:t>万円借りるか</a:t>
            </a:r>
            <a:endParaRPr lang="en-US" altLang="ja-JP" dirty="0">
              <a:ln w="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63143185"/>
      </p:ext>
    </p:extLst>
  </p:cSld>
  <p:clrMapOvr>
    <a:masterClrMapping/>
  </p:clrMapOvr>
  <mc:AlternateContent xmlns:mc="http://schemas.openxmlformats.org/markup-compatibility/2006" xmlns:p14="http://schemas.microsoft.com/office/powerpoint/2010/main">
    <mc:Choice Requires="p14">
      <p:transition spd="slow" p14:dur="2000" advTm="4595"/>
    </mc:Choice>
    <mc:Fallback xmlns="">
      <p:transition spd="slow" advTm="459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2A1903-20F3-CE03-698F-B983806DDD80}"/>
            </a:ext>
          </a:extLst>
        </p:cNvPr>
        <p:cNvGrpSpPr/>
        <p:nvPr/>
      </p:nvGrpSpPr>
      <p:grpSpPr>
        <a:xfrm>
          <a:off x="0" y="0"/>
          <a:ext cx="0" cy="0"/>
          <a:chOff x="0" y="0"/>
          <a:chExt cx="0" cy="0"/>
        </a:xfrm>
      </p:grpSpPr>
      <p:grpSp>
        <p:nvGrpSpPr>
          <p:cNvPr id="34" name="グループ化 33">
            <a:extLst>
              <a:ext uri="{FF2B5EF4-FFF2-40B4-BE49-F238E27FC236}">
                <a16:creationId xmlns:a16="http://schemas.microsoft.com/office/drawing/2014/main" id="{E24B81D8-3587-A237-CD87-2220E2F98AFE}"/>
              </a:ext>
            </a:extLst>
          </p:cNvPr>
          <p:cNvGrpSpPr/>
          <p:nvPr/>
        </p:nvGrpSpPr>
        <p:grpSpPr>
          <a:xfrm>
            <a:off x="2732695" y="110131"/>
            <a:ext cx="4356847" cy="7249313"/>
            <a:chOff x="2439655" y="210312"/>
            <a:chExt cx="4356847" cy="7028330"/>
          </a:xfrm>
        </p:grpSpPr>
        <p:grpSp>
          <p:nvGrpSpPr>
            <p:cNvPr id="2" name="グループ化 1">
              <a:extLst>
                <a:ext uri="{FF2B5EF4-FFF2-40B4-BE49-F238E27FC236}">
                  <a16:creationId xmlns:a16="http://schemas.microsoft.com/office/drawing/2014/main" id="{D8864AFF-CFEE-8B6D-E5F7-6EDB3AEDAE76}"/>
                </a:ext>
              </a:extLst>
            </p:cNvPr>
            <p:cNvGrpSpPr/>
            <p:nvPr/>
          </p:nvGrpSpPr>
          <p:grpSpPr>
            <a:xfrm>
              <a:off x="2439655" y="210312"/>
              <a:ext cx="4356847" cy="7028330"/>
              <a:chOff x="2667747" y="355600"/>
              <a:chExt cx="4356847" cy="7028330"/>
            </a:xfrm>
          </p:grpSpPr>
          <p:grpSp>
            <p:nvGrpSpPr>
              <p:cNvPr id="3" name="グループ化 2">
                <a:extLst>
                  <a:ext uri="{FF2B5EF4-FFF2-40B4-BE49-F238E27FC236}">
                    <a16:creationId xmlns:a16="http://schemas.microsoft.com/office/drawing/2014/main" id="{8C31B675-234C-F031-7D65-543418C980F6}"/>
                  </a:ext>
                </a:extLst>
              </p:cNvPr>
              <p:cNvGrpSpPr/>
              <p:nvPr/>
            </p:nvGrpSpPr>
            <p:grpSpPr>
              <a:xfrm>
                <a:off x="2667747" y="355600"/>
                <a:ext cx="4356847" cy="7028330"/>
                <a:chOff x="1308847" y="215152"/>
                <a:chExt cx="4356847" cy="7028330"/>
              </a:xfrm>
            </p:grpSpPr>
            <p:sp>
              <p:nvSpPr>
                <p:cNvPr id="21" name="四角形: 角を丸くする 20">
                  <a:extLst>
                    <a:ext uri="{FF2B5EF4-FFF2-40B4-BE49-F238E27FC236}">
                      <a16:creationId xmlns:a16="http://schemas.microsoft.com/office/drawing/2014/main" id="{6D071348-8010-D2D3-709B-279F1D5C21E5}"/>
                    </a:ext>
                  </a:extLst>
                </p:cNvPr>
                <p:cNvSpPr/>
                <p:nvPr/>
              </p:nvSpPr>
              <p:spPr>
                <a:xfrm>
                  <a:off x="1308847" y="215152"/>
                  <a:ext cx="4356847" cy="7028330"/>
                </a:xfrm>
                <a:prstGeom prst="roundRect">
                  <a:avLst>
                    <a:gd name="adj" fmla="val 12552"/>
                  </a:avLst>
                </a:prstGeom>
                <a:ln w="19050">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四角形: 角を丸くする 21">
                  <a:extLst>
                    <a:ext uri="{FF2B5EF4-FFF2-40B4-BE49-F238E27FC236}">
                      <a16:creationId xmlns:a16="http://schemas.microsoft.com/office/drawing/2014/main" id="{6966442F-E9C0-8E8F-D44B-810FE12A54D4}"/>
                    </a:ext>
                  </a:extLst>
                </p:cNvPr>
                <p:cNvSpPr/>
                <p:nvPr/>
              </p:nvSpPr>
              <p:spPr>
                <a:xfrm>
                  <a:off x="1632131" y="415589"/>
                  <a:ext cx="3780118" cy="6497917"/>
                </a:xfrm>
                <a:prstGeom prst="roundRect">
                  <a:avLst>
                    <a:gd name="adj" fmla="val 9801"/>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 name="吹き出し: 角を丸めた四角形 5">
                <a:extLst>
                  <a:ext uri="{FF2B5EF4-FFF2-40B4-BE49-F238E27FC236}">
                    <a16:creationId xmlns:a16="http://schemas.microsoft.com/office/drawing/2014/main" id="{F43869F3-C309-135D-F72D-18FDBA86D8EE}"/>
                  </a:ext>
                </a:extLst>
              </p:cNvPr>
              <p:cNvSpPr/>
              <p:nvPr/>
            </p:nvSpPr>
            <p:spPr>
              <a:xfrm>
                <a:off x="3476663" y="2115412"/>
                <a:ext cx="2447036" cy="491236"/>
              </a:xfrm>
              <a:prstGeom prst="wedgeRoundRectCallout">
                <a:avLst>
                  <a:gd name="adj1" fmla="val -63115"/>
                  <a:gd name="adj2" fmla="val -26591"/>
                  <a:gd name="adj3" fmla="val 16667"/>
                </a:avLst>
              </a:prstGeom>
              <a:solidFill>
                <a:schemeClr val="bg1"/>
              </a:solidFill>
              <a:ln>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保証金</a:t>
                </a:r>
                <a:r>
                  <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rPr>
                  <a:t>30</a:t>
                </a: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万円が要るの</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p:txBody>
          </p:sp>
          <p:sp>
            <p:nvSpPr>
              <p:cNvPr id="8" name="四角形: 角を丸くする 7">
                <a:extLst>
                  <a:ext uri="{FF2B5EF4-FFF2-40B4-BE49-F238E27FC236}">
                    <a16:creationId xmlns:a16="http://schemas.microsoft.com/office/drawing/2014/main" id="{964CEABC-00D4-B07F-0A23-E08FED916D32}"/>
                  </a:ext>
                </a:extLst>
              </p:cNvPr>
              <p:cNvSpPr/>
              <p:nvPr/>
            </p:nvSpPr>
            <p:spPr>
              <a:xfrm>
                <a:off x="3111500" y="711200"/>
                <a:ext cx="3530600" cy="433919"/>
              </a:xfrm>
              <a:prstGeom prst="roundRect">
                <a:avLst>
                  <a:gd name="adj" fmla="val 5000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55FD3A34-3ABD-8E2E-D056-423C0DB65DF0}"/>
                  </a:ext>
                </a:extLst>
              </p:cNvPr>
              <p:cNvSpPr/>
              <p:nvPr/>
            </p:nvSpPr>
            <p:spPr>
              <a:xfrm>
                <a:off x="3307897" y="658476"/>
                <a:ext cx="1518103" cy="461665"/>
              </a:xfrm>
              <a:prstGeom prst="rect">
                <a:avLst/>
              </a:prstGeom>
              <a:noFill/>
            </p:spPr>
            <p:txBody>
              <a:bodyPr wrap="square" lIns="91440" tIns="45720" rIns="91440" bIns="45720">
                <a:spAutoFit/>
              </a:bodyPr>
              <a:lstStyle/>
              <a:p>
                <a:pPr algn="ctr"/>
                <a:r>
                  <a:rPr lang="en-US" altLang="ja-JP" sz="2400" dirty="0">
                    <a:ln w="0"/>
                    <a:solidFill>
                      <a:schemeClr val="tx1">
                        <a:lumMod val="75000"/>
                        <a:lumOff val="25000"/>
                      </a:schemeClr>
                    </a:solidFill>
                    <a:latin typeface="BIZ UDPゴシック" panose="020B0400000000000000" pitchFamily="50" charset="-128"/>
                    <a:ea typeface="BIZ UDPゴシック" panose="020B0400000000000000" pitchFamily="50" charset="-128"/>
                  </a:rPr>
                  <a:t>&lt;</a:t>
                </a:r>
                <a:r>
                  <a:rPr lang="ja-JP" altLang="en-US" sz="2400" dirty="0">
                    <a:ln w="0"/>
                    <a:solidFill>
                      <a:schemeClr val="tx1">
                        <a:lumMod val="75000"/>
                        <a:lumOff val="25000"/>
                      </a:schemeClr>
                    </a:solidFill>
                    <a:latin typeface="BIZ UDPゴシック" panose="020B0400000000000000" pitchFamily="50" charset="-128"/>
                    <a:ea typeface="BIZ UDPゴシック" panose="020B0400000000000000" pitchFamily="50" charset="-128"/>
                  </a:rPr>
                  <a:t>サギ子     </a:t>
                </a:r>
                <a:endParaRPr lang="ja-JP" altLang="en-US" sz="2400" cap="none" spc="0" dirty="0">
                  <a:ln w="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98EDACF1-B443-4097-B38D-C0C93F2A4510}"/>
                  </a:ext>
                </a:extLst>
              </p:cNvPr>
              <p:cNvGrpSpPr/>
              <p:nvPr/>
            </p:nvGrpSpPr>
            <p:grpSpPr>
              <a:xfrm>
                <a:off x="5930900" y="863600"/>
                <a:ext cx="355600" cy="165100"/>
                <a:chOff x="6108700" y="800100"/>
                <a:chExt cx="355600" cy="165100"/>
              </a:xfrm>
            </p:grpSpPr>
            <p:cxnSp>
              <p:nvCxnSpPr>
                <p:cNvPr id="18" name="直線コネクタ 17">
                  <a:extLst>
                    <a:ext uri="{FF2B5EF4-FFF2-40B4-BE49-F238E27FC236}">
                      <a16:creationId xmlns:a16="http://schemas.microsoft.com/office/drawing/2014/main" id="{E1ECFF32-E4DF-8A85-6DCA-57732FC4C950}"/>
                    </a:ext>
                  </a:extLst>
                </p:cNvPr>
                <p:cNvCxnSpPr/>
                <p:nvPr/>
              </p:nvCxnSpPr>
              <p:spPr>
                <a:xfrm>
                  <a:off x="6108700" y="800100"/>
                  <a:ext cx="355600"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4C5CE6D7-C06C-4BD7-126C-D66A50ED172F}"/>
                    </a:ext>
                  </a:extLst>
                </p:cNvPr>
                <p:cNvCxnSpPr/>
                <p:nvPr/>
              </p:nvCxnSpPr>
              <p:spPr>
                <a:xfrm>
                  <a:off x="6108700" y="876300"/>
                  <a:ext cx="355600"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723AEE8C-A2C6-6322-F33B-4104104D408D}"/>
                    </a:ext>
                  </a:extLst>
                </p:cNvPr>
                <p:cNvCxnSpPr/>
                <p:nvPr/>
              </p:nvCxnSpPr>
              <p:spPr>
                <a:xfrm>
                  <a:off x="6108700" y="965200"/>
                  <a:ext cx="355600"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sp>
            <p:nvSpPr>
              <p:cNvPr id="11" name="四角形: 角を丸くする 10">
                <a:extLst>
                  <a:ext uri="{FF2B5EF4-FFF2-40B4-BE49-F238E27FC236}">
                    <a16:creationId xmlns:a16="http://schemas.microsoft.com/office/drawing/2014/main" id="{00DE5F21-EE06-43A4-7ED3-8D589E001F0B}"/>
                  </a:ext>
                </a:extLst>
              </p:cNvPr>
              <p:cNvSpPr/>
              <p:nvPr/>
            </p:nvSpPr>
            <p:spPr>
              <a:xfrm>
                <a:off x="3129788" y="6604000"/>
                <a:ext cx="3588512" cy="508000"/>
              </a:xfrm>
              <a:prstGeom prst="roundRect">
                <a:avLst>
                  <a:gd name="adj" fmla="val 50000"/>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グラフィックス 11" descr="カメラ 単色塗りつぶし">
                <a:extLst>
                  <a:ext uri="{FF2B5EF4-FFF2-40B4-BE49-F238E27FC236}">
                    <a16:creationId xmlns:a16="http://schemas.microsoft.com/office/drawing/2014/main" id="{56055026-A754-0131-B23E-11EDC54A42E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377406" y="6650037"/>
                <a:ext cx="407194" cy="407194"/>
              </a:xfrm>
              <a:prstGeom prst="rect">
                <a:avLst/>
              </a:prstGeom>
            </p:spPr>
          </p:pic>
          <p:sp>
            <p:nvSpPr>
              <p:cNvPr id="13" name="四角形: 角を丸くする 12">
                <a:extLst>
                  <a:ext uri="{FF2B5EF4-FFF2-40B4-BE49-F238E27FC236}">
                    <a16:creationId xmlns:a16="http://schemas.microsoft.com/office/drawing/2014/main" id="{A403F6CA-145F-63B8-6C36-A27A296E94F6}"/>
                  </a:ext>
                </a:extLst>
              </p:cNvPr>
              <p:cNvSpPr/>
              <p:nvPr/>
            </p:nvSpPr>
            <p:spPr>
              <a:xfrm>
                <a:off x="4902200" y="6718300"/>
                <a:ext cx="1612900" cy="292100"/>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a:extLst>
                  <a:ext uri="{FF2B5EF4-FFF2-40B4-BE49-F238E27FC236}">
                    <a16:creationId xmlns:a16="http://schemas.microsoft.com/office/drawing/2014/main" id="{466895E6-E8FE-CEF2-8603-CE853E3E6123}"/>
                  </a:ext>
                </a:extLst>
              </p:cNvPr>
              <p:cNvSpPr/>
              <p:nvPr/>
            </p:nvSpPr>
            <p:spPr>
              <a:xfrm>
                <a:off x="3886200" y="6756400"/>
                <a:ext cx="355600" cy="254000"/>
              </a:xfrm>
              <a:prstGeom prst="rect">
                <a:avLst/>
              </a:prstGeom>
              <a:solidFill>
                <a:srgbClr val="BFBFB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二等辺三角形 14">
                <a:extLst>
                  <a:ext uri="{FF2B5EF4-FFF2-40B4-BE49-F238E27FC236}">
                    <a16:creationId xmlns:a16="http://schemas.microsoft.com/office/drawing/2014/main" id="{E56B4D35-043C-18F2-9BF5-4738AA31D392}"/>
                  </a:ext>
                </a:extLst>
              </p:cNvPr>
              <p:cNvSpPr/>
              <p:nvPr/>
            </p:nvSpPr>
            <p:spPr>
              <a:xfrm>
                <a:off x="3924300" y="6781800"/>
                <a:ext cx="127000" cy="177800"/>
              </a:xfrm>
              <a:prstGeom prst="triangl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二等辺三角形 15">
                <a:extLst>
                  <a:ext uri="{FF2B5EF4-FFF2-40B4-BE49-F238E27FC236}">
                    <a16:creationId xmlns:a16="http://schemas.microsoft.com/office/drawing/2014/main" id="{E4DE13DE-C399-D5A8-90ED-079AE29EB541}"/>
                  </a:ext>
                </a:extLst>
              </p:cNvPr>
              <p:cNvSpPr/>
              <p:nvPr/>
            </p:nvSpPr>
            <p:spPr>
              <a:xfrm>
                <a:off x="4051300" y="6883400"/>
                <a:ext cx="152400" cy="76200"/>
              </a:xfrm>
              <a:prstGeom prst="triangl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スマイル 16">
                <a:extLst>
                  <a:ext uri="{FF2B5EF4-FFF2-40B4-BE49-F238E27FC236}">
                    <a16:creationId xmlns:a16="http://schemas.microsoft.com/office/drawing/2014/main" id="{9ED5EC32-E718-3B9E-257E-03D5497CA710}"/>
                  </a:ext>
                </a:extLst>
              </p:cNvPr>
              <p:cNvSpPr/>
              <p:nvPr/>
            </p:nvSpPr>
            <p:spPr>
              <a:xfrm>
                <a:off x="6223000" y="6769100"/>
                <a:ext cx="215900" cy="215900"/>
              </a:xfrm>
              <a:prstGeom prst="smileyFace">
                <a:avLst/>
              </a:prstGeom>
              <a:solidFill>
                <a:srgbClr val="BFBFB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3" name="吹き出し: 角を丸めた四角形 22">
              <a:extLst>
                <a:ext uri="{FF2B5EF4-FFF2-40B4-BE49-F238E27FC236}">
                  <a16:creationId xmlns:a16="http://schemas.microsoft.com/office/drawing/2014/main" id="{487803F3-0388-352C-895A-927D42C7310A}"/>
                </a:ext>
              </a:extLst>
            </p:cNvPr>
            <p:cNvSpPr/>
            <p:nvPr/>
          </p:nvSpPr>
          <p:spPr>
            <a:xfrm flipH="1">
              <a:off x="3195213" y="1106625"/>
              <a:ext cx="2775204" cy="812292"/>
            </a:xfrm>
            <a:prstGeom prst="wedgeRoundRectCallout">
              <a:avLst>
                <a:gd name="adj1" fmla="val -63115"/>
                <a:gd name="adj2" fmla="val -26591"/>
                <a:gd name="adj3" fmla="val 16667"/>
              </a:avLst>
            </a:prstGeom>
            <a:solidFill>
              <a:srgbClr val="ECF2DD"/>
            </a:solidFill>
            <a:ln>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すごい！</a:t>
              </a:r>
              <a:r>
                <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rPr>
                <a:t>500</a:t>
              </a: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万円になってるよ！出金したいんだけど</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p:txBody>
        </p:sp>
        <p:sp>
          <p:nvSpPr>
            <p:cNvPr id="25" name="吹き出し: 角を丸めた四角形 24">
              <a:extLst>
                <a:ext uri="{FF2B5EF4-FFF2-40B4-BE49-F238E27FC236}">
                  <a16:creationId xmlns:a16="http://schemas.microsoft.com/office/drawing/2014/main" id="{635EB3A5-E713-DB47-B130-8DCD6D8212F7}"/>
                </a:ext>
              </a:extLst>
            </p:cNvPr>
            <p:cNvSpPr/>
            <p:nvPr/>
          </p:nvSpPr>
          <p:spPr>
            <a:xfrm>
              <a:off x="3292823" y="2908000"/>
              <a:ext cx="2859024" cy="491236"/>
            </a:xfrm>
            <a:prstGeom prst="wedgeRoundRectCallout">
              <a:avLst>
                <a:gd name="adj1" fmla="val -63115"/>
                <a:gd name="adj2" fmla="val -26591"/>
                <a:gd name="adj3" fmla="val 16667"/>
              </a:avLst>
            </a:prstGeom>
            <a:solidFill>
              <a:schemeClr val="bg1"/>
            </a:solidFill>
            <a:ln>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調整手数料</a:t>
              </a:r>
              <a:r>
                <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rPr>
                <a:t>50</a:t>
              </a: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万円が要るの</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p:txBody>
        </p:sp>
        <p:sp>
          <p:nvSpPr>
            <p:cNvPr id="26" name="吹き出し: 角を丸めた四角形 25">
              <a:extLst>
                <a:ext uri="{FF2B5EF4-FFF2-40B4-BE49-F238E27FC236}">
                  <a16:creationId xmlns:a16="http://schemas.microsoft.com/office/drawing/2014/main" id="{450611BF-CEAA-93FC-FE79-79DD38780BDE}"/>
                </a:ext>
              </a:extLst>
            </p:cNvPr>
            <p:cNvSpPr/>
            <p:nvPr/>
          </p:nvSpPr>
          <p:spPr>
            <a:xfrm>
              <a:off x="3340607" y="3834057"/>
              <a:ext cx="2859024" cy="491236"/>
            </a:xfrm>
            <a:prstGeom prst="wedgeRoundRectCallout">
              <a:avLst>
                <a:gd name="adj1" fmla="val -63115"/>
                <a:gd name="adj2" fmla="val -26591"/>
                <a:gd name="adj3" fmla="val 16667"/>
              </a:avLst>
            </a:prstGeom>
            <a:solidFill>
              <a:schemeClr val="bg1"/>
            </a:solidFill>
            <a:ln>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税金が</a:t>
              </a:r>
              <a:r>
                <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rPr>
                <a:t>50</a:t>
              </a: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万円かかるの</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p:txBody>
        </p:sp>
        <p:sp>
          <p:nvSpPr>
            <p:cNvPr id="27" name="吹き出し: 角を丸めた四角形 26">
              <a:extLst>
                <a:ext uri="{FF2B5EF4-FFF2-40B4-BE49-F238E27FC236}">
                  <a16:creationId xmlns:a16="http://schemas.microsoft.com/office/drawing/2014/main" id="{EE171205-6666-2C6E-AB0E-FEA779D526C7}"/>
                </a:ext>
              </a:extLst>
            </p:cNvPr>
            <p:cNvSpPr/>
            <p:nvPr/>
          </p:nvSpPr>
          <p:spPr>
            <a:xfrm flipH="1">
              <a:off x="2921721" y="4437262"/>
              <a:ext cx="3316406" cy="661166"/>
            </a:xfrm>
            <a:prstGeom prst="wedgeRoundRectCallout">
              <a:avLst>
                <a:gd name="adj1" fmla="val -56531"/>
                <a:gd name="adj2" fmla="val -25111"/>
                <a:gd name="adj3" fmla="val 16667"/>
              </a:avLst>
            </a:prstGeom>
            <a:solidFill>
              <a:srgbClr val="ECF2DD"/>
            </a:solidFill>
            <a:ln>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全然入金が無いし、借金もできない！もう支払えないよ！</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p:txBody>
        </p:sp>
        <p:sp>
          <p:nvSpPr>
            <p:cNvPr id="28" name="吹き出し: 角を丸めた四角形 27">
              <a:extLst>
                <a:ext uri="{FF2B5EF4-FFF2-40B4-BE49-F238E27FC236}">
                  <a16:creationId xmlns:a16="http://schemas.microsoft.com/office/drawing/2014/main" id="{A6C4772A-5AF8-6E04-3367-111A7E5AAD2E}"/>
                </a:ext>
              </a:extLst>
            </p:cNvPr>
            <p:cNvSpPr/>
            <p:nvPr/>
          </p:nvSpPr>
          <p:spPr>
            <a:xfrm flipH="1">
              <a:off x="2951218" y="5217460"/>
              <a:ext cx="3261064" cy="440526"/>
            </a:xfrm>
            <a:prstGeom prst="wedgeRoundRectCallout">
              <a:avLst>
                <a:gd name="adj1" fmla="val -56000"/>
                <a:gd name="adj2" fmla="val -23493"/>
                <a:gd name="adj3" fmla="val 16667"/>
              </a:avLst>
            </a:prstGeom>
            <a:solidFill>
              <a:srgbClr val="ECF2DD"/>
            </a:solidFill>
            <a:ln>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あれ？サギ子ちゃん？返事してよ</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p:txBody>
        </p:sp>
        <p:sp>
          <p:nvSpPr>
            <p:cNvPr id="29" name="四角形: 角を丸くする 28">
              <a:extLst>
                <a:ext uri="{FF2B5EF4-FFF2-40B4-BE49-F238E27FC236}">
                  <a16:creationId xmlns:a16="http://schemas.microsoft.com/office/drawing/2014/main" id="{7CF25833-C676-0F77-FE10-9024C6BE4CA8}"/>
                </a:ext>
              </a:extLst>
            </p:cNvPr>
            <p:cNvSpPr/>
            <p:nvPr/>
          </p:nvSpPr>
          <p:spPr>
            <a:xfrm flipH="1">
              <a:off x="3032077" y="5812423"/>
              <a:ext cx="3261064" cy="440526"/>
            </a:xfrm>
            <a:prstGeom prst="roundRect">
              <a:avLst/>
            </a:prstGeom>
            <a:solidFill>
              <a:schemeClr val="accent3">
                <a:lumMod val="60000"/>
                <a:lumOff val="40000"/>
              </a:schemeClr>
            </a:solidFill>
            <a:ln>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1600" b="1" dirty="0">
                  <a:solidFill>
                    <a:sysClr val="windowText" lastClr="000000"/>
                  </a:solidFill>
                  <a:latin typeface="BIZ UDPゴシック" panose="020B0400000000000000" pitchFamily="50" charset="-128"/>
                  <a:ea typeface="BIZ UDPゴシック" panose="020B0400000000000000" pitchFamily="50" charset="-128"/>
                </a:rPr>
                <a:t>サギ子さんはサヨナラしました</a:t>
              </a:r>
              <a:endParaRPr kumimoji="1" lang="en-US" altLang="ja-JP" sz="1600" b="1" dirty="0">
                <a:solidFill>
                  <a:sysClr val="windowText" lastClr="000000"/>
                </a:solidFill>
                <a:latin typeface="BIZ UDPゴシック" panose="020B0400000000000000" pitchFamily="50" charset="-128"/>
                <a:ea typeface="BIZ UDPゴシック" panose="020B0400000000000000" pitchFamily="50" charset="-128"/>
              </a:endParaRPr>
            </a:p>
          </p:txBody>
        </p:sp>
      </p:grpSp>
      <p:pic>
        <p:nvPicPr>
          <p:cNvPr id="31" name="図 30" descr="男性の顔の絵&#10;&#10;低い精度で自動的に生成された説明">
            <a:extLst>
              <a:ext uri="{FF2B5EF4-FFF2-40B4-BE49-F238E27FC236}">
                <a16:creationId xmlns:a16="http://schemas.microsoft.com/office/drawing/2014/main" id="{53D21A26-6B74-B17C-AC0C-0D53A65C0F7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3667" y="3875964"/>
            <a:ext cx="2898022" cy="3683711"/>
          </a:xfrm>
          <a:prstGeom prst="rect">
            <a:avLst/>
          </a:prstGeom>
        </p:spPr>
      </p:pic>
      <p:sp>
        <p:nvSpPr>
          <p:cNvPr id="32" name="正方形/長方形 31">
            <a:extLst>
              <a:ext uri="{FF2B5EF4-FFF2-40B4-BE49-F238E27FC236}">
                <a16:creationId xmlns:a16="http://schemas.microsoft.com/office/drawing/2014/main" id="{E1B47905-2498-049C-101A-17E3329D3384}"/>
              </a:ext>
            </a:extLst>
          </p:cNvPr>
          <p:cNvSpPr/>
          <p:nvPr/>
        </p:nvSpPr>
        <p:spPr>
          <a:xfrm rot="20556684">
            <a:off x="775414" y="6550991"/>
            <a:ext cx="1321196" cy="400110"/>
          </a:xfrm>
          <a:prstGeom prst="rect">
            <a:avLst/>
          </a:prstGeom>
          <a:noFill/>
        </p:spPr>
        <p:txBody>
          <a:bodyPr wrap="none" lIns="91440" tIns="45720" rIns="91440" bIns="45720">
            <a:spAutoFit/>
          </a:bodyPr>
          <a:lstStyle/>
          <a:p>
            <a:r>
              <a:rPr lang="ja-JP" altLang="en-US" sz="2000" dirty="0">
                <a:ln w="57150">
                  <a:solidFill>
                    <a:schemeClr val="bg1"/>
                  </a:solidFill>
                </a:ln>
                <a:solidFill>
                  <a:schemeClr val="bg1"/>
                </a:solidFill>
                <a:latin typeface="Meiryo UI" panose="020B0604030504040204" pitchFamily="50" charset="-128"/>
                <a:ea typeface="Meiryo UI" panose="020B0604030504040204" pitchFamily="50" charset="-128"/>
              </a:rPr>
              <a:t>あ・ば・よ！</a:t>
            </a:r>
            <a:endParaRPr lang="ja-JP" altLang="en-US" sz="2000" b="0" cap="none" spc="0" dirty="0">
              <a:ln w="57150">
                <a:solidFill>
                  <a:schemeClr val="bg1"/>
                </a:solidFill>
              </a:ln>
              <a:solidFill>
                <a:schemeClr val="bg1"/>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73114F19-8C87-35EE-DC83-91C21E96EF13}"/>
              </a:ext>
            </a:extLst>
          </p:cNvPr>
          <p:cNvSpPr/>
          <p:nvPr/>
        </p:nvSpPr>
        <p:spPr>
          <a:xfrm rot="20556684">
            <a:off x="777687" y="6548205"/>
            <a:ext cx="1321196" cy="400110"/>
          </a:xfrm>
          <a:prstGeom prst="rect">
            <a:avLst/>
          </a:prstGeom>
          <a:noFill/>
        </p:spPr>
        <p:txBody>
          <a:bodyPr wrap="none" lIns="91440" tIns="45720" rIns="91440" bIns="45720">
            <a:spAutoFit/>
          </a:bodyPr>
          <a:lstStyle/>
          <a:p>
            <a:r>
              <a:rPr lang="ja-JP" altLang="en-US" sz="2000" dirty="0">
                <a:ln w="0"/>
                <a:latin typeface="Meiryo UI" panose="020B0604030504040204" pitchFamily="50" charset="-128"/>
                <a:ea typeface="Meiryo UI" panose="020B0604030504040204" pitchFamily="50" charset="-128"/>
              </a:rPr>
              <a:t>あ・ば・よ！</a:t>
            </a:r>
            <a:endParaRPr lang="ja-JP" altLang="en-US" sz="2000" b="0" cap="none" spc="0" dirty="0">
              <a:ln w="0"/>
              <a:solidFill>
                <a:schemeClr val="tx1"/>
              </a:solidFill>
              <a:latin typeface="Meiryo UI" panose="020B0604030504040204" pitchFamily="50" charset="-128"/>
              <a:ea typeface="Meiryo UI" panose="020B0604030504040204" pitchFamily="50" charset="-128"/>
            </a:endParaRPr>
          </a:p>
        </p:txBody>
      </p:sp>
      <p:pic>
        <p:nvPicPr>
          <p:cNvPr id="36" name="図 35" descr="人の顔の絵&#10;&#10;低い精度で自動的に生成された説明">
            <a:extLst>
              <a:ext uri="{FF2B5EF4-FFF2-40B4-BE49-F238E27FC236}">
                <a16:creationId xmlns:a16="http://schemas.microsoft.com/office/drawing/2014/main" id="{55B5C328-0C5A-1B8E-0875-56F7C80AE84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55483" y="2140421"/>
            <a:ext cx="3067863" cy="3864593"/>
          </a:xfrm>
          <a:prstGeom prst="rect">
            <a:avLst/>
          </a:prstGeom>
        </p:spPr>
      </p:pic>
      <p:sp>
        <p:nvSpPr>
          <p:cNvPr id="44" name="波線 43">
            <a:extLst>
              <a:ext uri="{FF2B5EF4-FFF2-40B4-BE49-F238E27FC236}">
                <a16:creationId xmlns:a16="http://schemas.microsoft.com/office/drawing/2014/main" id="{67ED222E-140B-009D-512C-038D8D86AE49}"/>
              </a:ext>
            </a:extLst>
          </p:cNvPr>
          <p:cNvSpPr/>
          <p:nvPr/>
        </p:nvSpPr>
        <p:spPr>
          <a:xfrm rot="20690109">
            <a:off x="7492621" y="955342"/>
            <a:ext cx="1624084" cy="1146412"/>
          </a:xfrm>
          <a:prstGeom prst="wav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latin typeface="Meiryo UI" panose="020B0604030504040204" pitchFamily="50" charset="-128"/>
                <a:ea typeface="Meiryo UI" panose="020B0604030504040204" pitchFamily="50" charset="-128"/>
              </a:rPr>
              <a:t>借金</a:t>
            </a:r>
            <a:endParaRPr kumimoji="1" lang="ja-JP" altLang="en-US" dirty="0">
              <a:latin typeface="Meiryo UI" panose="020B0604030504040204" pitchFamily="50" charset="-128"/>
              <a:ea typeface="Meiryo UI" panose="020B0604030504040204" pitchFamily="50" charset="-128"/>
            </a:endParaRPr>
          </a:p>
        </p:txBody>
      </p:sp>
      <p:sp>
        <p:nvSpPr>
          <p:cNvPr id="45" name="波線 44">
            <a:extLst>
              <a:ext uri="{FF2B5EF4-FFF2-40B4-BE49-F238E27FC236}">
                <a16:creationId xmlns:a16="http://schemas.microsoft.com/office/drawing/2014/main" id="{F4FE9C32-FD1B-F775-A2DC-984DDA6EB803}"/>
              </a:ext>
            </a:extLst>
          </p:cNvPr>
          <p:cNvSpPr/>
          <p:nvPr/>
        </p:nvSpPr>
        <p:spPr>
          <a:xfrm rot="1620328">
            <a:off x="8518477" y="1940256"/>
            <a:ext cx="1624084" cy="1146412"/>
          </a:xfrm>
          <a:prstGeom prst="wave">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tx1"/>
                </a:solidFill>
                <a:latin typeface="Meiryo UI" panose="020B0604030504040204" pitchFamily="50" charset="-128"/>
                <a:ea typeface="Meiryo UI" panose="020B0604030504040204" pitchFamily="50" charset="-128"/>
              </a:rPr>
              <a:t>借金</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46" name="波線 45">
            <a:extLst>
              <a:ext uri="{FF2B5EF4-FFF2-40B4-BE49-F238E27FC236}">
                <a16:creationId xmlns:a16="http://schemas.microsoft.com/office/drawing/2014/main" id="{1B8157CF-C313-F2CD-CFAF-66FAA39017A1}"/>
              </a:ext>
            </a:extLst>
          </p:cNvPr>
          <p:cNvSpPr/>
          <p:nvPr/>
        </p:nvSpPr>
        <p:spPr>
          <a:xfrm rot="19850374">
            <a:off x="7401636" y="5859438"/>
            <a:ext cx="1624084" cy="1146412"/>
          </a:xfrm>
          <a:prstGeom prst="wave">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solidFill>
                <a:latin typeface="Meiryo UI" panose="020B0604030504040204" pitchFamily="50" charset="-128"/>
                <a:ea typeface="Meiryo UI" panose="020B0604030504040204" pitchFamily="50" charset="-128"/>
              </a:rPr>
              <a:t>督促</a:t>
            </a:r>
            <a:endParaRPr kumimoji="1" lang="ja-JP" altLang="en-US" dirty="0">
              <a:solidFill>
                <a:schemeClr val="tx1"/>
              </a:solidFill>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ED6D3D88-9CE5-DEA1-DA4C-6D36CAE16C63}"/>
              </a:ext>
            </a:extLst>
          </p:cNvPr>
          <p:cNvPicPr>
            <a:picLocks noChangeAspect="1"/>
          </p:cNvPicPr>
          <p:nvPr/>
        </p:nvPicPr>
        <p:blipFill>
          <a:blip r:embed="rId7"/>
          <a:stretch>
            <a:fillRect/>
          </a:stretch>
        </p:blipFill>
        <p:spPr>
          <a:xfrm>
            <a:off x="5857973" y="2428907"/>
            <a:ext cx="637428" cy="544470"/>
          </a:xfrm>
          <a:prstGeom prst="rect">
            <a:avLst/>
          </a:prstGeom>
        </p:spPr>
      </p:pic>
      <p:pic>
        <p:nvPicPr>
          <p:cNvPr id="7" name="図 6">
            <a:extLst>
              <a:ext uri="{FF2B5EF4-FFF2-40B4-BE49-F238E27FC236}">
                <a16:creationId xmlns:a16="http://schemas.microsoft.com/office/drawing/2014/main" id="{91AFF1BF-9B43-2BDE-4ED9-D5AE470C253F}"/>
              </a:ext>
            </a:extLst>
          </p:cNvPr>
          <p:cNvPicPr>
            <a:picLocks noChangeAspect="1"/>
          </p:cNvPicPr>
          <p:nvPr/>
        </p:nvPicPr>
        <p:blipFill>
          <a:blip r:embed="rId7"/>
          <a:stretch>
            <a:fillRect/>
          </a:stretch>
        </p:blipFill>
        <p:spPr>
          <a:xfrm>
            <a:off x="5833392" y="3392469"/>
            <a:ext cx="637428" cy="544470"/>
          </a:xfrm>
          <a:prstGeom prst="rect">
            <a:avLst/>
          </a:prstGeom>
        </p:spPr>
      </p:pic>
    </p:spTree>
    <p:extLst>
      <p:ext uri="{BB962C8B-B14F-4D97-AF65-F5344CB8AC3E}">
        <p14:creationId xmlns:p14="http://schemas.microsoft.com/office/powerpoint/2010/main" val="3964460620"/>
      </p:ext>
    </p:extLst>
  </p:cSld>
  <p:clrMapOvr>
    <a:masterClrMapping/>
  </p:clrMapOvr>
  <mc:AlternateContent xmlns:mc="http://schemas.openxmlformats.org/markup-compatibility/2006" xmlns:p14="http://schemas.microsoft.com/office/powerpoint/2010/main">
    <mc:Choice Requires="p14">
      <p:transition spd="slow" p14:dur="2000" advTm="4595"/>
    </mc:Choice>
    <mc:Fallback xmlns="">
      <p:transition spd="slow" advTm="4595"/>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四角形: 角を丸くする 10">
            <a:extLst>
              <a:ext uri="{FF2B5EF4-FFF2-40B4-BE49-F238E27FC236}">
                <a16:creationId xmlns:a16="http://schemas.microsoft.com/office/drawing/2014/main" id="{2E198876-CD62-68CA-AFE1-549D96CB030C}"/>
              </a:ext>
            </a:extLst>
          </p:cNvPr>
          <p:cNvSpPr/>
          <p:nvPr/>
        </p:nvSpPr>
        <p:spPr>
          <a:xfrm>
            <a:off x="1385454" y="3394365"/>
            <a:ext cx="8215746" cy="4003962"/>
          </a:xfrm>
          <a:prstGeom prst="roundRect">
            <a:avLst>
              <a:gd name="adj" fmla="val 4490"/>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F6EF4227-851A-CA22-926F-3D48B81D1E89}"/>
              </a:ext>
            </a:extLst>
          </p:cNvPr>
          <p:cNvSpPr txBox="1"/>
          <p:nvPr/>
        </p:nvSpPr>
        <p:spPr>
          <a:xfrm>
            <a:off x="1070609" y="831273"/>
            <a:ext cx="8890809" cy="2542940"/>
          </a:xfrm>
          <a:prstGeom prst="rect">
            <a:avLst/>
          </a:prstGeom>
          <a:noFill/>
        </p:spPr>
        <p:txBody>
          <a:bodyPr wrap="square" rtlCol="0">
            <a:spAutoFit/>
          </a:bodyPr>
          <a:lstStyle/>
          <a:p>
            <a:pPr marL="342900" indent="-342900">
              <a:lnSpc>
                <a:spcPct val="120000"/>
              </a:lnSpc>
              <a:buFont typeface="Wingdings" panose="05000000000000000000" pitchFamily="2" charset="2"/>
              <a:buChar char="Ø"/>
            </a:pPr>
            <a:r>
              <a:rPr kumimoji="1" lang="ja-JP" altLang="en-US" sz="2200" dirty="0">
                <a:latin typeface="BIZ UDPゴシック" panose="020B0400000000000000" pitchFamily="50" charset="-128"/>
                <a:ea typeface="BIZ UDPゴシック" panose="020B0400000000000000" pitchFamily="50" charset="-128"/>
              </a:rPr>
              <a:t>マッチングアプリや出会い系サイト等を利用する際は規約をよく読み、規約違反を促すような誘いは絶対に断る</a:t>
            </a:r>
            <a:endParaRPr kumimoji="1" lang="en-US" altLang="ja-JP" sz="2200" dirty="0">
              <a:latin typeface="BIZ UDPゴシック" panose="020B0400000000000000" pitchFamily="50" charset="-128"/>
              <a:ea typeface="BIZ UDPゴシック" panose="020B0400000000000000" pitchFamily="50" charset="-128"/>
            </a:endParaRPr>
          </a:p>
          <a:p>
            <a:pPr marL="342900" indent="-342900">
              <a:lnSpc>
                <a:spcPct val="120000"/>
              </a:lnSpc>
              <a:buFont typeface="Wingdings" panose="05000000000000000000" pitchFamily="2" charset="2"/>
              <a:buChar char="Ø"/>
            </a:pPr>
            <a:r>
              <a:rPr kumimoji="1" lang="ja-JP" altLang="en-US" sz="2200" dirty="0">
                <a:latin typeface="BIZ UDPゴシック" panose="020B0400000000000000" pitchFamily="50" charset="-128"/>
                <a:ea typeface="BIZ UDPゴシック" panose="020B0400000000000000" pitchFamily="50" charset="-128"/>
              </a:rPr>
              <a:t>マッチングアプリ等で出会った人から金銭の支払いを伴うような誘いをされた場合は断る</a:t>
            </a:r>
            <a:endParaRPr kumimoji="1" lang="en-US" altLang="ja-JP" sz="2200" dirty="0">
              <a:latin typeface="BIZ UDPゴシック" panose="020B0400000000000000" pitchFamily="50" charset="-128"/>
              <a:ea typeface="BIZ UDPゴシック" panose="020B0400000000000000" pitchFamily="50" charset="-128"/>
            </a:endParaRPr>
          </a:p>
          <a:p>
            <a:pPr marL="342900" indent="-342900">
              <a:lnSpc>
                <a:spcPct val="120000"/>
              </a:lnSpc>
              <a:buFont typeface="Wingdings" panose="05000000000000000000" pitchFamily="2" charset="2"/>
              <a:buChar char="Ø"/>
            </a:pPr>
            <a:r>
              <a:rPr kumimoji="1" lang="ja-JP" altLang="en-US" sz="2200" dirty="0">
                <a:latin typeface="BIZ UDPゴシック" panose="020B0400000000000000" pitchFamily="50" charset="-128"/>
                <a:ea typeface="BIZ UDPゴシック" panose="020B0400000000000000" pitchFamily="50" charset="-128"/>
              </a:rPr>
              <a:t>安易に個人情報や身分証の画像を送らない（伝えない）</a:t>
            </a:r>
            <a:endParaRPr kumimoji="1" lang="en-US" altLang="ja-JP" sz="2200" dirty="0">
              <a:latin typeface="BIZ UDPゴシック" panose="020B0400000000000000" pitchFamily="50" charset="-128"/>
              <a:ea typeface="BIZ UDPゴシック" panose="020B0400000000000000" pitchFamily="50" charset="-128"/>
            </a:endParaRPr>
          </a:p>
          <a:p>
            <a:pPr marL="342900" indent="-342900">
              <a:lnSpc>
                <a:spcPct val="120000"/>
              </a:lnSpc>
              <a:buFont typeface="Wingdings" panose="05000000000000000000" pitchFamily="2" charset="2"/>
              <a:buChar char="Ø"/>
            </a:pPr>
            <a:r>
              <a:rPr kumimoji="1" lang="ja-JP" altLang="en-US" sz="2200" dirty="0">
                <a:latin typeface="BIZ UDPゴシック" panose="020B0400000000000000" pitchFamily="50" charset="-128"/>
                <a:ea typeface="BIZ UDPゴシック" panose="020B0400000000000000" pitchFamily="50" charset="-128"/>
              </a:rPr>
              <a:t>借金を促されたら断固として断り、連絡を絶つ</a:t>
            </a:r>
          </a:p>
        </p:txBody>
      </p:sp>
      <p:sp>
        <p:nvSpPr>
          <p:cNvPr id="5" name="テキスト ボックス 4">
            <a:extLst>
              <a:ext uri="{FF2B5EF4-FFF2-40B4-BE49-F238E27FC236}">
                <a16:creationId xmlns:a16="http://schemas.microsoft.com/office/drawing/2014/main" id="{3F446B5D-558A-522B-81DE-2D7CDE59147E}"/>
              </a:ext>
            </a:extLst>
          </p:cNvPr>
          <p:cNvSpPr txBox="1"/>
          <p:nvPr/>
        </p:nvSpPr>
        <p:spPr>
          <a:xfrm>
            <a:off x="1772452" y="3495349"/>
            <a:ext cx="7415794" cy="3808415"/>
          </a:xfrm>
          <a:prstGeom prst="rect">
            <a:avLst/>
          </a:prstGeom>
          <a:noFill/>
        </p:spPr>
        <p:txBody>
          <a:bodyPr wrap="square" rtlCol="0">
            <a:spAutoFit/>
          </a:bodyPr>
          <a:lstStyle/>
          <a:p>
            <a:pPr>
              <a:lnSpc>
                <a:spcPct val="120000"/>
              </a:lnSpc>
            </a:pPr>
            <a:r>
              <a:rPr kumimoji="1" lang="ja-JP" altLang="en-US" sz="2000" b="1" dirty="0">
                <a:latin typeface="BIZ UDPゴシック" panose="020B0400000000000000" pitchFamily="50" charset="-128"/>
                <a:ea typeface="BIZ UDPゴシック" panose="020B0400000000000000" pitchFamily="50" charset="-128"/>
              </a:rPr>
              <a:t>補足</a:t>
            </a:r>
            <a:endParaRPr kumimoji="1" lang="en-US" altLang="ja-JP" sz="2000" b="1" dirty="0">
              <a:latin typeface="BIZ UDPゴシック" panose="020B0400000000000000" pitchFamily="50" charset="-128"/>
              <a:ea typeface="BIZ UDPゴシック" panose="020B0400000000000000" pitchFamily="50" charset="-128"/>
            </a:endParaRPr>
          </a:p>
          <a:p>
            <a:pPr marL="285750" lvl="0" indent="-285750">
              <a:lnSpc>
                <a:spcPct val="110000"/>
              </a:lnSpc>
              <a:buFont typeface="Arial" panose="020B0604020202020204" pitchFamily="34" charset="0"/>
              <a:buChar char="•"/>
            </a:pP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暗号資産交換業者は金融庁への登録が義務付けられています。</a:t>
            </a:r>
            <a:endPar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lvl="0" indent="-285750">
              <a:lnSpc>
                <a:spcPct val="110000"/>
              </a:lnSpc>
              <a:buFont typeface="Arial" panose="020B0604020202020204" pitchFamily="34" charset="0"/>
              <a:buChar char="•"/>
            </a:pP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ＦＸ取引</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など</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を業として行うには、金融商品取引業の登録</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が</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必要です。</a:t>
            </a:r>
            <a:r>
              <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20000"/>
              </a:lnSpc>
            </a:pP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しかし、中には</a:t>
            </a:r>
            <a:r>
              <a:rPr lang="ja-JP" altLang="en-US"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b="1" kern="100" dirty="0">
                <a:latin typeface="BIZ UDPゴシック" panose="020B0400000000000000" pitchFamily="50" charset="-128"/>
                <a:ea typeface="BIZ UDPゴシック" panose="020B0400000000000000" pitchFamily="50" charset="-128"/>
                <a:cs typeface="Times New Roman" panose="02020603050405020304" pitchFamily="18" charset="0"/>
              </a:rPr>
              <a:t>登録業者である」とかたって勧誘する</a:t>
            </a: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ケースがあります。</a:t>
            </a:r>
            <a:endPar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20000"/>
              </a:lnSpc>
            </a:pP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相手の言う事をうのみにせず、</a:t>
            </a:r>
            <a:br>
              <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br>
            <a:r>
              <a:rPr lang="ja-JP" altLang="en-US" b="1"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金融庁のウェブサイトで本当に登録業者かどうか自分で確認</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しましょう。</a:t>
            </a:r>
            <a:endParaRPr lang="en-US" altLang="ja-JP" sz="2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20000"/>
              </a:lnSpc>
            </a:pP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▼（特に</a:t>
            </a: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SNS</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で）勧誘してきた相手から告げられた情報（業者名、登録番号、連絡先）と、 </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20000"/>
              </a:lnSpc>
            </a:pP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金融庁</a:t>
            </a: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HP</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に掲載している登録情報が一致しているかどうかを確認</a:t>
            </a:r>
            <a:b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b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　 ▼金融庁</a:t>
            </a: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HP</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に掲載している事業者の登録情報の電話番号に電話をし、勧誘者が在籍</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20000"/>
              </a:lnSpc>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　　 （実在）しているか確認</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20000"/>
              </a:lnSpc>
            </a:pP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20000"/>
              </a:lnSpc>
            </a:pPr>
            <a:r>
              <a:rPr lang="ja-JP"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参考：金融庁「ＦＸ取引・暗号資産投資の勧誘」にご注意！！</a:t>
            </a:r>
          </a:p>
          <a:p>
            <a:pPr>
              <a:lnSpc>
                <a:spcPct val="120000"/>
              </a:lnSpc>
            </a:pPr>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https://www.fsa.go.jp/ordinary/chuui/husyouseikanyuu.html</a:t>
            </a:r>
            <a:endParaRPr lang="ja-JP"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 name="正方形/長方形 2">
            <a:extLst>
              <a:ext uri="{FF2B5EF4-FFF2-40B4-BE49-F238E27FC236}">
                <a16:creationId xmlns:a16="http://schemas.microsoft.com/office/drawing/2014/main" id="{51E15D9E-1F35-2DE0-B289-0BE5CA15D013}"/>
              </a:ext>
            </a:extLst>
          </p:cNvPr>
          <p:cNvSpPr/>
          <p:nvPr/>
        </p:nvSpPr>
        <p:spPr>
          <a:xfrm>
            <a:off x="1263735" y="128760"/>
            <a:ext cx="2234906" cy="646331"/>
          </a:xfrm>
          <a:prstGeom prst="rect">
            <a:avLst/>
          </a:prstGeom>
          <a:noFill/>
        </p:spPr>
        <p:txBody>
          <a:bodyPr wrap="none" lIns="91440" tIns="45720" rIns="91440" bIns="45720">
            <a:spAutoFit/>
          </a:bodyPr>
          <a:lstStyle/>
          <a:p>
            <a:pPr algn="ctr"/>
            <a:r>
              <a:rPr lang="ja-JP" altLang="en-US" sz="3600"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アドバイス</a:t>
            </a:r>
            <a:endParaRPr lang="en-US" altLang="ja-JP" sz="3600" b="0" cap="none" spc="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pic>
        <p:nvPicPr>
          <p:cNvPr id="6" name="図 5" descr="挿絵 が含まれている画像&#10;&#10;自動的に生成された説明">
            <a:extLst>
              <a:ext uri="{FF2B5EF4-FFF2-40B4-BE49-F238E27FC236}">
                <a16:creationId xmlns:a16="http://schemas.microsoft.com/office/drawing/2014/main" id="{7414A635-9CEE-96B8-7623-05F46403F02B}"/>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7000" b="95429" l="5400" r="93600">
                        <a14:foregroundMark x1="59600" y1="7000" x2="51200" y2="74857"/>
                        <a14:foregroundMark x1="56600" y1="11429" x2="29800" y2="29857"/>
                        <a14:foregroundMark x1="29800" y1="29857" x2="29800" y2="29857"/>
                        <a14:foregroundMark x1="48200" y1="16143" x2="49200" y2="29143"/>
                        <a14:foregroundMark x1="62600" y1="94429" x2="60600" y2="89000"/>
                        <a14:foregroundMark x1="23000" y1="95714" x2="23400" y2="92857"/>
                        <a14:foregroundMark x1="5600" y1="78000" x2="13600" y2="77143"/>
                        <a14:foregroundMark x1="93600" y1="22429" x2="92600" y2="25143"/>
                      </a14:backgroundRemoval>
                    </a14:imgEffect>
                  </a14:imgLayer>
                </a14:imgProps>
              </a:ext>
              <a:ext uri="{28A0092B-C50C-407E-A947-70E740481C1C}">
                <a14:useLocalDpi xmlns:a14="http://schemas.microsoft.com/office/drawing/2010/main" val="0"/>
              </a:ext>
            </a:extLst>
          </a:blip>
          <a:stretch>
            <a:fillRect/>
          </a:stretch>
        </p:blipFill>
        <p:spPr>
          <a:xfrm flipH="1">
            <a:off x="8740596" y="5488477"/>
            <a:ext cx="1541555" cy="1934730"/>
          </a:xfrm>
          <a:prstGeom prst="rect">
            <a:avLst/>
          </a:prstGeom>
        </p:spPr>
      </p:pic>
    </p:spTree>
    <p:extLst>
      <p:ext uri="{BB962C8B-B14F-4D97-AF65-F5344CB8AC3E}">
        <p14:creationId xmlns:p14="http://schemas.microsoft.com/office/powerpoint/2010/main" val="4080630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D22372F9-473B-28BE-5B18-AD3793EE0829}"/>
              </a:ext>
            </a:extLst>
          </p:cNvPr>
          <p:cNvSpPr>
            <a:spLocks noChangeArrowheads="1"/>
          </p:cNvSpPr>
          <p:nvPr/>
        </p:nvSpPr>
        <p:spPr bwMode="auto">
          <a:xfrm>
            <a:off x="811162" y="5297009"/>
            <a:ext cx="9512710" cy="2148450"/>
          </a:xfrm>
          <a:prstGeom prst="rect">
            <a:avLst/>
          </a:prstGeom>
          <a:solidFill>
            <a:schemeClr val="bg1">
              <a:lumMod val="85000"/>
            </a:schemeClr>
          </a:solidFill>
          <a:ln>
            <a:noFill/>
          </a:ln>
          <a:effectLst/>
        </p:spPr>
        <p:txBody>
          <a:bodyPr vert="horz" wrap="square" lIns="144000" tIns="45720" rIns="108000" bIns="180000" numCol="1" anchor="ctr" anchorCtr="0" compatLnSpc="1">
            <a:prstTxWarp prst="textNoShape">
              <a:avLst/>
            </a:prstTxWarp>
            <a:spAutoFit/>
          </a:bodyPr>
          <a:lstStyle/>
          <a:p>
            <a:pPr defTabSz="914400" eaLnBrk="0" fontAlgn="ctr" hangingPunct="0">
              <a:lnSpc>
                <a:spcPct val="130000"/>
              </a:lnSpc>
              <a:spcBef>
                <a:spcPct val="0"/>
              </a:spcBef>
              <a:spcAft>
                <a:spcPct val="0"/>
              </a:spcAft>
            </a:pPr>
            <a:r>
              <a:rPr lang="ja-JP" altLang="en-US" sz="1600" dirty="0">
                <a:latin typeface="+mn-ea"/>
              </a:rPr>
              <a:t>または</a:t>
            </a:r>
            <a:endParaRPr lang="en-US" altLang="ja-JP" sz="1600" dirty="0">
              <a:latin typeface="+mn-ea"/>
            </a:endParaRPr>
          </a:p>
          <a:p>
            <a:pPr defTabSz="914400" eaLnBrk="0" fontAlgn="ctr" hangingPunct="0">
              <a:lnSpc>
                <a:spcPct val="130000"/>
              </a:lnSpc>
              <a:spcBef>
                <a:spcPct val="0"/>
              </a:spcBef>
              <a:spcAft>
                <a:spcPct val="0"/>
              </a:spcAft>
            </a:pPr>
            <a:r>
              <a:rPr lang="ja-JP" altLang="en-US" sz="3200" b="1" dirty="0">
                <a:latin typeface="+mn-ea"/>
              </a:rPr>
              <a:t>埼玉県消費生活支援センター　</a:t>
            </a:r>
            <a:r>
              <a:rPr lang="ja-JP" altLang="en-US" sz="2400" b="1" dirty="0">
                <a:latin typeface="+mn-ea"/>
              </a:rPr>
              <a:t>へご相談ください</a:t>
            </a:r>
            <a:br>
              <a:rPr lang="en-US" altLang="ja-JP" sz="2200" b="1" dirty="0">
                <a:latin typeface="+mn-ea"/>
              </a:rPr>
            </a:br>
            <a:r>
              <a:rPr lang="ja-JP" altLang="en-US" sz="3200" b="1" dirty="0">
                <a:latin typeface="+mn-ea"/>
              </a:rPr>
              <a:t>川口：</a:t>
            </a:r>
            <a:r>
              <a:rPr lang="en-US" altLang="ja-JP" sz="3200" b="1" dirty="0">
                <a:solidFill>
                  <a:srgbClr val="FF0000"/>
                </a:solidFill>
                <a:latin typeface="+mn-ea"/>
              </a:rPr>
              <a:t>048-261-0999</a:t>
            </a:r>
            <a:r>
              <a:rPr lang="ja-JP" altLang="en-US" sz="3200" b="1" dirty="0">
                <a:latin typeface="+mn-ea"/>
              </a:rPr>
              <a:t>／</a:t>
            </a:r>
            <a:r>
              <a:rPr lang="ja-JP" altLang="en-US" sz="2200" b="1" dirty="0">
                <a:latin typeface="+mn-ea"/>
              </a:rPr>
              <a:t> </a:t>
            </a:r>
            <a:r>
              <a:rPr lang="ja-JP" altLang="en-US" sz="3200" b="1" dirty="0">
                <a:latin typeface="+mn-ea"/>
              </a:rPr>
              <a:t>熊谷：</a:t>
            </a:r>
            <a:r>
              <a:rPr lang="en-US" altLang="ja-JP" sz="3200" b="1" dirty="0">
                <a:solidFill>
                  <a:srgbClr val="FF0000"/>
                </a:solidFill>
                <a:latin typeface="+mn-ea"/>
              </a:rPr>
              <a:t>048-524-0999</a:t>
            </a:r>
          </a:p>
          <a:p>
            <a:pPr algn="ctr" defTabSz="914400" eaLnBrk="0" fontAlgn="ctr" hangingPunct="0">
              <a:lnSpc>
                <a:spcPct val="130000"/>
              </a:lnSpc>
              <a:spcBef>
                <a:spcPct val="0"/>
              </a:spcBef>
              <a:spcAft>
                <a:spcPct val="0"/>
              </a:spcAft>
            </a:pPr>
            <a:r>
              <a:rPr lang="ja-JP" altLang="en-US" sz="1600" dirty="0">
                <a:latin typeface="+mn-ea"/>
              </a:rPr>
              <a:t>受付：９</a:t>
            </a:r>
            <a:r>
              <a:rPr lang="en-US" altLang="ja-JP" sz="1600" dirty="0">
                <a:latin typeface="+mn-ea"/>
              </a:rPr>
              <a:t>:00</a:t>
            </a:r>
            <a:r>
              <a:rPr lang="ja-JP" altLang="en-US" sz="1600" dirty="0">
                <a:latin typeface="+mn-ea"/>
              </a:rPr>
              <a:t>～</a:t>
            </a:r>
            <a:r>
              <a:rPr lang="en-US" altLang="ja-JP" sz="1600" dirty="0">
                <a:latin typeface="+mn-ea"/>
              </a:rPr>
              <a:t>16:00</a:t>
            </a:r>
            <a:r>
              <a:rPr lang="ja-JP" altLang="en-US" sz="1600" dirty="0">
                <a:latin typeface="+mn-ea"/>
              </a:rPr>
              <a:t>（月～土）日曜・祝日・</a:t>
            </a:r>
            <a:r>
              <a:rPr lang="en-US" altLang="ja-JP" sz="1600" dirty="0">
                <a:latin typeface="+mn-ea"/>
              </a:rPr>
              <a:t>12</a:t>
            </a:r>
            <a:r>
              <a:rPr lang="ja-JP" altLang="en-US" sz="1600" dirty="0">
                <a:latin typeface="+mn-ea"/>
              </a:rPr>
              <a:t>月</a:t>
            </a:r>
            <a:r>
              <a:rPr lang="en-US" altLang="ja-JP" sz="1600" dirty="0">
                <a:latin typeface="+mn-ea"/>
              </a:rPr>
              <a:t>29</a:t>
            </a:r>
            <a:r>
              <a:rPr lang="ja-JP" altLang="en-US" sz="1600" dirty="0">
                <a:latin typeface="+mn-ea"/>
              </a:rPr>
              <a:t>日～</a:t>
            </a:r>
            <a:r>
              <a:rPr lang="en-US" altLang="ja-JP" sz="1600" dirty="0">
                <a:latin typeface="+mn-ea"/>
              </a:rPr>
              <a:t>1</a:t>
            </a:r>
            <a:r>
              <a:rPr lang="ja-JP" altLang="en-US" sz="1600" dirty="0">
                <a:latin typeface="+mn-ea"/>
              </a:rPr>
              <a:t>月</a:t>
            </a:r>
            <a:r>
              <a:rPr lang="en-US" altLang="ja-JP" sz="1600" dirty="0">
                <a:latin typeface="+mn-ea"/>
              </a:rPr>
              <a:t>3</a:t>
            </a:r>
            <a:r>
              <a:rPr lang="ja-JP" altLang="en-US" sz="1600" dirty="0">
                <a:latin typeface="+mn-ea"/>
              </a:rPr>
              <a:t>日はお休みです</a:t>
            </a:r>
            <a:endParaRPr lang="en-US" altLang="ja-JP" sz="3200" dirty="0">
              <a:latin typeface="+mn-ea"/>
            </a:endParaRPr>
          </a:p>
        </p:txBody>
      </p:sp>
      <p:pic>
        <p:nvPicPr>
          <p:cNvPr id="7" name="Picture 2" descr="https://www.caa.go.jp/policies/policy/local_cooperation/local_consumer_administration/hotline/img/hotline_iyayan.jpg">
            <a:extLst>
              <a:ext uri="{FF2B5EF4-FFF2-40B4-BE49-F238E27FC236}">
                <a16:creationId xmlns:a16="http://schemas.microsoft.com/office/drawing/2014/main" id="{C6ACC76C-EDF3-96C6-2EC3-A5B039F253EB}"/>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91033" y="2837137"/>
            <a:ext cx="6936826" cy="2312275"/>
          </a:xfrm>
          <a:prstGeom prst="rect">
            <a:avLst/>
          </a:prstGeom>
          <a:noFill/>
          <a:extLst>
            <a:ext uri="{909E8E84-426E-40DD-AFC4-6F175D3DCCD1}">
              <a14:hiddenFill xmlns:a14="http://schemas.microsoft.com/office/drawing/2010/main">
                <a:solidFill>
                  <a:srgbClr val="FFFFFF"/>
                </a:solidFill>
              </a14:hiddenFill>
            </a:ext>
          </a:extLst>
        </p:spPr>
      </p:pic>
      <p:sp>
        <p:nvSpPr>
          <p:cNvPr id="10" name="フリーフォーム: 図形 9">
            <a:extLst>
              <a:ext uri="{FF2B5EF4-FFF2-40B4-BE49-F238E27FC236}">
                <a16:creationId xmlns:a16="http://schemas.microsoft.com/office/drawing/2014/main" id="{FE610015-62D8-B9F8-6594-EA76CC475166}"/>
              </a:ext>
            </a:extLst>
          </p:cNvPr>
          <p:cNvSpPr/>
          <p:nvPr/>
        </p:nvSpPr>
        <p:spPr>
          <a:xfrm flipH="1">
            <a:off x="7993625" y="1327355"/>
            <a:ext cx="2005781" cy="1696064"/>
          </a:xfrm>
          <a:custGeom>
            <a:avLst/>
            <a:gdLst>
              <a:gd name="connsiteX0" fmla="*/ 1010265 w 2020530"/>
              <a:gd name="connsiteY0" fmla="*/ 0 h 1784554"/>
              <a:gd name="connsiteX1" fmla="*/ 0 w 2020530"/>
              <a:gd name="connsiteY1" fmla="*/ 781665 h 1784554"/>
              <a:gd name="connsiteX2" fmla="*/ 1010265 w 2020530"/>
              <a:gd name="connsiteY2" fmla="*/ 1563330 h 1784554"/>
              <a:gd name="connsiteX3" fmla="*/ 1113559 w 2020530"/>
              <a:gd name="connsiteY3" fmla="*/ 1559294 h 1784554"/>
              <a:gd name="connsiteX4" fmla="*/ 1197828 w 2020530"/>
              <a:gd name="connsiteY4" fmla="*/ 1549344 h 1784554"/>
              <a:gd name="connsiteX5" fmla="*/ 1206530 w 2020530"/>
              <a:gd name="connsiteY5" fmla="*/ 1577378 h 1784554"/>
              <a:gd name="connsiteX6" fmla="*/ 1519086 w 2020530"/>
              <a:gd name="connsiteY6" fmla="*/ 1784554 h 1784554"/>
              <a:gd name="connsiteX7" fmla="*/ 1360966 w 2020530"/>
              <a:gd name="connsiteY7" fmla="*/ 1543387 h 1784554"/>
              <a:gd name="connsiteX8" fmla="*/ 1357404 w 2020530"/>
              <a:gd name="connsiteY8" fmla="*/ 1512976 h 1784554"/>
              <a:gd name="connsiteX9" fmla="*/ 1403506 w 2020530"/>
              <a:gd name="connsiteY9" fmla="*/ 1501903 h 1784554"/>
              <a:gd name="connsiteX10" fmla="*/ 2020530 w 2020530"/>
              <a:gd name="connsiteY10" fmla="*/ 781665 h 1784554"/>
              <a:gd name="connsiteX11" fmla="*/ 1010265 w 2020530"/>
              <a:gd name="connsiteY11" fmla="*/ 0 h 1784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20530" h="1784554">
                <a:moveTo>
                  <a:pt x="1010265" y="0"/>
                </a:moveTo>
                <a:cubicBezTo>
                  <a:pt x="452311" y="0"/>
                  <a:pt x="0" y="349963"/>
                  <a:pt x="0" y="781665"/>
                </a:cubicBezTo>
                <a:cubicBezTo>
                  <a:pt x="0" y="1213367"/>
                  <a:pt x="452311" y="1563330"/>
                  <a:pt x="1010265" y="1563330"/>
                </a:cubicBezTo>
                <a:cubicBezTo>
                  <a:pt x="1045137" y="1563330"/>
                  <a:pt x="1079597" y="1561963"/>
                  <a:pt x="1113559" y="1559294"/>
                </a:cubicBezTo>
                <a:lnTo>
                  <a:pt x="1197828" y="1549344"/>
                </a:lnTo>
                <a:lnTo>
                  <a:pt x="1206530" y="1577378"/>
                </a:lnTo>
                <a:cubicBezTo>
                  <a:pt x="1258025" y="1699127"/>
                  <a:pt x="1378579" y="1784554"/>
                  <a:pt x="1519086" y="1784554"/>
                </a:cubicBezTo>
                <a:cubicBezTo>
                  <a:pt x="1439009" y="1724496"/>
                  <a:pt x="1383644" y="1638790"/>
                  <a:pt x="1360966" y="1543387"/>
                </a:cubicBezTo>
                <a:lnTo>
                  <a:pt x="1357404" y="1512976"/>
                </a:lnTo>
                <a:lnTo>
                  <a:pt x="1403506" y="1501903"/>
                </a:lnTo>
                <a:cubicBezTo>
                  <a:pt x="1766105" y="1383240"/>
                  <a:pt x="2020530" y="1105441"/>
                  <a:pt x="2020530" y="781665"/>
                </a:cubicBezTo>
                <a:cubicBezTo>
                  <a:pt x="2020530" y="349963"/>
                  <a:pt x="1568219" y="0"/>
                  <a:pt x="1010265" y="0"/>
                </a:cubicBezTo>
                <a:close/>
              </a:path>
            </a:pathLst>
          </a:custGeom>
          <a:solidFill>
            <a:srgbClr val="99CFA8"/>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tIns="0" bIns="216000" rtlCol="0" anchor="ctr">
            <a:noAutofit/>
          </a:bodyPr>
          <a:lstStyle/>
          <a:p>
            <a:pPr algn="ct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お住まいの</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郵便番号を</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控えておくと</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スムーズです☆</a:t>
            </a:r>
          </a:p>
        </p:txBody>
      </p:sp>
      <p:sp>
        <p:nvSpPr>
          <p:cNvPr id="11" name="フリーフォーム: 図形 10">
            <a:extLst>
              <a:ext uri="{FF2B5EF4-FFF2-40B4-BE49-F238E27FC236}">
                <a16:creationId xmlns:a16="http://schemas.microsoft.com/office/drawing/2014/main" id="{079B15CF-5976-14D4-B5E5-43A2954E5578}"/>
              </a:ext>
            </a:extLst>
          </p:cNvPr>
          <p:cNvSpPr/>
          <p:nvPr/>
        </p:nvSpPr>
        <p:spPr>
          <a:xfrm>
            <a:off x="908589" y="1057861"/>
            <a:ext cx="2723537" cy="1907011"/>
          </a:xfrm>
          <a:custGeom>
            <a:avLst/>
            <a:gdLst>
              <a:gd name="connsiteX0" fmla="*/ 1010265 w 2020530"/>
              <a:gd name="connsiteY0" fmla="*/ 0 h 1784554"/>
              <a:gd name="connsiteX1" fmla="*/ 0 w 2020530"/>
              <a:gd name="connsiteY1" fmla="*/ 781665 h 1784554"/>
              <a:gd name="connsiteX2" fmla="*/ 1010265 w 2020530"/>
              <a:gd name="connsiteY2" fmla="*/ 1563330 h 1784554"/>
              <a:gd name="connsiteX3" fmla="*/ 1113559 w 2020530"/>
              <a:gd name="connsiteY3" fmla="*/ 1559294 h 1784554"/>
              <a:gd name="connsiteX4" fmla="*/ 1197828 w 2020530"/>
              <a:gd name="connsiteY4" fmla="*/ 1549344 h 1784554"/>
              <a:gd name="connsiteX5" fmla="*/ 1206530 w 2020530"/>
              <a:gd name="connsiteY5" fmla="*/ 1577378 h 1784554"/>
              <a:gd name="connsiteX6" fmla="*/ 1519086 w 2020530"/>
              <a:gd name="connsiteY6" fmla="*/ 1784554 h 1784554"/>
              <a:gd name="connsiteX7" fmla="*/ 1360966 w 2020530"/>
              <a:gd name="connsiteY7" fmla="*/ 1543387 h 1784554"/>
              <a:gd name="connsiteX8" fmla="*/ 1357404 w 2020530"/>
              <a:gd name="connsiteY8" fmla="*/ 1512976 h 1784554"/>
              <a:gd name="connsiteX9" fmla="*/ 1403506 w 2020530"/>
              <a:gd name="connsiteY9" fmla="*/ 1501903 h 1784554"/>
              <a:gd name="connsiteX10" fmla="*/ 2020530 w 2020530"/>
              <a:gd name="connsiteY10" fmla="*/ 781665 h 1784554"/>
              <a:gd name="connsiteX11" fmla="*/ 1010265 w 2020530"/>
              <a:gd name="connsiteY11" fmla="*/ 0 h 1784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20530" h="1784554">
                <a:moveTo>
                  <a:pt x="1010265" y="0"/>
                </a:moveTo>
                <a:cubicBezTo>
                  <a:pt x="452311" y="0"/>
                  <a:pt x="0" y="349963"/>
                  <a:pt x="0" y="781665"/>
                </a:cubicBezTo>
                <a:cubicBezTo>
                  <a:pt x="0" y="1213367"/>
                  <a:pt x="452311" y="1563330"/>
                  <a:pt x="1010265" y="1563330"/>
                </a:cubicBezTo>
                <a:cubicBezTo>
                  <a:pt x="1045137" y="1563330"/>
                  <a:pt x="1079597" y="1561963"/>
                  <a:pt x="1113559" y="1559294"/>
                </a:cubicBezTo>
                <a:lnTo>
                  <a:pt x="1197828" y="1549344"/>
                </a:lnTo>
                <a:lnTo>
                  <a:pt x="1206530" y="1577378"/>
                </a:lnTo>
                <a:cubicBezTo>
                  <a:pt x="1258025" y="1699127"/>
                  <a:pt x="1378579" y="1784554"/>
                  <a:pt x="1519086" y="1784554"/>
                </a:cubicBezTo>
                <a:cubicBezTo>
                  <a:pt x="1439009" y="1724496"/>
                  <a:pt x="1383644" y="1638790"/>
                  <a:pt x="1360966" y="1543387"/>
                </a:cubicBezTo>
                <a:lnTo>
                  <a:pt x="1357404" y="1512976"/>
                </a:lnTo>
                <a:lnTo>
                  <a:pt x="1403506" y="1501903"/>
                </a:lnTo>
                <a:cubicBezTo>
                  <a:pt x="1766105" y="1383240"/>
                  <a:pt x="2020530" y="1105441"/>
                  <a:pt x="2020530" y="781665"/>
                </a:cubicBezTo>
                <a:cubicBezTo>
                  <a:pt x="2020530" y="349963"/>
                  <a:pt x="1568219" y="0"/>
                  <a:pt x="1010265" y="0"/>
                </a:cubicBezTo>
                <a:close/>
              </a:path>
            </a:pathLst>
          </a:custGeom>
          <a:solidFill>
            <a:srgbClr val="99CFA8"/>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bIns="216000" rtlCol="0" anchor="ctr">
            <a:noAutofit/>
          </a:bodyPr>
          <a:lstStyle/>
          <a:p>
            <a:pPr algn="ct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地方公共団体が</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設置している</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身近な消費生活センターや消費生活相談窓口を</a:t>
            </a:r>
            <a:endParaRPr kumimoji="1" lang="en-US" altLang="ja-JP" sz="1600" dirty="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1600" dirty="0">
                <a:solidFill>
                  <a:sysClr val="windowText" lastClr="000000"/>
                </a:solidFill>
                <a:latin typeface="BIZ UDPゴシック" panose="020B0400000000000000" pitchFamily="50" charset="-128"/>
                <a:ea typeface="BIZ UDPゴシック" panose="020B0400000000000000" pitchFamily="50" charset="-128"/>
              </a:rPr>
              <a:t>ご案内します</a:t>
            </a:r>
          </a:p>
        </p:txBody>
      </p:sp>
      <p:sp>
        <p:nvSpPr>
          <p:cNvPr id="12" name="正方形/長方形 11">
            <a:extLst>
              <a:ext uri="{FF2B5EF4-FFF2-40B4-BE49-F238E27FC236}">
                <a16:creationId xmlns:a16="http://schemas.microsoft.com/office/drawing/2014/main" id="{8E4CC487-6A01-F1E1-055A-F763000B3F32}"/>
              </a:ext>
            </a:extLst>
          </p:cNvPr>
          <p:cNvSpPr/>
          <p:nvPr/>
        </p:nvSpPr>
        <p:spPr>
          <a:xfrm>
            <a:off x="2610465" y="216093"/>
            <a:ext cx="5220929" cy="1569660"/>
          </a:xfrm>
          <a:prstGeom prst="rect">
            <a:avLst/>
          </a:prstGeom>
          <a:noFill/>
        </p:spPr>
        <p:txBody>
          <a:bodyPr wrap="square" lIns="91440" tIns="45720" rIns="91440" bIns="45720">
            <a:spAutoFit/>
          </a:bodyPr>
          <a:lstStyle/>
          <a:p>
            <a:pPr algn="ctr"/>
            <a:r>
              <a:rPr lang="ja-JP" altLang="en-US" sz="4800" b="1" cap="none" spc="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困った時は、</a:t>
            </a:r>
            <a:endParaRPr lang="en-US" altLang="ja-JP" sz="4800" b="1" cap="none" spc="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a:p>
            <a:pPr algn="ctr"/>
            <a:r>
              <a:rPr lang="ja-JP" altLang="en-US" sz="4800" b="1"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　　　　すぐ相談！</a:t>
            </a:r>
            <a:endParaRPr lang="en-US" altLang="ja-JP" sz="4800" b="1" cap="none" spc="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2" name="正方形/長方形 1">
            <a:extLst>
              <a:ext uri="{FF2B5EF4-FFF2-40B4-BE49-F238E27FC236}">
                <a16:creationId xmlns:a16="http://schemas.microsoft.com/office/drawing/2014/main" id="{26038AFD-1DE4-A4B0-B243-72726476570D}"/>
              </a:ext>
            </a:extLst>
          </p:cNvPr>
          <p:cNvSpPr/>
          <p:nvPr/>
        </p:nvSpPr>
        <p:spPr>
          <a:xfrm>
            <a:off x="3162682" y="2473244"/>
            <a:ext cx="3089307" cy="338554"/>
          </a:xfrm>
          <a:prstGeom prst="rect">
            <a:avLst/>
          </a:prstGeom>
          <a:noFill/>
        </p:spPr>
        <p:txBody>
          <a:bodyPr wrap="none" lIns="91440" tIns="45720" rIns="91440" bIns="45720">
            <a:spAutoFit/>
          </a:bodyPr>
          <a:lstStyle/>
          <a:p>
            <a:r>
              <a:rPr lang="ja-JP" altLang="en-US" sz="800" b="0" cap="none" spc="0" dirty="0">
                <a:ln w="0"/>
                <a:solidFill>
                  <a:schemeClr val="tx1"/>
                </a:solidFill>
                <a:latin typeface="BIZ UDPゴシック" panose="020B0400000000000000" pitchFamily="50" charset="-128"/>
                <a:ea typeface="BIZ UDPゴシック" panose="020B0400000000000000" pitchFamily="50" charset="-128"/>
              </a:rPr>
              <a:t>＊市区町村の窓口が開所していない場合には、都道府県の窓口や</a:t>
            </a:r>
            <a:endParaRPr lang="en-US" altLang="ja-JP" sz="800" b="0" cap="none" spc="0" dirty="0">
              <a:ln w="0"/>
              <a:solidFill>
                <a:schemeClr val="tx1"/>
              </a:solidFill>
              <a:latin typeface="BIZ UDPゴシック" panose="020B0400000000000000" pitchFamily="50" charset="-128"/>
              <a:ea typeface="BIZ UDPゴシック" panose="020B0400000000000000" pitchFamily="50" charset="-128"/>
            </a:endParaRPr>
          </a:p>
          <a:p>
            <a:r>
              <a:rPr lang="ja-JP" altLang="en-US" sz="800" dirty="0">
                <a:ln w="0"/>
                <a:latin typeface="BIZ UDPゴシック" panose="020B0400000000000000" pitchFamily="50" charset="-128"/>
                <a:ea typeface="BIZ UDPゴシック" panose="020B0400000000000000" pitchFamily="50" charset="-128"/>
              </a:rPr>
              <a:t>　 </a:t>
            </a:r>
            <a:r>
              <a:rPr lang="ja-JP" altLang="en-US" sz="800" b="0" cap="none" spc="0" dirty="0">
                <a:ln w="0"/>
                <a:solidFill>
                  <a:schemeClr val="tx1"/>
                </a:solidFill>
                <a:latin typeface="BIZ UDPゴシック" panose="020B0400000000000000" pitchFamily="50" charset="-128"/>
                <a:ea typeface="BIZ UDPゴシック" panose="020B0400000000000000" pitchFamily="50" charset="-128"/>
              </a:rPr>
              <a:t>独立行政法人 国民生活センターを案内することがあります</a:t>
            </a:r>
          </a:p>
        </p:txBody>
      </p:sp>
    </p:spTree>
    <p:extLst>
      <p:ext uri="{BB962C8B-B14F-4D97-AF65-F5344CB8AC3E}">
        <p14:creationId xmlns:p14="http://schemas.microsoft.com/office/powerpoint/2010/main" val="1253021684"/>
      </p:ext>
    </p:extLst>
  </p:cSld>
  <p:clrMapOvr>
    <a:masterClrMapping/>
  </p:clrMapOvr>
</p:sld>
</file>

<file path=ppt/theme/theme1.xml><?xml version="1.0" encoding="utf-8"?>
<a:theme xmlns:a="http://schemas.openxmlformats.org/drawingml/2006/main" name="バッジ">
  <a:themeElements>
    <a:clrScheme name="バッジ">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バッジ">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バッジ">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バッジ</Template>
  <TotalTime>1717</TotalTime>
  <Words>1696</Words>
  <Application>Microsoft Office PowerPoint</Application>
  <PresentationFormat>ユーザー設定</PresentationFormat>
  <Paragraphs>156</Paragraphs>
  <Slides>7</Slides>
  <Notes>7</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vt:i4>
      </vt:variant>
    </vt:vector>
  </HeadingPairs>
  <TitlesOfParts>
    <vt:vector size="17" baseType="lpstr">
      <vt:lpstr>BIZ UDPゴシック</vt:lpstr>
      <vt:lpstr>Meiryo UI</vt:lpstr>
      <vt:lpstr>UD デジタル 教科書体 NK-B</vt:lpstr>
      <vt:lpstr>游ゴシック</vt:lpstr>
      <vt:lpstr>Algerian</vt:lpstr>
      <vt:lpstr>Arial</vt:lpstr>
      <vt:lpstr>Gill Sans MT</vt:lpstr>
      <vt:lpstr>Segoe Print</vt:lpstr>
      <vt:lpstr>Wingdings</vt:lpstr>
      <vt:lpstr>バッジ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大樹 藤井</dc:creator>
  <cp:lastModifiedBy>藤井 桃子（消費生活支援センター）</cp:lastModifiedBy>
  <cp:revision>26</cp:revision>
  <cp:lastPrinted>2025-03-27T04:49:36Z</cp:lastPrinted>
  <dcterms:created xsi:type="dcterms:W3CDTF">2025-02-08T06:26:28Z</dcterms:created>
  <dcterms:modified xsi:type="dcterms:W3CDTF">2025-03-27T05:04:15Z</dcterms:modified>
</cp:coreProperties>
</file>