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handoutMasterIdLst>
    <p:handoutMasterId r:id="rId18"/>
  </p:handoutMasterIdLst>
  <p:sldIdLst>
    <p:sldId id="256" r:id="rId2"/>
    <p:sldId id="257" r:id="rId3"/>
    <p:sldId id="258" r:id="rId4"/>
    <p:sldId id="300" r:id="rId5"/>
    <p:sldId id="297" r:id="rId6"/>
    <p:sldId id="298" r:id="rId7"/>
    <p:sldId id="299" r:id="rId8"/>
    <p:sldId id="295" r:id="rId9"/>
    <p:sldId id="302" r:id="rId10"/>
    <p:sldId id="264" r:id="rId11"/>
    <p:sldId id="266" r:id="rId12"/>
    <p:sldId id="296" r:id="rId13"/>
    <p:sldId id="267" r:id="rId14"/>
    <p:sldId id="301" r:id="rId15"/>
    <p:sldId id="268" r:id="rId16"/>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F1A"/>
    <a:srgbClr val="FFFF99"/>
    <a:srgbClr val="FF99CC"/>
    <a:srgbClr val="FF6600"/>
    <a:srgbClr val="FBFBEB"/>
    <a:srgbClr val="F1F0BF"/>
    <a:srgbClr val="FCDEBA"/>
    <a:srgbClr val="FFF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736" autoAdjust="0"/>
  </p:normalViewPr>
  <p:slideViewPr>
    <p:cSldViewPr snapToGrid="0">
      <p:cViewPr varScale="1">
        <p:scale>
          <a:sx n="83" d="100"/>
          <a:sy n="83" d="100"/>
        </p:scale>
        <p:origin x="972"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301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650" cy="4952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945" y="0"/>
            <a:ext cx="2919734" cy="495293"/>
          </a:xfrm>
          <a:prstGeom prst="rect">
            <a:avLst/>
          </a:prstGeom>
        </p:spPr>
        <p:txBody>
          <a:bodyPr vert="horz" lIns="91440" tIns="45720" rIns="91440" bIns="45720" rtlCol="0"/>
          <a:lstStyle>
            <a:lvl1pPr algn="r">
              <a:defRPr sz="1200"/>
            </a:lvl1pPr>
          </a:lstStyle>
          <a:p>
            <a:fld id="{0E6E03FC-56CE-44C8-BD68-E5D3F7023277}" type="datetimeFigureOut">
              <a:rPr kumimoji="1" lang="ja-JP" altLang="en-US" smtClean="0"/>
              <a:t>2022/9/27</a:t>
            </a:fld>
            <a:endParaRPr kumimoji="1" lang="ja-JP" altLang="en-US"/>
          </a:p>
        </p:txBody>
      </p:sp>
      <p:sp>
        <p:nvSpPr>
          <p:cNvPr id="4" name="フッター プレースホルダー 3"/>
          <p:cNvSpPr>
            <a:spLocks noGrp="1"/>
          </p:cNvSpPr>
          <p:nvPr>
            <p:ph type="ftr" sz="quarter" idx="2"/>
          </p:nvPr>
        </p:nvSpPr>
        <p:spPr>
          <a:xfrm>
            <a:off x="0" y="9371020"/>
            <a:ext cx="2918650" cy="49529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945" y="9371020"/>
            <a:ext cx="2919734" cy="495293"/>
          </a:xfrm>
          <a:prstGeom prst="rect">
            <a:avLst/>
          </a:prstGeom>
        </p:spPr>
        <p:txBody>
          <a:bodyPr vert="horz" lIns="91440" tIns="45720" rIns="91440" bIns="45720" rtlCol="0" anchor="b"/>
          <a:lstStyle>
            <a:lvl1pPr algn="r">
              <a:defRPr sz="1200"/>
            </a:lvl1pPr>
          </a:lstStyle>
          <a:p>
            <a:fld id="{C34C937C-24B5-4E84-AC66-EFD0C951382F}" type="slidenum">
              <a:rPr kumimoji="1" lang="ja-JP" altLang="en-US" smtClean="0"/>
              <a:t>‹#›</a:t>
            </a:fld>
            <a:endParaRPr kumimoji="1" lang="ja-JP" altLang="en-US"/>
          </a:p>
        </p:txBody>
      </p:sp>
    </p:spTree>
    <p:extLst>
      <p:ext uri="{BB962C8B-B14F-4D97-AF65-F5344CB8AC3E}">
        <p14:creationId xmlns:p14="http://schemas.microsoft.com/office/powerpoint/2010/main" val="3739338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2919413" cy="495300"/>
          </a:xfrm>
          <a:prstGeom prst="rect">
            <a:avLst/>
          </a:prstGeom>
        </p:spPr>
        <p:txBody>
          <a:bodyPr vert="horz" lIns="91420" tIns="45711" rIns="91420"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2"/>
            <a:ext cx="2919412" cy="495300"/>
          </a:xfrm>
          <a:prstGeom prst="rect">
            <a:avLst/>
          </a:prstGeom>
        </p:spPr>
        <p:txBody>
          <a:bodyPr vert="horz" lIns="91420" tIns="45711" rIns="91420" bIns="45711" rtlCol="0"/>
          <a:lstStyle>
            <a:lvl1pPr algn="r">
              <a:defRPr sz="1200"/>
            </a:lvl1pPr>
          </a:lstStyle>
          <a:p>
            <a:fld id="{8903756B-0B7C-4CA1-ABE8-D2BD84672701}" type="datetimeFigureOut">
              <a:rPr kumimoji="1" lang="ja-JP" altLang="en-US" smtClean="0"/>
              <a:t>2022/9/27</a:t>
            </a:fld>
            <a:endParaRPr kumimoji="1" lang="ja-JP" altLang="en-US"/>
          </a:p>
        </p:txBody>
      </p:sp>
      <p:sp>
        <p:nvSpPr>
          <p:cNvPr id="4" name="スライド イメージ プレースホルダー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20" tIns="45711" rIns="91420" bIns="45711" rtlCol="0" anchor="ctr"/>
          <a:lstStyle/>
          <a:p>
            <a:endParaRPr lang="ja-JP" altLang="en-US"/>
          </a:p>
        </p:txBody>
      </p:sp>
      <p:sp>
        <p:nvSpPr>
          <p:cNvPr id="5" name="ノート プレースホルダー 4"/>
          <p:cNvSpPr>
            <a:spLocks noGrp="1"/>
          </p:cNvSpPr>
          <p:nvPr>
            <p:ph type="body" sz="quarter" idx="3"/>
          </p:nvPr>
        </p:nvSpPr>
        <p:spPr>
          <a:xfrm>
            <a:off x="673104" y="4748215"/>
            <a:ext cx="5389563" cy="3884612"/>
          </a:xfrm>
          <a:prstGeom prst="rect">
            <a:avLst/>
          </a:prstGeom>
        </p:spPr>
        <p:txBody>
          <a:bodyPr vert="horz" lIns="91420" tIns="45711" rIns="91420"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371015"/>
            <a:ext cx="2919413" cy="495300"/>
          </a:xfrm>
          <a:prstGeom prst="rect">
            <a:avLst/>
          </a:prstGeom>
        </p:spPr>
        <p:txBody>
          <a:bodyPr vert="horz" lIns="91420" tIns="45711" rIns="91420"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5"/>
            <a:ext cx="2919412" cy="495300"/>
          </a:xfrm>
          <a:prstGeom prst="rect">
            <a:avLst/>
          </a:prstGeom>
        </p:spPr>
        <p:txBody>
          <a:bodyPr vert="horz" lIns="91420" tIns="45711" rIns="91420" bIns="45711" rtlCol="0" anchor="b"/>
          <a:lstStyle>
            <a:lvl1pPr algn="r">
              <a:defRPr sz="1200"/>
            </a:lvl1pPr>
          </a:lstStyle>
          <a:p>
            <a:fld id="{4BFCACFD-7C57-4170-A579-00F757304F90}" type="slidenum">
              <a:rPr kumimoji="1" lang="ja-JP" altLang="en-US" smtClean="0"/>
              <a:t>‹#›</a:t>
            </a:fld>
            <a:endParaRPr kumimoji="1" lang="ja-JP" altLang="en-US"/>
          </a:p>
        </p:txBody>
      </p:sp>
    </p:spTree>
    <p:extLst>
      <p:ext uri="{BB962C8B-B14F-4D97-AF65-F5344CB8AC3E}">
        <p14:creationId xmlns:p14="http://schemas.microsoft.com/office/powerpoint/2010/main" val="31864879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インターネット</a:t>
            </a:r>
            <a:r>
              <a:rPr kumimoji="1" lang="ja-JP" altLang="en-US" dirty="0" smtClean="0">
                <a:latin typeface="+mn-ea"/>
                <a:ea typeface="+mn-ea"/>
              </a:rPr>
              <a:t>通販は、いつ</a:t>
            </a:r>
            <a:r>
              <a:rPr kumimoji="1" lang="ja-JP" altLang="en-US" dirty="0">
                <a:latin typeface="+mn-ea"/>
                <a:ea typeface="+mn-ea"/>
              </a:rPr>
              <a:t>でもどこでも利用でき、利用者は増え続けています</a:t>
            </a:r>
            <a:r>
              <a:rPr kumimoji="1" lang="ja-JP" altLang="en-US" dirty="0" smtClean="0">
                <a:latin typeface="+mn-ea"/>
                <a:ea typeface="+mn-ea"/>
              </a:rPr>
              <a:t>が、</a:t>
            </a:r>
            <a:endParaRPr kumimoji="1" lang="en-US" altLang="ja-JP" dirty="0" smtClean="0">
              <a:latin typeface="+mn-ea"/>
              <a:ea typeface="+mn-ea"/>
            </a:endParaRPr>
          </a:p>
          <a:p>
            <a:r>
              <a:rPr kumimoji="1" lang="ja-JP" altLang="en-US" dirty="0" smtClean="0">
                <a:latin typeface="+mn-ea"/>
                <a:ea typeface="+mn-ea"/>
              </a:rPr>
              <a:t>注文</a:t>
            </a:r>
            <a:r>
              <a:rPr kumimoji="1" lang="ja-JP" altLang="en-US" dirty="0">
                <a:latin typeface="+mn-ea"/>
                <a:ea typeface="+mn-ea"/>
              </a:rPr>
              <a:t>した商品が</a:t>
            </a:r>
            <a:r>
              <a:rPr kumimoji="1" lang="ja-JP" altLang="en-US" dirty="0" smtClean="0">
                <a:latin typeface="+mn-ea"/>
                <a:ea typeface="+mn-ea"/>
              </a:rPr>
              <a:t>届かない、思って</a:t>
            </a:r>
            <a:r>
              <a:rPr kumimoji="1" lang="ja-JP" altLang="en-US" dirty="0">
                <a:latin typeface="+mn-ea"/>
                <a:ea typeface="+mn-ea"/>
              </a:rPr>
              <a:t>いたものとは違う商品が</a:t>
            </a:r>
            <a:r>
              <a:rPr kumimoji="1" lang="ja-JP" altLang="en-US" dirty="0" smtClean="0">
                <a:latin typeface="+mn-ea"/>
                <a:ea typeface="+mn-ea"/>
              </a:rPr>
              <a:t>届いた、１回</a:t>
            </a:r>
            <a:r>
              <a:rPr kumimoji="1" lang="ja-JP" altLang="en-US" dirty="0">
                <a:latin typeface="+mn-ea"/>
                <a:ea typeface="+mn-ea"/>
              </a:rPr>
              <a:t>だけのお試しだと思って注文</a:t>
            </a:r>
            <a:r>
              <a:rPr kumimoji="1" lang="ja-JP" altLang="en-US" dirty="0" smtClean="0">
                <a:latin typeface="+mn-ea"/>
                <a:ea typeface="+mn-ea"/>
              </a:rPr>
              <a:t>したら定期</a:t>
            </a:r>
            <a:r>
              <a:rPr kumimoji="1" lang="ja-JP" altLang="en-US" dirty="0">
                <a:latin typeface="+mn-ea"/>
                <a:ea typeface="+mn-ea"/>
              </a:rPr>
              <a:t>購入</a:t>
            </a:r>
            <a:r>
              <a:rPr kumimoji="1" lang="ja-JP" altLang="en-US" dirty="0" smtClean="0">
                <a:latin typeface="+mn-ea"/>
                <a:ea typeface="+mn-ea"/>
              </a:rPr>
              <a:t>だった、</a:t>
            </a:r>
            <a:endParaRPr kumimoji="1" lang="en-US" altLang="ja-JP" dirty="0" smtClean="0">
              <a:latin typeface="+mn-ea"/>
              <a:ea typeface="+mn-ea"/>
            </a:endParaRPr>
          </a:p>
          <a:p>
            <a:r>
              <a:rPr kumimoji="1" lang="ja-JP" altLang="en-US" dirty="0" smtClean="0">
                <a:latin typeface="+mn-ea"/>
                <a:ea typeface="+mn-ea"/>
              </a:rPr>
              <a:t>格安</a:t>
            </a:r>
            <a:r>
              <a:rPr kumimoji="1" lang="ja-JP" altLang="en-US" dirty="0">
                <a:latin typeface="+mn-ea"/>
                <a:ea typeface="+mn-ea"/>
              </a:rPr>
              <a:t>で販売されていたブランド品を</a:t>
            </a:r>
            <a:r>
              <a:rPr kumimoji="1" lang="ja-JP" altLang="en-US" dirty="0" smtClean="0">
                <a:latin typeface="+mn-ea"/>
                <a:ea typeface="+mn-ea"/>
              </a:rPr>
              <a:t>申し込んだら偽物</a:t>
            </a:r>
            <a:r>
              <a:rPr kumimoji="1" lang="ja-JP" altLang="en-US" dirty="0">
                <a:latin typeface="+mn-ea"/>
                <a:ea typeface="+mn-ea"/>
              </a:rPr>
              <a:t>が</a:t>
            </a:r>
            <a:r>
              <a:rPr kumimoji="1" lang="ja-JP" altLang="en-US" dirty="0" smtClean="0">
                <a:latin typeface="+mn-ea"/>
                <a:ea typeface="+mn-ea"/>
              </a:rPr>
              <a:t>届いた</a:t>
            </a:r>
            <a:r>
              <a:rPr kumimoji="1" lang="en-US" altLang="ja-JP" dirty="0">
                <a:latin typeface="+mn-ea"/>
                <a:ea typeface="+mn-ea"/>
              </a:rPr>
              <a:t>…</a:t>
            </a:r>
            <a:r>
              <a:rPr kumimoji="1" lang="ja-JP" altLang="en-US" dirty="0" smtClean="0">
                <a:latin typeface="+mn-ea"/>
                <a:ea typeface="+mn-ea"/>
              </a:rPr>
              <a:t>など</a:t>
            </a:r>
            <a:r>
              <a:rPr kumimoji="1" lang="ja-JP" altLang="en-US" dirty="0">
                <a:latin typeface="+mn-ea"/>
                <a:ea typeface="+mn-ea"/>
              </a:rPr>
              <a:t>など</a:t>
            </a:r>
            <a:endParaRPr kumimoji="1" lang="en-US" altLang="ja-JP" dirty="0">
              <a:latin typeface="+mn-ea"/>
              <a:ea typeface="+mn-ea"/>
            </a:endParaRPr>
          </a:p>
          <a:p>
            <a:r>
              <a:rPr kumimoji="1" lang="ja-JP" altLang="en-US" dirty="0">
                <a:latin typeface="+mn-ea"/>
                <a:ea typeface="+mn-ea"/>
              </a:rPr>
              <a:t>トラブルになったと相談が多く寄せられて</a:t>
            </a:r>
            <a:r>
              <a:rPr kumimoji="1" lang="ja-JP" altLang="en-US" dirty="0" smtClean="0">
                <a:latin typeface="+mn-ea"/>
                <a:ea typeface="+mn-ea"/>
              </a:rPr>
              <a:t>います。</a:t>
            </a:r>
            <a:endParaRPr kumimoji="1" lang="en-US" altLang="ja-JP" dirty="0">
              <a:latin typeface="+mn-ea"/>
              <a:ea typeface="+mn-ea"/>
            </a:endParaRPr>
          </a:p>
          <a:p>
            <a:endParaRPr kumimoji="1" lang="en-US" altLang="ja-JP" dirty="0" smtClean="0">
              <a:latin typeface="+mn-ea"/>
              <a:ea typeface="+mn-ea"/>
            </a:endParaRPr>
          </a:p>
          <a:p>
            <a:r>
              <a:rPr kumimoji="1" lang="ja-JP" altLang="en-US" dirty="0" smtClean="0">
                <a:latin typeface="+mn-ea"/>
                <a:ea typeface="+mn-ea"/>
              </a:rPr>
              <a:t>解決</a:t>
            </a:r>
            <a:r>
              <a:rPr kumimoji="1" lang="ja-JP" altLang="en-US" dirty="0">
                <a:latin typeface="+mn-ea"/>
                <a:ea typeface="+mn-ea"/>
              </a:rPr>
              <a:t>するのは大変ですし、トラブルになりたくないですよ</a:t>
            </a:r>
            <a:r>
              <a:rPr kumimoji="1" lang="ja-JP" altLang="en-US" dirty="0" smtClean="0">
                <a:latin typeface="+mn-ea"/>
                <a:ea typeface="+mn-ea"/>
              </a:rPr>
              <a:t>ね。</a:t>
            </a:r>
            <a:endParaRPr kumimoji="1" lang="en-US" altLang="ja-JP" dirty="0">
              <a:latin typeface="+mn-ea"/>
              <a:ea typeface="+mn-ea"/>
            </a:endParaRPr>
          </a:p>
          <a:p>
            <a:r>
              <a:rPr kumimoji="1" lang="ja-JP" altLang="en-US" dirty="0" smtClean="0">
                <a:latin typeface="+mn-ea"/>
                <a:ea typeface="+mn-ea"/>
              </a:rPr>
              <a:t>では、トラブルにあわない</a:t>
            </a:r>
            <a:r>
              <a:rPr kumimoji="1" lang="ja-JP" altLang="en-US" dirty="0">
                <a:latin typeface="+mn-ea"/>
                <a:ea typeface="+mn-ea"/>
              </a:rPr>
              <a:t>ためには、どうしたらいいでしょう</a:t>
            </a:r>
            <a:r>
              <a:rPr kumimoji="1" lang="ja-JP" altLang="en-US" dirty="0" smtClean="0">
                <a:latin typeface="+mn-ea"/>
                <a:ea typeface="+mn-ea"/>
              </a:rPr>
              <a:t>か。</a:t>
            </a:r>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4BFCACFD-7C57-4170-A579-00F757304F90}" type="slidenum">
              <a:rPr kumimoji="1" lang="ja-JP" altLang="en-US" smtClean="0"/>
              <a:t>1</a:t>
            </a:fld>
            <a:endParaRPr kumimoji="1" lang="ja-JP" altLang="en-US"/>
          </a:p>
        </p:txBody>
      </p:sp>
    </p:spTree>
    <p:extLst>
      <p:ext uri="{BB962C8B-B14F-4D97-AF65-F5344CB8AC3E}">
        <p14:creationId xmlns:p14="http://schemas.microsoft.com/office/powerpoint/2010/main" val="70530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誰でも手軽に商品の売買が行え、利用者が増えて</a:t>
            </a:r>
            <a:r>
              <a:rPr kumimoji="1" lang="ja-JP" altLang="en-US" dirty="0" smtClean="0">
                <a:latin typeface="+mn-ea"/>
                <a:ea typeface="+mn-ea"/>
              </a:rPr>
              <a:t>いますが</a:t>
            </a:r>
            <a:r>
              <a:rPr kumimoji="1" lang="ja-JP" altLang="en-US" dirty="0">
                <a:latin typeface="+mn-ea"/>
                <a:ea typeface="+mn-ea"/>
              </a:rPr>
              <a:t>、</a:t>
            </a:r>
            <a:endParaRPr kumimoji="1" lang="en-US" altLang="ja-JP" dirty="0">
              <a:latin typeface="+mn-ea"/>
              <a:ea typeface="+mn-ea"/>
            </a:endParaRPr>
          </a:p>
          <a:p>
            <a:r>
              <a:rPr kumimoji="1" lang="ja-JP" altLang="en-US" dirty="0">
                <a:latin typeface="+mn-ea"/>
                <a:ea typeface="+mn-ea"/>
              </a:rPr>
              <a:t>消費生活センターに寄せられる相談も増加して</a:t>
            </a:r>
            <a:r>
              <a:rPr kumimoji="1" lang="ja-JP" altLang="en-US" dirty="0" smtClean="0">
                <a:latin typeface="+mn-ea"/>
                <a:ea typeface="+mn-ea"/>
              </a:rPr>
              <a:t>います。</a:t>
            </a: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4BFCACFD-7C57-4170-A579-00F757304F90}" type="slidenum">
              <a:rPr kumimoji="1" lang="ja-JP" altLang="en-US" smtClean="0"/>
              <a:t>10</a:t>
            </a:fld>
            <a:endParaRPr kumimoji="1" lang="ja-JP" altLang="en-US"/>
          </a:p>
        </p:txBody>
      </p:sp>
    </p:spTree>
    <p:extLst>
      <p:ext uri="{BB962C8B-B14F-4D97-AF65-F5344CB8AC3E}">
        <p14:creationId xmlns:p14="http://schemas.microsoft.com/office/powerpoint/2010/main" val="1787400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新品</a:t>
            </a:r>
            <a:r>
              <a:rPr kumimoji="1" lang="ja-JP" altLang="en-US" dirty="0">
                <a:latin typeface="+mn-ea"/>
                <a:ea typeface="+mn-ea"/>
              </a:rPr>
              <a:t>と書かれていたが、新品では</a:t>
            </a:r>
            <a:r>
              <a:rPr kumimoji="1" lang="ja-JP" altLang="en-US" dirty="0" smtClean="0">
                <a:latin typeface="+mn-ea"/>
                <a:ea typeface="+mn-ea"/>
              </a:rPr>
              <a:t>なかった。</a:t>
            </a:r>
            <a:endParaRPr kumimoji="1" lang="en-US" altLang="ja-JP" dirty="0">
              <a:latin typeface="+mn-ea"/>
              <a:ea typeface="+mn-ea"/>
            </a:endParaRPr>
          </a:p>
          <a:p>
            <a:r>
              <a:rPr kumimoji="1" lang="ja-JP" altLang="en-US" dirty="0">
                <a:latin typeface="+mn-ea"/>
                <a:ea typeface="+mn-ea"/>
              </a:rPr>
              <a:t>不良品が届いた。汚れていた。壊れて</a:t>
            </a:r>
            <a:r>
              <a:rPr kumimoji="1" lang="ja-JP" altLang="en-US" dirty="0" smtClean="0">
                <a:latin typeface="+mn-ea"/>
                <a:ea typeface="+mn-ea"/>
              </a:rPr>
              <a:t>いた。</a:t>
            </a:r>
            <a:endParaRPr kumimoji="1" lang="en-US" altLang="ja-JP" dirty="0">
              <a:latin typeface="+mn-ea"/>
              <a:ea typeface="+mn-ea"/>
            </a:endParaRPr>
          </a:p>
          <a:p>
            <a:r>
              <a:rPr kumimoji="1" lang="ja-JP" altLang="en-US" dirty="0">
                <a:latin typeface="+mn-ea"/>
                <a:ea typeface="+mn-ea"/>
              </a:rPr>
              <a:t>表示と違うサイズの服が届いた。返品したい</a:t>
            </a:r>
            <a:r>
              <a:rPr kumimoji="1" lang="ja-JP" altLang="en-US" dirty="0" smtClean="0">
                <a:latin typeface="+mn-ea"/>
                <a:ea typeface="+mn-ea"/>
              </a:rPr>
              <a:t>と申し出たが応じてくれない。</a:t>
            </a:r>
            <a:endParaRPr kumimoji="1" lang="en-US" altLang="ja-JP" dirty="0">
              <a:latin typeface="+mn-ea"/>
              <a:ea typeface="+mn-ea"/>
            </a:endParaRPr>
          </a:p>
          <a:p>
            <a:r>
              <a:rPr kumimoji="1" lang="ja-JP" altLang="en-US" dirty="0">
                <a:latin typeface="+mn-ea"/>
                <a:ea typeface="+mn-ea"/>
              </a:rPr>
              <a:t>ブランドバッグを購入したが、届いたのは偽物だった。連絡しているが返信が</a:t>
            </a:r>
            <a:r>
              <a:rPr kumimoji="1" lang="ja-JP" altLang="en-US" dirty="0" smtClean="0">
                <a:latin typeface="+mn-ea"/>
                <a:ea typeface="+mn-ea"/>
              </a:rPr>
              <a:t>ない。</a:t>
            </a:r>
            <a:endParaRPr kumimoji="1" lang="en-US" altLang="ja-JP" dirty="0">
              <a:latin typeface="+mn-ea"/>
              <a:ea typeface="+mn-ea"/>
            </a:endParaRPr>
          </a:p>
          <a:p>
            <a:r>
              <a:rPr kumimoji="1" lang="ja-JP" altLang="en-US" dirty="0">
                <a:latin typeface="+mn-ea"/>
                <a:ea typeface="+mn-ea"/>
              </a:rPr>
              <a:t>商品到着前に受取評価してほしいと言われ応じたが、商品が</a:t>
            </a:r>
            <a:r>
              <a:rPr kumimoji="1" lang="ja-JP" altLang="en-US" dirty="0" smtClean="0">
                <a:latin typeface="+mn-ea"/>
                <a:ea typeface="+mn-ea"/>
              </a:rPr>
              <a:t>届かない。</a:t>
            </a:r>
            <a:endParaRPr kumimoji="1" lang="en-US" altLang="ja-JP" dirty="0">
              <a:latin typeface="+mn-ea"/>
              <a:ea typeface="+mn-ea"/>
            </a:endParaRPr>
          </a:p>
          <a:p>
            <a:r>
              <a:rPr kumimoji="1" lang="ja-JP" altLang="en-US" dirty="0" smtClean="0">
                <a:latin typeface="+mn-ea"/>
                <a:ea typeface="+mn-ea"/>
              </a:rPr>
              <a:t>このような相談がたくさん寄せられています。</a:t>
            </a:r>
            <a:endParaRPr kumimoji="1" lang="ja-JP" altLang="en-US" dirty="0">
              <a:latin typeface="+mn-ea"/>
              <a:ea typeface="+mn-ea"/>
            </a:endParaRPr>
          </a:p>
        </p:txBody>
      </p:sp>
      <p:sp>
        <p:nvSpPr>
          <p:cNvPr id="4" name="スライド番号プレースホルダー 3"/>
          <p:cNvSpPr>
            <a:spLocks noGrp="1"/>
          </p:cNvSpPr>
          <p:nvPr>
            <p:ph type="sldNum" sz="quarter" idx="5"/>
          </p:nvPr>
        </p:nvSpPr>
        <p:spPr/>
        <p:txBody>
          <a:bodyPr/>
          <a:lstStyle/>
          <a:p>
            <a:fld id="{4BFCACFD-7C57-4170-A579-00F757304F90}" type="slidenum">
              <a:rPr kumimoji="1" lang="ja-JP" altLang="en-US" smtClean="0"/>
              <a:t>11</a:t>
            </a:fld>
            <a:endParaRPr kumimoji="1" lang="ja-JP" altLang="en-US"/>
          </a:p>
        </p:txBody>
      </p:sp>
    </p:spTree>
    <p:extLst>
      <p:ext uri="{BB962C8B-B14F-4D97-AF65-F5344CB8AC3E}">
        <p14:creationId xmlns:p14="http://schemas.microsoft.com/office/powerpoint/2010/main" val="2589389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ea typeface="+mn-ea"/>
              </a:rPr>
              <a:t>登録をする前に利用規約等で取引のルールや補償制度をしっかり確認し、理解してから利用しましょう。</a:t>
            </a:r>
            <a:endParaRPr lang="en-US" altLang="ja-JP" dirty="0">
              <a:latin typeface="+mn-ea"/>
              <a:ea typeface="+mn-ea"/>
            </a:endParaRPr>
          </a:p>
          <a:p>
            <a:r>
              <a:rPr lang="ja-JP" altLang="en-US" dirty="0">
                <a:latin typeface="+mn-ea"/>
                <a:ea typeface="+mn-ea"/>
              </a:rPr>
              <a:t>出品が禁止されている商品等があります。違反行為があるとアカウントが停止されることもあります。</a:t>
            </a:r>
            <a:endParaRPr lang="en-US" altLang="ja-JP" dirty="0">
              <a:latin typeface="+mn-ea"/>
              <a:ea typeface="+mn-ea"/>
            </a:endParaRPr>
          </a:p>
          <a:p>
            <a:r>
              <a:rPr lang="ja-JP" altLang="en-US" dirty="0">
                <a:latin typeface="+mn-ea"/>
                <a:ea typeface="+mn-ea"/>
              </a:rPr>
              <a:t>利用規約等で禁止されていることは絶対に</a:t>
            </a:r>
            <a:r>
              <a:rPr lang="ja-JP" altLang="en-US" dirty="0" smtClean="0">
                <a:latin typeface="+mn-ea"/>
                <a:ea typeface="+mn-ea"/>
              </a:rPr>
              <a:t>行わないように。</a:t>
            </a:r>
            <a:endParaRPr lang="en-US" altLang="ja-JP" dirty="0">
              <a:latin typeface="+mn-ea"/>
              <a:ea typeface="+mn-ea"/>
            </a:endParaRPr>
          </a:p>
          <a:p>
            <a:r>
              <a:rPr lang="ja-JP" altLang="en-US" dirty="0" smtClean="0">
                <a:latin typeface="+mn-ea"/>
                <a:ea typeface="+mn-ea"/>
              </a:rPr>
              <a:t>取り引き前に、出品者</a:t>
            </a:r>
            <a:r>
              <a:rPr lang="ja-JP" altLang="en-US" dirty="0">
                <a:latin typeface="+mn-ea"/>
                <a:ea typeface="+mn-ea"/>
              </a:rPr>
              <a:t>の過去の取引履歴を確認しましょう</a:t>
            </a:r>
            <a:r>
              <a:rPr lang="ja-JP" altLang="en-US" dirty="0" smtClean="0">
                <a:latin typeface="+mn-ea"/>
                <a:ea typeface="+mn-ea"/>
              </a:rPr>
              <a:t>。</a:t>
            </a:r>
            <a:endParaRPr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4BFCACFD-7C57-4170-A579-00F757304F90}" type="slidenum">
              <a:rPr kumimoji="1" lang="ja-JP" altLang="en-US" smtClean="0"/>
              <a:t>12</a:t>
            </a:fld>
            <a:endParaRPr kumimoji="1" lang="ja-JP" altLang="en-US"/>
          </a:p>
        </p:txBody>
      </p:sp>
    </p:spTree>
    <p:extLst>
      <p:ext uri="{BB962C8B-B14F-4D97-AF65-F5344CB8AC3E}">
        <p14:creationId xmlns:p14="http://schemas.microsoft.com/office/powerpoint/2010/main" val="1274902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フリマサービスは購入者、出品者ともに消費者個人の個人間取引であり、トラブルになった場合は当事者間で解決するように求められます。</a:t>
            </a:r>
            <a:endParaRPr kumimoji="1" lang="en-US" altLang="ja-JP" dirty="0">
              <a:latin typeface="+mn-ea"/>
              <a:ea typeface="+mn-ea"/>
            </a:endParaRPr>
          </a:p>
          <a:p>
            <a:r>
              <a:rPr kumimoji="1" lang="ja-JP" altLang="en-US" dirty="0">
                <a:latin typeface="+mn-ea"/>
                <a:ea typeface="+mn-ea"/>
              </a:rPr>
              <a:t>相手はどのような人か分からないので、やり取りがエスカレートし、トラブルになることもあります</a:t>
            </a:r>
            <a:endParaRPr kumimoji="1" lang="en-US" altLang="ja-JP" dirty="0">
              <a:latin typeface="+mn-ea"/>
              <a:ea typeface="+mn-ea"/>
            </a:endParaRPr>
          </a:p>
          <a:p>
            <a:r>
              <a:rPr kumimoji="1" lang="ja-JP" altLang="en-US" dirty="0">
                <a:latin typeface="+mn-ea"/>
                <a:ea typeface="+mn-ea"/>
              </a:rPr>
              <a:t>商品到着後に購入者が出品者を「評価」することで、支払った代金が運営事業者から出品者に振り込まれます。</a:t>
            </a:r>
            <a:endParaRPr kumimoji="1" lang="en-US" altLang="ja-JP" dirty="0">
              <a:latin typeface="+mn-ea"/>
              <a:ea typeface="+mn-ea"/>
            </a:endParaRPr>
          </a:p>
          <a:p>
            <a:r>
              <a:rPr kumimoji="1" lang="ja-JP" altLang="en-US" dirty="0">
                <a:latin typeface="+mn-ea"/>
                <a:ea typeface="+mn-ea"/>
              </a:rPr>
              <a:t>商品到着前や届いた商品を十分に確認しないで、「評価」をすると代金は支払われ取引完了となり、運営事業者による介入が行われることがなくなり、</a:t>
            </a:r>
            <a:endParaRPr kumimoji="1" lang="en-US" altLang="ja-JP" dirty="0">
              <a:latin typeface="+mn-ea"/>
              <a:ea typeface="+mn-ea"/>
            </a:endParaRPr>
          </a:p>
          <a:p>
            <a:r>
              <a:rPr kumimoji="1" lang="ja-JP" altLang="en-US" dirty="0">
                <a:latin typeface="+mn-ea"/>
                <a:ea typeface="+mn-ea"/>
              </a:rPr>
              <a:t>出品者と連絡が取れなくなることが</a:t>
            </a:r>
            <a:r>
              <a:rPr kumimoji="1" lang="ja-JP" altLang="en-US" dirty="0" smtClean="0">
                <a:latin typeface="+mn-ea"/>
                <a:ea typeface="+mn-ea"/>
              </a:rPr>
              <a:t>あります</a:t>
            </a:r>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4BFCACFD-7C57-4170-A579-00F757304F90}" type="slidenum">
              <a:rPr kumimoji="1" lang="ja-JP" altLang="en-US" smtClean="0"/>
              <a:t>13</a:t>
            </a:fld>
            <a:endParaRPr kumimoji="1" lang="ja-JP" altLang="en-US"/>
          </a:p>
        </p:txBody>
      </p:sp>
    </p:spTree>
    <p:extLst>
      <p:ext uri="{BB962C8B-B14F-4D97-AF65-F5344CB8AC3E}">
        <p14:creationId xmlns:p14="http://schemas.microsoft.com/office/powerpoint/2010/main" val="2226597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未成年者は、親などの親権者の同意を得て申し込んでます</a:t>
            </a:r>
            <a:r>
              <a:rPr kumimoji="1" lang="ja-JP" altLang="en-US" dirty="0" smtClean="0">
                <a:latin typeface="+mn-ea"/>
                <a:ea typeface="+mn-ea"/>
              </a:rPr>
              <a:t>か？</a:t>
            </a:r>
            <a:endParaRPr kumimoji="1" lang="en-US" altLang="ja-JP" dirty="0">
              <a:latin typeface="+mn-ea"/>
              <a:ea typeface="+mn-ea"/>
            </a:endParaRPr>
          </a:p>
          <a:p>
            <a:r>
              <a:rPr kumimoji="1" lang="ja-JP" altLang="en-US" dirty="0">
                <a:latin typeface="+mn-ea"/>
                <a:ea typeface="+mn-ea"/>
              </a:rPr>
              <a:t>親権者の同意を得ないで行った契約は</a:t>
            </a:r>
            <a:r>
              <a:rPr kumimoji="1" lang="ja-JP" altLang="en-US" dirty="0" smtClean="0">
                <a:latin typeface="+mn-ea"/>
                <a:ea typeface="+mn-ea"/>
              </a:rPr>
              <a:t>取り消すこと</a:t>
            </a:r>
            <a:r>
              <a:rPr kumimoji="1" lang="ja-JP" altLang="en-US" dirty="0">
                <a:latin typeface="+mn-ea"/>
                <a:ea typeface="+mn-ea"/>
              </a:rPr>
              <a:t>ができますが、</a:t>
            </a:r>
            <a:endParaRPr kumimoji="1" lang="en-US" altLang="ja-JP" dirty="0">
              <a:latin typeface="+mn-ea"/>
              <a:ea typeface="+mn-ea"/>
            </a:endParaRPr>
          </a:p>
          <a:p>
            <a:r>
              <a:rPr kumimoji="1" lang="en-US" altLang="ja-JP" dirty="0">
                <a:latin typeface="+mn-ea"/>
                <a:ea typeface="+mn-ea"/>
              </a:rPr>
              <a:t>2022</a:t>
            </a:r>
            <a:r>
              <a:rPr kumimoji="1" lang="ja-JP" altLang="en-US" dirty="0">
                <a:latin typeface="+mn-ea"/>
                <a:ea typeface="+mn-ea"/>
              </a:rPr>
              <a:t>年</a:t>
            </a:r>
            <a:r>
              <a:rPr kumimoji="1" lang="en-US" altLang="ja-JP" dirty="0">
                <a:latin typeface="+mn-ea"/>
                <a:ea typeface="+mn-ea"/>
              </a:rPr>
              <a:t>4</a:t>
            </a:r>
            <a:r>
              <a:rPr kumimoji="1" lang="ja-JP" altLang="en-US" dirty="0" smtClean="0">
                <a:latin typeface="+mn-ea"/>
                <a:ea typeface="+mn-ea"/>
              </a:rPr>
              <a:t>月</a:t>
            </a:r>
            <a:r>
              <a:rPr kumimoji="1" lang="en-US" altLang="ja-JP" dirty="0" smtClean="0">
                <a:latin typeface="+mn-ea"/>
                <a:ea typeface="+mn-ea"/>
              </a:rPr>
              <a:t>1</a:t>
            </a:r>
            <a:r>
              <a:rPr kumimoji="1" lang="ja-JP" altLang="en-US" dirty="0" smtClean="0">
                <a:latin typeface="+mn-ea"/>
                <a:ea typeface="+mn-ea"/>
              </a:rPr>
              <a:t>日からは、</a:t>
            </a:r>
            <a:r>
              <a:rPr kumimoji="1" lang="en-US" altLang="ja-JP" dirty="0" smtClean="0">
                <a:latin typeface="+mn-ea"/>
                <a:ea typeface="+mn-ea"/>
              </a:rPr>
              <a:t>18</a:t>
            </a:r>
            <a:r>
              <a:rPr kumimoji="1" lang="ja-JP" altLang="en-US" dirty="0">
                <a:latin typeface="+mn-ea"/>
                <a:ea typeface="+mn-ea"/>
              </a:rPr>
              <a:t>歳から成年、大人に</a:t>
            </a:r>
            <a:r>
              <a:rPr kumimoji="1" lang="ja-JP" altLang="en-US" dirty="0" smtClean="0">
                <a:latin typeface="+mn-ea"/>
                <a:ea typeface="+mn-ea"/>
              </a:rPr>
              <a:t>なります。</a:t>
            </a:r>
            <a:endParaRPr kumimoji="1" lang="en-US" altLang="ja-JP" dirty="0">
              <a:latin typeface="+mn-ea"/>
              <a:ea typeface="+mn-ea"/>
            </a:endParaRPr>
          </a:p>
          <a:p>
            <a:r>
              <a:rPr kumimoji="1" lang="ja-JP" altLang="en-US" dirty="0">
                <a:latin typeface="+mn-ea"/>
                <a:ea typeface="+mn-ea"/>
              </a:rPr>
              <a:t>大人になる</a:t>
            </a:r>
            <a:r>
              <a:rPr kumimoji="1" lang="ja-JP" altLang="en-US" dirty="0" smtClean="0">
                <a:latin typeface="+mn-ea"/>
                <a:ea typeface="+mn-ea"/>
              </a:rPr>
              <a:t>と一人で高額な契約</a:t>
            </a:r>
            <a:r>
              <a:rPr kumimoji="1" lang="ja-JP" altLang="en-US" dirty="0">
                <a:latin typeface="+mn-ea"/>
                <a:ea typeface="+mn-ea"/>
              </a:rPr>
              <a:t>も</a:t>
            </a:r>
            <a:r>
              <a:rPr kumimoji="1" lang="ja-JP" altLang="en-US" dirty="0" smtClean="0">
                <a:latin typeface="+mn-ea"/>
                <a:ea typeface="+mn-ea"/>
              </a:rPr>
              <a:t>できるようになります</a:t>
            </a:r>
            <a:r>
              <a:rPr kumimoji="1" lang="ja-JP" altLang="en-US" dirty="0">
                <a:latin typeface="+mn-ea"/>
                <a:ea typeface="+mn-ea"/>
              </a:rPr>
              <a:t>が、一方的にやめることはできません。</a:t>
            </a:r>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4BFCACFD-7C57-4170-A579-00F757304F90}" type="slidenum">
              <a:rPr kumimoji="1" lang="ja-JP" altLang="en-US" smtClean="0"/>
              <a:t>14</a:t>
            </a:fld>
            <a:endParaRPr kumimoji="1" lang="ja-JP" altLang="en-US"/>
          </a:p>
        </p:txBody>
      </p:sp>
    </p:spTree>
    <p:extLst>
      <p:ext uri="{BB962C8B-B14F-4D97-AF65-F5344CB8AC3E}">
        <p14:creationId xmlns:p14="http://schemas.microsoft.com/office/powerpoint/2010/main" val="3007688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消費生活相談員は、専門的な知識とノウハウをもって消費者にアドバイスを行い、消費者自らの力で解決できるようサポートします。</a:t>
            </a:r>
            <a:endParaRPr kumimoji="1" lang="en-US" altLang="ja-JP" dirty="0" smtClean="0">
              <a:latin typeface="+mn-ea"/>
              <a:ea typeface="+mn-ea"/>
            </a:endParaRPr>
          </a:p>
          <a:p>
            <a:r>
              <a:rPr kumimoji="1" lang="ja-JP" altLang="en-US" dirty="0" smtClean="0">
                <a:latin typeface="+mn-ea"/>
                <a:ea typeface="+mn-ea"/>
              </a:rPr>
              <a:t>また、必要に応じて事業者へ連絡を取り、問題解決のために話し合いをしたり、さらに専門性の高い支援が必要な場合は適切な専門相談機関などを紹介します。</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相談員には守秘義務があります。</a:t>
            </a:r>
            <a:endParaRPr kumimoji="1" lang="en-US" altLang="ja-JP" dirty="0" smtClean="0">
              <a:latin typeface="+mn-ea"/>
              <a:ea typeface="+mn-ea"/>
            </a:endParaRPr>
          </a:p>
          <a:p>
            <a:r>
              <a:rPr kumimoji="1" lang="ja-JP" altLang="en-US" dirty="0" smtClean="0">
                <a:latin typeface="+mn-ea"/>
                <a:ea typeface="+mn-ea"/>
              </a:rPr>
              <a:t>また、あなたの立場に立って、丁寧にお話を聞きます。</a:t>
            </a:r>
            <a:endParaRPr kumimoji="1" lang="en-US" altLang="ja-JP" dirty="0" smtClean="0">
              <a:latin typeface="+mn-ea"/>
              <a:ea typeface="+mn-ea"/>
            </a:endParaRPr>
          </a:p>
          <a:p>
            <a:r>
              <a:rPr kumimoji="1" lang="ja-JP" altLang="en-US" dirty="0" smtClean="0">
                <a:latin typeface="+mn-ea"/>
                <a:ea typeface="+mn-ea"/>
              </a:rPr>
              <a:t>困ったら、一人で悩まず、すぐ消費生活センターに相談しましょう。</a:t>
            </a:r>
            <a:endParaRPr kumimoji="1" lang="en-US" altLang="ja-JP"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4BFCACFD-7C57-4170-A579-00F757304F90}" type="slidenum">
              <a:rPr kumimoji="1" lang="ja-JP" altLang="en-US" smtClean="0"/>
              <a:t>15</a:t>
            </a:fld>
            <a:endParaRPr kumimoji="1" lang="ja-JP" altLang="en-US"/>
          </a:p>
        </p:txBody>
      </p:sp>
    </p:spTree>
    <p:extLst>
      <p:ext uri="{BB962C8B-B14F-4D97-AF65-F5344CB8AC3E}">
        <p14:creationId xmlns:p14="http://schemas.microsoft.com/office/powerpoint/2010/main" val="355456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ブランド品が格安の</a:t>
            </a:r>
            <a:r>
              <a:rPr kumimoji="1" lang="en-US" altLang="ja-JP" dirty="0" smtClean="0">
                <a:latin typeface="+mn-ea"/>
                <a:ea typeface="+mn-ea"/>
              </a:rPr>
              <a:t>7</a:t>
            </a:r>
            <a:r>
              <a:rPr kumimoji="1" lang="ja-JP" altLang="en-US" dirty="0" smtClean="0">
                <a:latin typeface="+mn-ea"/>
                <a:ea typeface="+mn-ea"/>
              </a:rPr>
              <a:t>割引！</a:t>
            </a:r>
            <a:r>
              <a:rPr kumimoji="1" lang="ja-JP" altLang="en-US" dirty="0">
                <a:latin typeface="+mn-ea"/>
                <a:ea typeface="+mn-ea"/>
              </a:rPr>
              <a:t>　安くていいです</a:t>
            </a:r>
            <a:r>
              <a:rPr kumimoji="1" lang="ja-JP" altLang="en-US" dirty="0" smtClean="0">
                <a:latin typeface="+mn-ea"/>
                <a:ea typeface="+mn-ea"/>
              </a:rPr>
              <a:t>ね。</a:t>
            </a:r>
            <a:endParaRPr kumimoji="1" lang="en-US" altLang="ja-JP" dirty="0">
              <a:latin typeface="+mn-ea"/>
              <a:ea typeface="+mn-ea"/>
            </a:endParaRPr>
          </a:p>
          <a:p>
            <a:r>
              <a:rPr kumimoji="1" lang="ja-JP" altLang="en-US" dirty="0">
                <a:latin typeface="+mn-ea"/>
                <a:ea typeface="+mn-ea"/>
              </a:rPr>
              <a:t>かわいい洋服　イメージしたものと同じ商品が届くのでしょう</a:t>
            </a:r>
            <a:r>
              <a:rPr kumimoji="1" lang="ja-JP" altLang="en-US" dirty="0" smtClean="0">
                <a:latin typeface="+mn-ea"/>
                <a:ea typeface="+mn-ea"/>
              </a:rPr>
              <a:t>か。</a:t>
            </a:r>
            <a:endParaRPr kumimoji="1" lang="en-US" altLang="ja-JP" dirty="0">
              <a:latin typeface="+mn-ea"/>
              <a:ea typeface="+mn-ea"/>
            </a:endParaRPr>
          </a:p>
          <a:p>
            <a:r>
              <a:rPr kumimoji="1" lang="ja-JP" altLang="en-US" dirty="0">
                <a:latin typeface="+mn-ea"/>
                <a:ea typeface="+mn-ea"/>
              </a:rPr>
              <a:t>ダイエットサプリお試し</a:t>
            </a:r>
            <a:r>
              <a:rPr kumimoji="1" lang="en-US" altLang="ja-JP" dirty="0">
                <a:latin typeface="+mn-ea"/>
                <a:ea typeface="+mn-ea"/>
              </a:rPr>
              <a:t>500</a:t>
            </a:r>
            <a:r>
              <a:rPr kumimoji="1" lang="ja-JP" altLang="en-US" dirty="0">
                <a:latin typeface="+mn-ea"/>
                <a:ea typeface="+mn-ea"/>
              </a:rPr>
              <a:t>円　本当に</a:t>
            </a:r>
            <a:r>
              <a:rPr kumimoji="1" lang="en-US" altLang="ja-JP" dirty="0">
                <a:latin typeface="+mn-ea"/>
                <a:ea typeface="+mn-ea"/>
              </a:rPr>
              <a:t>500</a:t>
            </a:r>
            <a:r>
              <a:rPr kumimoji="1" lang="ja-JP" altLang="en-US" dirty="0">
                <a:latin typeface="+mn-ea"/>
                <a:ea typeface="+mn-ea"/>
              </a:rPr>
              <a:t>円だけで買えるのでしょう</a:t>
            </a:r>
            <a:r>
              <a:rPr kumimoji="1" lang="ja-JP" altLang="en-US" dirty="0" smtClean="0">
                <a:latin typeface="+mn-ea"/>
                <a:ea typeface="+mn-ea"/>
              </a:rPr>
              <a:t>か。</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ネット通販では画面上に表示されている内容がすべてです。</a:t>
            </a:r>
            <a:endParaRPr kumimoji="1" lang="en-US" altLang="ja-JP" dirty="0">
              <a:latin typeface="+mn-ea"/>
              <a:ea typeface="+mn-ea"/>
            </a:endParaRPr>
          </a:p>
          <a:p>
            <a:r>
              <a:rPr kumimoji="1" lang="ja-JP" altLang="en-US" dirty="0">
                <a:latin typeface="+mn-ea"/>
                <a:ea typeface="+mn-ea"/>
              </a:rPr>
              <a:t>相談で一番多いのは、返品や交換、解約に関するトラブルです。</a:t>
            </a:r>
            <a:endParaRPr kumimoji="1" lang="en-US" altLang="ja-JP" dirty="0">
              <a:latin typeface="+mn-ea"/>
              <a:ea typeface="+mn-ea"/>
            </a:endParaRPr>
          </a:p>
          <a:p>
            <a:r>
              <a:rPr kumimoji="1" lang="ja-JP" altLang="en-US" dirty="0">
                <a:latin typeface="+mn-ea"/>
                <a:ea typeface="+mn-ea"/>
              </a:rPr>
              <a:t>注文するときに、販売</a:t>
            </a:r>
            <a:r>
              <a:rPr kumimoji="1" lang="ja-JP" altLang="en-US" dirty="0" smtClean="0">
                <a:latin typeface="+mn-ea"/>
                <a:ea typeface="+mn-ea"/>
              </a:rPr>
              <a:t>条件を確認</a:t>
            </a:r>
            <a:r>
              <a:rPr kumimoji="1" lang="ja-JP" altLang="en-US" dirty="0">
                <a:latin typeface="+mn-ea"/>
                <a:ea typeface="+mn-ea"/>
              </a:rPr>
              <a:t>しています</a:t>
            </a:r>
            <a:r>
              <a:rPr kumimoji="1" lang="ja-JP" altLang="en-US" dirty="0" smtClean="0">
                <a:latin typeface="+mn-ea"/>
                <a:ea typeface="+mn-ea"/>
              </a:rPr>
              <a:t>か？</a:t>
            </a:r>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4BFCACFD-7C57-4170-A579-00F757304F90}" type="slidenum">
              <a:rPr kumimoji="1" lang="ja-JP" altLang="en-US" smtClean="0"/>
              <a:t>2</a:t>
            </a:fld>
            <a:endParaRPr kumimoji="1" lang="ja-JP" altLang="en-US"/>
          </a:p>
        </p:txBody>
      </p:sp>
    </p:spTree>
    <p:extLst>
      <p:ext uri="{BB962C8B-B14F-4D97-AF65-F5344CB8AC3E}">
        <p14:creationId xmlns:p14="http://schemas.microsoft.com/office/powerpoint/2010/main" val="254523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ea"/>
                <a:ea typeface="+mn-ea"/>
              </a:rPr>
              <a:t>SNS</a:t>
            </a:r>
            <a:r>
              <a:rPr kumimoji="1" lang="ja-JP" altLang="en-US" dirty="0">
                <a:latin typeface="+mn-ea"/>
                <a:ea typeface="+mn-ea"/>
              </a:rPr>
              <a:t>などのコメント</a:t>
            </a:r>
            <a:r>
              <a:rPr kumimoji="1" lang="ja-JP" altLang="en-US" dirty="0" smtClean="0">
                <a:latin typeface="+mn-ea"/>
                <a:ea typeface="+mn-ea"/>
              </a:rPr>
              <a:t>から簡単</a:t>
            </a:r>
            <a:r>
              <a:rPr kumimoji="1" lang="ja-JP" altLang="en-US" dirty="0">
                <a:latin typeface="+mn-ea"/>
                <a:ea typeface="+mn-ea"/>
              </a:rPr>
              <a:t>に</a:t>
            </a:r>
            <a:r>
              <a:rPr kumimoji="1" lang="ja-JP" altLang="en-US" dirty="0" smtClean="0">
                <a:latin typeface="+mn-ea"/>
                <a:ea typeface="+mn-ea"/>
              </a:rPr>
              <a:t>アクセスし、低価格</a:t>
            </a:r>
            <a:r>
              <a:rPr kumimoji="1" lang="ja-JP" altLang="en-US" dirty="0">
                <a:latin typeface="+mn-ea"/>
                <a:ea typeface="+mn-ea"/>
              </a:rPr>
              <a:t>を強調する広告を見て、通常よりも</a:t>
            </a:r>
            <a:r>
              <a:rPr kumimoji="1" lang="ja-JP" altLang="en-US" dirty="0" smtClean="0">
                <a:latin typeface="+mn-ea"/>
                <a:ea typeface="+mn-ea"/>
              </a:rPr>
              <a:t>安く</a:t>
            </a:r>
            <a:r>
              <a:rPr kumimoji="1" lang="en-US" altLang="ja-JP" dirty="0" smtClean="0">
                <a:latin typeface="+mn-ea"/>
                <a:ea typeface="+mn-ea"/>
              </a:rPr>
              <a:t>1</a:t>
            </a:r>
            <a:r>
              <a:rPr kumimoji="1" lang="ja-JP" altLang="en-US" dirty="0">
                <a:latin typeface="+mn-ea"/>
                <a:ea typeface="+mn-ea"/>
              </a:rPr>
              <a:t>回だけ買うつもり</a:t>
            </a:r>
            <a:r>
              <a:rPr kumimoji="1" lang="ja-JP" altLang="en-US" dirty="0" smtClean="0">
                <a:latin typeface="+mn-ea"/>
                <a:ea typeface="+mn-ea"/>
              </a:rPr>
              <a:t>が定期</a:t>
            </a:r>
            <a:r>
              <a:rPr kumimoji="1" lang="ja-JP" altLang="en-US" dirty="0">
                <a:latin typeface="+mn-ea"/>
                <a:ea typeface="+mn-ea"/>
              </a:rPr>
              <a:t>購入が条件になっていて</a:t>
            </a:r>
            <a:endParaRPr kumimoji="1" lang="en-US" altLang="ja-JP" dirty="0">
              <a:latin typeface="+mn-ea"/>
              <a:ea typeface="+mn-ea"/>
            </a:endParaRPr>
          </a:p>
          <a:p>
            <a:pPr defTabSz="914331">
              <a:defRPr/>
            </a:pPr>
            <a:r>
              <a:rPr kumimoji="1" lang="ja-JP" altLang="en-US" dirty="0">
                <a:latin typeface="+mn-ea"/>
                <a:ea typeface="+mn-ea"/>
              </a:rPr>
              <a:t>総額として数万円の請求に</a:t>
            </a:r>
            <a:r>
              <a:rPr kumimoji="1" lang="ja-JP" altLang="en-US" dirty="0" smtClean="0">
                <a:latin typeface="+mn-ea"/>
                <a:ea typeface="+mn-ea"/>
              </a:rPr>
              <a:t>なってしまった</a:t>
            </a:r>
            <a:r>
              <a:rPr kumimoji="1" lang="en-US" altLang="ja-JP" dirty="0" smtClean="0">
                <a:latin typeface="+mn-ea"/>
                <a:ea typeface="+mn-ea"/>
              </a:rPr>
              <a:t>…</a:t>
            </a:r>
            <a:r>
              <a:rPr kumimoji="1" lang="ja-JP" altLang="en-US" dirty="0" smtClean="0">
                <a:latin typeface="+mn-ea"/>
                <a:ea typeface="+mn-ea"/>
              </a:rPr>
              <a:t>ということもあります。</a:t>
            </a:r>
            <a:endParaRPr kumimoji="1" lang="ja-JP" altLang="en-US" dirty="0">
              <a:latin typeface="+mn-ea"/>
              <a:ea typeface="+mn-ea"/>
            </a:endParaRPr>
          </a:p>
        </p:txBody>
      </p:sp>
      <p:sp>
        <p:nvSpPr>
          <p:cNvPr id="4" name="スライド番号プレースホルダー 3"/>
          <p:cNvSpPr>
            <a:spLocks noGrp="1"/>
          </p:cNvSpPr>
          <p:nvPr>
            <p:ph type="sldNum" sz="quarter" idx="5"/>
          </p:nvPr>
        </p:nvSpPr>
        <p:spPr/>
        <p:txBody>
          <a:bodyPr/>
          <a:lstStyle/>
          <a:p>
            <a:fld id="{4BFCACFD-7C57-4170-A579-00F757304F90}" type="slidenum">
              <a:rPr kumimoji="1" lang="ja-JP" altLang="en-US" smtClean="0"/>
              <a:t>3</a:t>
            </a:fld>
            <a:endParaRPr kumimoji="1" lang="ja-JP" altLang="en-US"/>
          </a:p>
        </p:txBody>
      </p:sp>
    </p:spTree>
    <p:extLst>
      <p:ext uri="{BB962C8B-B14F-4D97-AF65-F5344CB8AC3E}">
        <p14:creationId xmlns:p14="http://schemas.microsoft.com/office/powerpoint/2010/main" val="583585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ea"/>
                <a:ea typeface="+mn-ea"/>
              </a:rPr>
              <a:t>SNS</a:t>
            </a:r>
            <a:r>
              <a:rPr kumimoji="1" lang="ja-JP" altLang="en-US" dirty="0">
                <a:latin typeface="+mn-ea"/>
                <a:ea typeface="+mn-ea"/>
              </a:rPr>
              <a:t>の広告などで「初回</a:t>
            </a:r>
            <a:r>
              <a:rPr kumimoji="1" lang="en-US" altLang="ja-JP" dirty="0">
                <a:latin typeface="+mn-ea"/>
                <a:ea typeface="+mn-ea"/>
              </a:rPr>
              <a:t>500</a:t>
            </a:r>
            <a:r>
              <a:rPr kumimoji="1" lang="ja-JP" altLang="en-US" dirty="0">
                <a:latin typeface="+mn-ea"/>
                <a:ea typeface="+mn-ea"/>
              </a:rPr>
              <a:t>円」「お試し</a:t>
            </a:r>
            <a:r>
              <a:rPr kumimoji="1" lang="en-US" altLang="ja-JP" dirty="0">
                <a:latin typeface="+mn-ea"/>
                <a:ea typeface="+mn-ea"/>
              </a:rPr>
              <a:t>980</a:t>
            </a:r>
            <a:r>
              <a:rPr kumimoji="1" lang="ja-JP" altLang="en-US" dirty="0">
                <a:latin typeface="+mn-ea"/>
                <a:ea typeface="+mn-ea"/>
              </a:rPr>
              <a:t>円」を見て申し込んだら、また商品が届いて定期購入だとわかった</a:t>
            </a:r>
            <a:r>
              <a:rPr kumimoji="1" lang="ja-JP" altLang="en-US" dirty="0" smtClean="0">
                <a:latin typeface="+mn-ea"/>
                <a:ea typeface="+mn-ea"/>
              </a:rPr>
              <a:t>。</a:t>
            </a:r>
            <a:endParaRPr kumimoji="1" lang="en-US" altLang="ja-JP" dirty="0" smtClean="0">
              <a:latin typeface="+mn-ea"/>
              <a:ea typeface="+mn-ea"/>
            </a:endParaRPr>
          </a:p>
          <a:p>
            <a:r>
              <a:rPr kumimoji="1" lang="ja-JP" altLang="en-US" dirty="0" smtClean="0">
                <a:latin typeface="+mn-ea"/>
                <a:ea typeface="+mn-ea"/>
              </a:rPr>
              <a:t>びっくりしますよね。</a:t>
            </a:r>
            <a:endParaRPr kumimoji="1" lang="en-US" altLang="ja-JP" dirty="0">
              <a:latin typeface="+mn-ea"/>
              <a:ea typeface="+mn-ea"/>
            </a:endParaRPr>
          </a:p>
          <a:p>
            <a:r>
              <a:rPr kumimoji="1" lang="ja-JP" altLang="en-US" dirty="0" smtClean="0">
                <a:latin typeface="+mn-ea"/>
                <a:ea typeface="+mn-ea"/>
              </a:rPr>
              <a:t>「初回無料」や「お試し低価格」で</a:t>
            </a:r>
            <a:r>
              <a:rPr kumimoji="1" lang="ja-JP" altLang="en-US" dirty="0">
                <a:latin typeface="+mn-ea"/>
                <a:ea typeface="+mn-ea"/>
              </a:rPr>
              <a:t>表示されているよりも、定期購入が条件であることは文字が小さく認識しにくくなって</a:t>
            </a:r>
            <a:r>
              <a:rPr kumimoji="1" lang="ja-JP" altLang="en-US" dirty="0" smtClean="0">
                <a:latin typeface="+mn-ea"/>
                <a:ea typeface="+mn-ea"/>
              </a:rPr>
              <a:t>いるサイトが多く見られます。</a:t>
            </a:r>
            <a:endParaRPr kumimoji="1" lang="en-US" altLang="ja-JP" dirty="0">
              <a:latin typeface="+mn-ea"/>
              <a:ea typeface="+mn-ea"/>
            </a:endParaRPr>
          </a:p>
          <a:p>
            <a:r>
              <a:rPr kumimoji="1" lang="ja-JP" altLang="en-US" dirty="0">
                <a:latin typeface="+mn-ea"/>
                <a:ea typeface="+mn-ea"/>
              </a:rPr>
              <a:t>解約したいと電話をしても繋がらず、解約ができない。解約するに</a:t>
            </a:r>
            <a:r>
              <a:rPr kumimoji="1" lang="ja-JP" altLang="en-US" dirty="0" smtClean="0">
                <a:latin typeface="+mn-ea"/>
                <a:ea typeface="+mn-ea"/>
              </a:rPr>
              <a:t>は後何回か受け取らなくてはいけない等の条件</a:t>
            </a:r>
            <a:r>
              <a:rPr kumimoji="1" lang="ja-JP" altLang="en-US" dirty="0">
                <a:latin typeface="+mn-ea"/>
                <a:ea typeface="+mn-ea"/>
              </a:rPr>
              <a:t>があるなど、</a:t>
            </a:r>
            <a:endParaRPr kumimoji="1" lang="en-US" altLang="ja-JP" dirty="0">
              <a:latin typeface="+mn-ea"/>
              <a:ea typeface="+mn-ea"/>
            </a:endParaRPr>
          </a:p>
          <a:p>
            <a:r>
              <a:rPr kumimoji="1" lang="ja-JP" altLang="en-US" dirty="0">
                <a:latin typeface="+mn-ea"/>
                <a:ea typeface="+mn-ea"/>
              </a:rPr>
              <a:t>通常よりも安く、</a:t>
            </a:r>
            <a:r>
              <a:rPr kumimoji="1" lang="en-US" altLang="ja-JP" dirty="0">
                <a:latin typeface="+mn-ea"/>
                <a:ea typeface="+mn-ea"/>
              </a:rPr>
              <a:t>1</a:t>
            </a:r>
            <a:r>
              <a:rPr kumimoji="1" lang="ja-JP" altLang="en-US" dirty="0">
                <a:latin typeface="+mn-ea"/>
                <a:ea typeface="+mn-ea"/>
              </a:rPr>
              <a:t>回だけ買うつもりが、数万円の請求に</a:t>
            </a:r>
            <a:r>
              <a:rPr kumimoji="1" lang="ja-JP" altLang="en-US" dirty="0" smtClean="0">
                <a:latin typeface="+mn-ea"/>
                <a:ea typeface="+mn-ea"/>
              </a:rPr>
              <a:t>なってしまい、支払えずに困った</a:t>
            </a:r>
            <a:r>
              <a:rPr kumimoji="1" lang="en-US" altLang="ja-JP" dirty="0" smtClean="0">
                <a:latin typeface="+mn-ea"/>
                <a:ea typeface="+mn-ea"/>
              </a:rPr>
              <a:t>…</a:t>
            </a:r>
            <a:r>
              <a:rPr kumimoji="1" lang="ja-JP" altLang="en-US" dirty="0" smtClean="0">
                <a:latin typeface="+mn-ea"/>
                <a:ea typeface="+mn-ea"/>
              </a:rPr>
              <a:t>というケースが見られます。</a:t>
            </a:r>
            <a:endParaRPr kumimoji="1" lang="ja-JP" altLang="en-US" dirty="0">
              <a:latin typeface="+mn-ea"/>
              <a:ea typeface="+mn-ea"/>
            </a:endParaRPr>
          </a:p>
        </p:txBody>
      </p:sp>
      <p:sp>
        <p:nvSpPr>
          <p:cNvPr id="4" name="スライド番号プレースホルダー 3"/>
          <p:cNvSpPr>
            <a:spLocks noGrp="1"/>
          </p:cNvSpPr>
          <p:nvPr>
            <p:ph type="sldNum" sz="quarter" idx="5"/>
          </p:nvPr>
        </p:nvSpPr>
        <p:spPr/>
        <p:txBody>
          <a:bodyPr/>
          <a:lstStyle/>
          <a:p>
            <a:fld id="{4BFCACFD-7C57-4170-A579-00F757304F90}" type="slidenum">
              <a:rPr kumimoji="1" lang="ja-JP" altLang="en-US" smtClean="0"/>
              <a:t>4</a:t>
            </a:fld>
            <a:endParaRPr kumimoji="1" lang="ja-JP" altLang="en-US"/>
          </a:p>
        </p:txBody>
      </p:sp>
    </p:spTree>
    <p:extLst>
      <p:ext uri="{BB962C8B-B14F-4D97-AF65-F5344CB8AC3E}">
        <p14:creationId xmlns:p14="http://schemas.microsoft.com/office/powerpoint/2010/main" val="17307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93">
              <a:defRPr/>
            </a:pPr>
            <a:r>
              <a:rPr kumimoji="1" lang="ja-JP" altLang="en-US" dirty="0"/>
              <a:t>広告表示は、買うか買わないか決めるための重要な判断材料です</a:t>
            </a:r>
            <a:r>
              <a:rPr kumimoji="1" lang="ja-JP" altLang="en-US" dirty="0" smtClean="0"/>
              <a:t>。</a:t>
            </a:r>
            <a:endParaRPr kumimoji="1" lang="en-US" altLang="ja-JP" dirty="0"/>
          </a:p>
        </p:txBody>
      </p:sp>
      <p:sp>
        <p:nvSpPr>
          <p:cNvPr id="4" name="スライド番号プレースホルダー 3"/>
          <p:cNvSpPr>
            <a:spLocks noGrp="1"/>
          </p:cNvSpPr>
          <p:nvPr>
            <p:ph type="sldNum" sz="quarter" idx="5"/>
          </p:nvPr>
        </p:nvSpPr>
        <p:spPr/>
        <p:txBody>
          <a:bodyPr/>
          <a:lstStyle/>
          <a:p>
            <a:fld id="{4BFCACFD-7C57-4170-A579-00F757304F90}" type="slidenum">
              <a:rPr kumimoji="1" lang="ja-JP" altLang="en-US" smtClean="0"/>
              <a:t>5</a:t>
            </a:fld>
            <a:endParaRPr kumimoji="1" lang="ja-JP" altLang="en-US"/>
          </a:p>
        </p:txBody>
      </p:sp>
    </p:spTree>
    <p:extLst>
      <p:ext uri="{BB962C8B-B14F-4D97-AF65-F5344CB8AC3E}">
        <p14:creationId xmlns:p14="http://schemas.microsoft.com/office/powerpoint/2010/main" val="3184196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lang="ja-JP" altLang="en-US" b="0" dirty="0">
                <a:latin typeface="+mn-ea"/>
                <a:ea typeface="+mn-ea"/>
              </a:rPr>
              <a:t>通信販売を行う事業者には、ネット通販の画面</a:t>
            </a:r>
            <a:r>
              <a:rPr lang="ja-JP" altLang="en-US" b="0" dirty="0" smtClean="0">
                <a:latin typeface="+mn-ea"/>
                <a:ea typeface="+mn-ea"/>
              </a:rPr>
              <a:t>に</a:t>
            </a:r>
            <a:r>
              <a:rPr lang="ja-JP" altLang="en-US" b="0" dirty="0">
                <a:latin typeface="+mn-ea"/>
                <a:ea typeface="+mn-ea"/>
              </a:rPr>
              <a:t>「</a:t>
            </a:r>
            <a:r>
              <a:rPr lang="ja-JP" altLang="en-US" b="0" dirty="0" smtClean="0">
                <a:latin typeface="+mn-ea"/>
                <a:ea typeface="+mn-ea"/>
              </a:rPr>
              <a:t>特定</a:t>
            </a:r>
            <a:r>
              <a:rPr lang="ja-JP" altLang="en-US" b="0" dirty="0">
                <a:latin typeface="+mn-ea"/>
                <a:ea typeface="+mn-ea"/>
              </a:rPr>
              <a:t>商取引法に基づく</a:t>
            </a:r>
            <a:r>
              <a:rPr lang="ja-JP" altLang="en-US" b="0" dirty="0" smtClean="0">
                <a:latin typeface="+mn-ea"/>
                <a:ea typeface="+mn-ea"/>
              </a:rPr>
              <a:t>表記」の</a:t>
            </a:r>
            <a:r>
              <a:rPr lang="ja-JP" altLang="en-US" b="0" dirty="0">
                <a:latin typeface="+mn-ea"/>
                <a:ea typeface="+mn-ea"/>
              </a:rPr>
              <a:t>記載が義務づけられて</a:t>
            </a:r>
            <a:r>
              <a:rPr lang="ja-JP" altLang="en-US" b="0" dirty="0" smtClean="0">
                <a:latin typeface="+mn-ea"/>
                <a:ea typeface="+mn-ea"/>
              </a:rPr>
              <a:t>います。</a:t>
            </a:r>
            <a:endParaRPr lang="en-US" altLang="ja-JP" b="0" dirty="0">
              <a:latin typeface="+mn-ea"/>
              <a:ea typeface="+mn-ea"/>
            </a:endParaRPr>
          </a:p>
          <a:p>
            <a:pPr rtl="0"/>
            <a:r>
              <a:rPr lang="ja-JP" altLang="en-US" b="0" dirty="0">
                <a:latin typeface="+mn-ea"/>
                <a:ea typeface="+mn-ea"/>
              </a:rPr>
              <a:t>ここにあるのが表示しなければならない事項</a:t>
            </a:r>
            <a:r>
              <a:rPr lang="ja-JP" altLang="en-US" b="0" dirty="0" smtClean="0">
                <a:latin typeface="+mn-ea"/>
                <a:ea typeface="+mn-ea"/>
              </a:rPr>
              <a:t>です。</a:t>
            </a:r>
            <a:endParaRPr lang="en-US" altLang="ja-JP" b="0" dirty="0">
              <a:latin typeface="+mn-ea"/>
              <a:ea typeface="+mn-ea"/>
            </a:endParaRPr>
          </a:p>
          <a:p>
            <a:pPr rtl="0"/>
            <a:r>
              <a:rPr lang="ja-JP" altLang="en-US" b="0" dirty="0">
                <a:latin typeface="+mn-ea"/>
                <a:ea typeface="+mn-ea"/>
              </a:rPr>
              <a:t>サイトの最後にあることが多い</a:t>
            </a:r>
            <a:r>
              <a:rPr lang="ja-JP" altLang="en-US" b="0" dirty="0" smtClean="0">
                <a:latin typeface="+mn-ea"/>
                <a:ea typeface="+mn-ea"/>
              </a:rPr>
              <a:t>ので必ず</a:t>
            </a:r>
            <a:r>
              <a:rPr lang="ja-JP" altLang="en-US" b="0" dirty="0">
                <a:latin typeface="+mn-ea"/>
                <a:ea typeface="+mn-ea"/>
              </a:rPr>
              <a:t>確認</a:t>
            </a:r>
            <a:r>
              <a:rPr lang="ja-JP" altLang="en-US" b="0" dirty="0" smtClean="0">
                <a:latin typeface="+mn-ea"/>
                <a:ea typeface="+mn-ea"/>
              </a:rPr>
              <a:t>し、相手</a:t>
            </a:r>
            <a:r>
              <a:rPr lang="ja-JP" altLang="en-US" b="0" dirty="0">
                <a:latin typeface="+mn-ea"/>
                <a:ea typeface="+mn-ea"/>
              </a:rPr>
              <a:t>が信用できるの</a:t>
            </a:r>
            <a:r>
              <a:rPr lang="ja-JP" altLang="en-US" b="0" dirty="0" smtClean="0">
                <a:latin typeface="+mn-ea"/>
                <a:ea typeface="+mn-ea"/>
              </a:rPr>
              <a:t>か、</a:t>
            </a:r>
            <a:endParaRPr lang="en-US" altLang="ja-JP" b="0" dirty="0">
              <a:latin typeface="+mn-ea"/>
              <a:ea typeface="+mn-ea"/>
            </a:endParaRPr>
          </a:p>
          <a:p>
            <a:pPr rtl="0"/>
            <a:r>
              <a:rPr lang="ja-JP" altLang="en-US" b="0" dirty="0">
                <a:latin typeface="+mn-ea"/>
                <a:ea typeface="+mn-ea"/>
              </a:rPr>
              <a:t>事業者の住所や電話番号がない場合には、このサイトに申し込んでも大丈夫なの</a:t>
            </a:r>
            <a:r>
              <a:rPr lang="ja-JP" altLang="en-US" b="0" dirty="0" smtClean="0">
                <a:latin typeface="+mn-ea"/>
                <a:ea typeface="+mn-ea"/>
              </a:rPr>
              <a:t>かをよ</a:t>
            </a:r>
            <a:r>
              <a:rPr lang="ja-JP" altLang="en-US" b="0" dirty="0">
                <a:latin typeface="+mn-ea"/>
                <a:ea typeface="+mn-ea"/>
              </a:rPr>
              <a:t>く</a:t>
            </a:r>
            <a:r>
              <a:rPr lang="ja-JP" altLang="en-US" b="0" dirty="0" smtClean="0">
                <a:latin typeface="+mn-ea"/>
                <a:ea typeface="+mn-ea"/>
              </a:rPr>
              <a:t>考えましょう。</a:t>
            </a:r>
            <a:endParaRPr lang="en-US" altLang="ja-JP" b="0" dirty="0">
              <a:latin typeface="+mn-ea"/>
              <a:ea typeface="+mn-ea"/>
            </a:endParaRPr>
          </a:p>
        </p:txBody>
      </p:sp>
      <p:sp>
        <p:nvSpPr>
          <p:cNvPr id="4" name="スライド番号プレースホルダー 3"/>
          <p:cNvSpPr>
            <a:spLocks noGrp="1"/>
          </p:cNvSpPr>
          <p:nvPr>
            <p:ph type="sldNum" sz="quarter" idx="5"/>
          </p:nvPr>
        </p:nvSpPr>
        <p:spPr/>
        <p:txBody>
          <a:bodyPr/>
          <a:lstStyle/>
          <a:p>
            <a:fld id="{4BFCACFD-7C57-4170-A579-00F757304F90}" type="slidenum">
              <a:rPr kumimoji="1" lang="ja-JP" altLang="en-US" smtClean="0"/>
              <a:t>6</a:t>
            </a:fld>
            <a:endParaRPr kumimoji="1" lang="ja-JP" altLang="en-US"/>
          </a:p>
        </p:txBody>
      </p:sp>
    </p:spTree>
    <p:extLst>
      <p:ext uri="{BB962C8B-B14F-4D97-AF65-F5344CB8AC3E}">
        <p14:creationId xmlns:p14="http://schemas.microsoft.com/office/powerpoint/2010/main" val="1103616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クーリング・オフ</a:t>
            </a:r>
            <a:r>
              <a:rPr kumimoji="1" lang="ja-JP" altLang="en-US" dirty="0" smtClean="0">
                <a:latin typeface="+mn-ea"/>
                <a:ea typeface="+mn-ea"/>
              </a:rPr>
              <a:t>は、訪問</a:t>
            </a:r>
            <a:r>
              <a:rPr kumimoji="1" lang="ja-JP" altLang="en-US" dirty="0">
                <a:latin typeface="+mn-ea"/>
                <a:ea typeface="+mn-ea"/>
              </a:rPr>
              <a:t>販売や電話勧誘販売など、事業者から勧められて予定外の契約をしてしまった場合など</a:t>
            </a:r>
            <a:r>
              <a:rPr kumimoji="1" lang="ja-JP" altLang="en-US" dirty="0" smtClean="0">
                <a:latin typeface="+mn-ea"/>
                <a:ea typeface="+mn-ea"/>
              </a:rPr>
              <a:t>、不意打ち性</a:t>
            </a:r>
            <a:r>
              <a:rPr kumimoji="1" lang="ja-JP" altLang="en-US" dirty="0">
                <a:latin typeface="+mn-ea"/>
                <a:ea typeface="+mn-ea"/>
              </a:rPr>
              <a:t>のある契約</a:t>
            </a:r>
            <a:r>
              <a:rPr kumimoji="1" lang="ja-JP" altLang="en-US" dirty="0" smtClean="0">
                <a:latin typeface="+mn-ea"/>
                <a:ea typeface="+mn-ea"/>
              </a:rPr>
              <a:t>で、</a:t>
            </a:r>
            <a:endParaRPr kumimoji="1" lang="en-US" altLang="ja-JP" dirty="0" smtClean="0">
              <a:latin typeface="+mn-ea"/>
              <a:ea typeface="+mn-ea"/>
            </a:endParaRPr>
          </a:p>
          <a:p>
            <a:r>
              <a:rPr kumimoji="1" lang="ja-JP" altLang="en-US" dirty="0" smtClean="0">
                <a:latin typeface="+mn-ea"/>
                <a:ea typeface="+mn-ea"/>
              </a:rPr>
              <a:t>一定</a:t>
            </a:r>
            <a:r>
              <a:rPr kumimoji="1" lang="ja-JP" altLang="en-US" dirty="0">
                <a:latin typeface="+mn-ea"/>
                <a:ea typeface="+mn-ea"/>
              </a:rPr>
              <a:t>の期間内であれば無条件で解約できる制度</a:t>
            </a:r>
            <a:r>
              <a:rPr kumimoji="1" lang="ja-JP" altLang="en-US" dirty="0" smtClean="0">
                <a:latin typeface="+mn-ea"/>
                <a:ea typeface="+mn-ea"/>
              </a:rPr>
              <a:t>です。</a:t>
            </a:r>
            <a:endParaRPr kumimoji="1" lang="en-US" altLang="ja-JP" dirty="0">
              <a:latin typeface="+mn-ea"/>
              <a:ea typeface="+mn-ea"/>
            </a:endParaRPr>
          </a:p>
          <a:p>
            <a:r>
              <a:rPr kumimoji="1" lang="ja-JP" altLang="en-US" dirty="0">
                <a:latin typeface="+mn-ea"/>
                <a:ea typeface="+mn-ea"/>
              </a:rPr>
              <a:t>通信販売には、不意打ち性がなく、クーリングオフ・オフ制度は</a:t>
            </a:r>
            <a:r>
              <a:rPr kumimoji="1" lang="ja-JP" altLang="en-US" dirty="0" smtClean="0">
                <a:latin typeface="+mn-ea"/>
                <a:ea typeface="+mn-ea"/>
              </a:rPr>
              <a:t>ありません。</a:t>
            </a:r>
            <a:endParaRPr kumimoji="1" lang="en-US" altLang="ja-JP" dirty="0">
              <a:latin typeface="+mn-ea"/>
              <a:ea typeface="+mn-ea"/>
            </a:endParaRPr>
          </a:p>
          <a:p>
            <a:r>
              <a:rPr kumimoji="1" lang="ja-JP" altLang="en-US" dirty="0">
                <a:latin typeface="+mn-ea"/>
                <a:ea typeface="+mn-ea"/>
              </a:rPr>
              <a:t>返品できるかどうかは、販売業者が定める返品・解約の条件に従うことになります。</a:t>
            </a:r>
            <a:endParaRPr kumimoji="1" lang="en-US" altLang="ja-JP" dirty="0">
              <a:latin typeface="+mn-ea"/>
              <a:ea typeface="+mn-ea"/>
            </a:endParaRPr>
          </a:p>
          <a:p>
            <a:r>
              <a:rPr kumimoji="1" lang="ja-JP" altLang="en-US" dirty="0" smtClean="0">
                <a:latin typeface="+mn-ea"/>
                <a:ea typeface="+mn-ea"/>
              </a:rPr>
              <a:t>「ネット上</a:t>
            </a:r>
            <a:r>
              <a:rPr kumimoji="1" lang="ja-JP" altLang="en-US" dirty="0">
                <a:latin typeface="+mn-ea"/>
                <a:ea typeface="+mn-ea"/>
              </a:rPr>
              <a:t>の書き込み等で評判が良くない</a:t>
            </a:r>
            <a:r>
              <a:rPr kumimoji="1" lang="ja-JP" altLang="en-US" dirty="0" smtClean="0">
                <a:latin typeface="+mn-ea"/>
                <a:ea typeface="+mn-ea"/>
              </a:rPr>
              <a:t>からキャンセルしたい」は通りません</a:t>
            </a:r>
            <a:r>
              <a:rPr kumimoji="1" lang="ja-JP" altLang="en-US" dirty="0">
                <a:latin typeface="+mn-ea"/>
                <a:ea typeface="+mn-ea"/>
              </a:rPr>
              <a:t>。</a:t>
            </a:r>
            <a:endParaRPr kumimoji="1" lang="en-US" altLang="ja-JP" dirty="0">
              <a:latin typeface="+mn-ea"/>
              <a:ea typeface="+mn-ea"/>
            </a:endParaRPr>
          </a:p>
          <a:p>
            <a:r>
              <a:rPr kumimoji="1" lang="ja-JP" altLang="en-US" dirty="0" smtClean="0">
                <a:latin typeface="+mn-ea"/>
                <a:ea typeface="+mn-ea"/>
              </a:rPr>
              <a:t>申し込み</a:t>
            </a:r>
            <a:r>
              <a:rPr kumimoji="1" lang="ja-JP" altLang="en-US" dirty="0">
                <a:latin typeface="+mn-ea"/>
                <a:ea typeface="+mn-ea"/>
              </a:rPr>
              <a:t>をする前に、必ず確認しましょう</a:t>
            </a:r>
            <a:r>
              <a:rPr kumimoji="1" lang="ja-JP" altLang="en-US" dirty="0" smtClean="0">
                <a:latin typeface="+mn-ea"/>
                <a:ea typeface="+mn-ea"/>
              </a:rPr>
              <a:t>。</a:t>
            </a:r>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4BFCACFD-7C57-4170-A579-00F757304F90}" type="slidenum">
              <a:rPr kumimoji="1" lang="ja-JP" altLang="en-US" smtClean="0"/>
              <a:t>7</a:t>
            </a:fld>
            <a:endParaRPr kumimoji="1" lang="ja-JP" altLang="en-US"/>
          </a:p>
        </p:txBody>
      </p:sp>
    </p:spTree>
    <p:extLst>
      <p:ext uri="{BB962C8B-B14F-4D97-AF65-F5344CB8AC3E}">
        <p14:creationId xmlns:p14="http://schemas.microsoft.com/office/powerpoint/2010/main" val="4271834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BFCACFD-7C57-4170-A579-00F757304F90}" type="slidenum">
              <a:rPr kumimoji="1" lang="ja-JP" altLang="en-US" smtClean="0"/>
              <a:t>8</a:t>
            </a:fld>
            <a:endParaRPr kumimoji="1" lang="ja-JP" altLang="en-US"/>
          </a:p>
        </p:txBody>
      </p:sp>
    </p:spTree>
    <p:extLst>
      <p:ext uri="{BB962C8B-B14F-4D97-AF65-F5344CB8AC3E}">
        <p14:creationId xmlns:p14="http://schemas.microsoft.com/office/powerpoint/2010/main" val="4076122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BFCACFD-7C57-4170-A579-00F757304F90}" type="slidenum">
              <a:rPr kumimoji="1" lang="ja-JP" altLang="en-US" smtClean="0"/>
              <a:t>9</a:t>
            </a:fld>
            <a:endParaRPr kumimoji="1" lang="ja-JP" altLang="en-US"/>
          </a:p>
        </p:txBody>
      </p:sp>
    </p:spTree>
    <p:extLst>
      <p:ext uri="{BB962C8B-B14F-4D97-AF65-F5344CB8AC3E}">
        <p14:creationId xmlns:p14="http://schemas.microsoft.com/office/powerpoint/2010/main" val="2198829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9/27/2022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9/27/2022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9/27/2022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ja-JP" altLang="en-US"/>
              <a:t>マスター タイトルの書式設定</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9/27/2022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9/27/2022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D6D368-4A74-446E-A216-772781EF83DD}"/>
              </a:ext>
            </a:extLst>
          </p:cNvPr>
          <p:cNvSpPr>
            <a:spLocks noGrp="1"/>
          </p:cNvSpPr>
          <p:nvPr>
            <p:ph type="ctrTitle"/>
          </p:nvPr>
        </p:nvSpPr>
        <p:spPr/>
        <p:txBody>
          <a:bodyPr/>
          <a:lstStyle/>
          <a:p>
            <a:r>
              <a:rPr lang="ja-JP" altLang="en-US" dirty="0">
                <a:latin typeface="+mj-ea"/>
              </a:rPr>
              <a:t>◆</a:t>
            </a:r>
            <a:r>
              <a:rPr kumimoji="1" lang="ja-JP" altLang="en-US" dirty="0">
                <a:latin typeface="+mj-ea"/>
              </a:rPr>
              <a:t>知っていますか？ネット通販のルール◆</a:t>
            </a:r>
          </a:p>
        </p:txBody>
      </p:sp>
      <p:sp>
        <p:nvSpPr>
          <p:cNvPr id="3" name="字幕 2">
            <a:extLst>
              <a:ext uri="{FF2B5EF4-FFF2-40B4-BE49-F238E27FC236}">
                <a16:creationId xmlns:a16="http://schemas.microsoft.com/office/drawing/2014/main" id="{49185845-E597-41A2-B8F3-A292020BED6B}"/>
              </a:ext>
            </a:extLst>
          </p:cNvPr>
          <p:cNvSpPr>
            <a:spLocks noGrp="1"/>
          </p:cNvSpPr>
          <p:nvPr>
            <p:ph type="subTitle" idx="1"/>
          </p:nvPr>
        </p:nvSpPr>
        <p:spPr>
          <a:xfrm>
            <a:off x="1034552" y="2457625"/>
            <a:ext cx="3274710" cy="590321"/>
          </a:xfrm>
        </p:spPr>
        <p:txBody>
          <a:bodyPr>
            <a:normAutofit/>
          </a:bodyPr>
          <a:lstStyle/>
          <a:p>
            <a:r>
              <a:rPr kumimoji="1" lang="ja-JP" altLang="en-US" sz="2400" dirty="0"/>
              <a:t>フリマサービスを含む</a:t>
            </a:r>
          </a:p>
        </p:txBody>
      </p:sp>
      <p:sp>
        <p:nvSpPr>
          <p:cNvPr id="9" name="フリーフォーム 8"/>
          <p:cNvSpPr/>
          <p:nvPr/>
        </p:nvSpPr>
        <p:spPr>
          <a:xfrm>
            <a:off x="8086725" y="4643438"/>
            <a:ext cx="1752600" cy="1700212"/>
          </a:xfrm>
          <a:custGeom>
            <a:avLst/>
            <a:gdLst>
              <a:gd name="connsiteX0" fmla="*/ 114300 w 1752600"/>
              <a:gd name="connsiteY0" fmla="*/ 1585912 h 1700212"/>
              <a:gd name="connsiteX1" fmla="*/ 114300 w 1752600"/>
              <a:gd name="connsiteY1" fmla="*/ 1585912 h 1700212"/>
              <a:gd name="connsiteX2" fmla="*/ 90488 w 1752600"/>
              <a:gd name="connsiteY2" fmla="*/ 1395412 h 1700212"/>
              <a:gd name="connsiteX3" fmla="*/ 61913 w 1752600"/>
              <a:gd name="connsiteY3" fmla="*/ 1338262 h 1700212"/>
              <a:gd name="connsiteX4" fmla="*/ 42863 w 1752600"/>
              <a:gd name="connsiteY4" fmla="*/ 1309687 h 1700212"/>
              <a:gd name="connsiteX5" fmla="*/ 33338 w 1752600"/>
              <a:gd name="connsiteY5" fmla="*/ 1295400 h 1700212"/>
              <a:gd name="connsiteX6" fmla="*/ 19050 w 1752600"/>
              <a:gd name="connsiteY6" fmla="*/ 1266825 h 1700212"/>
              <a:gd name="connsiteX7" fmla="*/ 14288 w 1752600"/>
              <a:gd name="connsiteY7" fmla="*/ 1238250 h 1700212"/>
              <a:gd name="connsiteX8" fmla="*/ 0 w 1752600"/>
              <a:gd name="connsiteY8" fmla="*/ 1181100 h 1700212"/>
              <a:gd name="connsiteX9" fmla="*/ 9525 w 1752600"/>
              <a:gd name="connsiteY9" fmla="*/ 1123950 h 1700212"/>
              <a:gd name="connsiteX10" fmla="*/ 28575 w 1752600"/>
              <a:gd name="connsiteY10" fmla="*/ 1095375 h 1700212"/>
              <a:gd name="connsiteX11" fmla="*/ 38100 w 1752600"/>
              <a:gd name="connsiteY11" fmla="*/ 1066800 h 1700212"/>
              <a:gd name="connsiteX12" fmla="*/ 42863 w 1752600"/>
              <a:gd name="connsiteY12" fmla="*/ 1023937 h 1700212"/>
              <a:gd name="connsiteX13" fmla="*/ 52388 w 1752600"/>
              <a:gd name="connsiteY13" fmla="*/ 995362 h 1700212"/>
              <a:gd name="connsiteX14" fmla="*/ 57150 w 1752600"/>
              <a:gd name="connsiteY14" fmla="*/ 981075 h 1700212"/>
              <a:gd name="connsiteX15" fmla="*/ 76200 w 1752600"/>
              <a:gd name="connsiteY15" fmla="*/ 952500 h 1700212"/>
              <a:gd name="connsiteX16" fmla="*/ 90488 w 1752600"/>
              <a:gd name="connsiteY16" fmla="*/ 923925 h 1700212"/>
              <a:gd name="connsiteX17" fmla="*/ 109538 w 1752600"/>
              <a:gd name="connsiteY17" fmla="*/ 881062 h 1700212"/>
              <a:gd name="connsiteX18" fmla="*/ 123825 w 1752600"/>
              <a:gd name="connsiteY18" fmla="*/ 871537 h 1700212"/>
              <a:gd name="connsiteX19" fmla="*/ 161925 w 1752600"/>
              <a:gd name="connsiteY19" fmla="*/ 838200 h 1700212"/>
              <a:gd name="connsiteX20" fmla="*/ 176213 w 1752600"/>
              <a:gd name="connsiteY20" fmla="*/ 828675 h 1700212"/>
              <a:gd name="connsiteX21" fmla="*/ 190500 w 1752600"/>
              <a:gd name="connsiteY21" fmla="*/ 785812 h 1700212"/>
              <a:gd name="connsiteX22" fmla="*/ 195263 w 1752600"/>
              <a:gd name="connsiteY22" fmla="*/ 771525 h 1700212"/>
              <a:gd name="connsiteX23" fmla="*/ 223838 w 1752600"/>
              <a:gd name="connsiteY23" fmla="*/ 752475 h 1700212"/>
              <a:gd name="connsiteX24" fmla="*/ 228600 w 1752600"/>
              <a:gd name="connsiteY24" fmla="*/ 738187 h 1700212"/>
              <a:gd name="connsiteX25" fmla="*/ 214313 w 1752600"/>
              <a:gd name="connsiteY25" fmla="*/ 723900 h 1700212"/>
              <a:gd name="connsiteX26" fmla="*/ 190500 w 1752600"/>
              <a:gd name="connsiteY26" fmla="*/ 700087 h 1700212"/>
              <a:gd name="connsiteX27" fmla="*/ 171450 w 1752600"/>
              <a:gd name="connsiteY27" fmla="*/ 671512 h 1700212"/>
              <a:gd name="connsiteX28" fmla="*/ 161925 w 1752600"/>
              <a:gd name="connsiteY28" fmla="*/ 642937 h 1700212"/>
              <a:gd name="connsiteX29" fmla="*/ 157163 w 1752600"/>
              <a:gd name="connsiteY29" fmla="*/ 614362 h 1700212"/>
              <a:gd name="connsiteX30" fmla="*/ 147638 w 1752600"/>
              <a:gd name="connsiteY30" fmla="*/ 552450 h 1700212"/>
              <a:gd name="connsiteX31" fmla="*/ 133350 w 1752600"/>
              <a:gd name="connsiteY31" fmla="*/ 509587 h 1700212"/>
              <a:gd name="connsiteX32" fmla="*/ 128588 w 1752600"/>
              <a:gd name="connsiteY32" fmla="*/ 495300 h 1700212"/>
              <a:gd name="connsiteX33" fmla="*/ 114300 w 1752600"/>
              <a:gd name="connsiteY33" fmla="*/ 466725 h 1700212"/>
              <a:gd name="connsiteX34" fmla="*/ 100013 w 1752600"/>
              <a:gd name="connsiteY34" fmla="*/ 385762 h 1700212"/>
              <a:gd name="connsiteX35" fmla="*/ 90488 w 1752600"/>
              <a:gd name="connsiteY35" fmla="*/ 323850 h 1700212"/>
              <a:gd name="connsiteX36" fmla="*/ 95250 w 1752600"/>
              <a:gd name="connsiteY36" fmla="*/ 238125 h 1700212"/>
              <a:gd name="connsiteX37" fmla="*/ 104775 w 1752600"/>
              <a:gd name="connsiteY37" fmla="*/ 200025 h 1700212"/>
              <a:gd name="connsiteX38" fmla="*/ 114300 w 1752600"/>
              <a:gd name="connsiteY38" fmla="*/ 147637 h 1700212"/>
              <a:gd name="connsiteX39" fmla="*/ 123825 w 1752600"/>
              <a:gd name="connsiteY39" fmla="*/ 133350 h 1700212"/>
              <a:gd name="connsiteX40" fmla="*/ 152400 w 1752600"/>
              <a:gd name="connsiteY40" fmla="*/ 109537 h 1700212"/>
              <a:gd name="connsiteX41" fmla="*/ 176213 w 1752600"/>
              <a:gd name="connsiteY41" fmla="*/ 90487 h 1700212"/>
              <a:gd name="connsiteX42" fmla="*/ 219075 w 1752600"/>
              <a:gd name="connsiteY42" fmla="*/ 61912 h 1700212"/>
              <a:gd name="connsiteX43" fmla="*/ 233363 w 1752600"/>
              <a:gd name="connsiteY43" fmla="*/ 52387 h 1700212"/>
              <a:gd name="connsiteX44" fmla="*/ 261938 w 1752600"/>
              <a:gd name="connsiteY44" fmla="*/ 42862 h 1700212"/>
              <a:gd name="connsiteX45" fmla="*/ 276225 w 1752600"/>
              <a:gd name="connsiteY45" fmla="*/ 38100 h 1700212"/>
              <a:gd name="connsiteX46" fmla="*/ 323850 w 1752600"/>
              <a:gd name="connsiteY46" fmla="*/ 23812 h 1700212"/>
              <a:gd name="connsiteX47" fmla="*/ 352425 w 1752600"/>
              <a:gd name="connsiteY47" fmla="*/ 14287 h 1700212"/>
              <a:gd name="connsiteX48" fmla="*/ 381000 w 1752600"/>
              <a:gd name="connsiteY48" fmla="*/ 0 h 1700212"/>
              <a:gd name="connsiteX49" fmla="*/ 485775 w 1752600"/>
              <a:gd name="connsiteY49" fmla="*/ 9525 h 1700212"/>
              <a:gd name="connsiteX50" fmla="*/ 523875 w 1752600"/>
              <a:gd name="connsiteY50" fmla="*/ 19050 h 1700212"/>
              <a:gd name="connsiteX51" fmla="*/ 571500 w 1752600"/>
              <a:gd name="connsiteY51" fmla="*/ 38100 h 1700212"/>
              <a:gd name="connsiteX52" fmla="*/ 619125 w 1752600"/>
              <a:gd name="connsiteY52" fmla="*/ 42862 h 1700212"/>
              <a:gd name="connsiteX53" fmla="*/ 652463 w 1752600"/>
              <a:gd name="connsiteY53" fmla="*/ 52387 h 1700212"/>
              <a:gd name="connsiteX54" fmla="*/ 681038 w 1752600"/>
              <a:gd name="connsiteY54" fmla="*/ 71437 h 1700212"/>
              <a:gd name="connsiteX55" fmla="*/ 709613 w 1752600"/>
              <a:gd name="connsiteY55" fmla="*/ 95250 h 1700212"/>
              <a:gd name="connsiteX56" fmla="*/ 733425 w 1752600"/>
              <a:gd name="connsiteY56" fmla="*/ 123825 h 1700212"/>
              <a:gd name="connsiteX57" fmla="*/ 752475 w 1752600"/>
              <a:gd name="connsiteY57" fmla="*/ 152400 h 1700212"/>
              <a:gd name="connsiteX58" fmla="*/ 762000 w 1752600"/>
              <a:gd name="connsiteY58" fmla="*/ 166687 h 1700212"/>
              <a:gd name="connsiteX59" fmla="*/ 771525 w 1752600"/>
              <a:gd name="connsiteY59" fmla="*/ 180975 h 1700212"/>
              <a:gd name="connsiteX60" fmla="*/ 781050 w 1752600"/>
              <a:gd name="connsiteY60" fmla="*/ 195262 h 1700212"/>
              <a:gd name="connsiteX61" fmla="*/ 795338 w 1752600"/>
              <a:gd name="connsiteY61" fmla="*/ 223837 h 1700212"/>
              <a:gd name="connsiteX62" fmla="*/ 795338 w 1752600"/>
              <a:gd name="connsiteY62" fmla="*/ 342900 h 1700212"/>
              <a:gd name="connsiteX63" fmla="*/ 785813 w 1752600"/>
              <a:gd name="connsiteY63" fmla="*/ 400050 h 1700212"/>
              <a:gd name="connsiteX64" fmla="*/ 781050 w 1752600"/>
              <a:gd name="connsiteY64" fmla="*/ 423862 h 1700212"/>
              <a:gd name="connsiteX65" fmla="*/ 771525 w 1752600"/>
              <a:gd name="connsiteY65" fmla="*/ 452437 h 1700212"/>
              <a:gd name="connsiteX66" fmla="*/ 766763 w 1752600"/>
              <a:gd name="connsiteY66" fmla="*/ 466725 h 1700212"/>
              <a:gd name="connsiteX67" fmla="*/ 762000 w 1752600"/>
              <a:gd name="connsiteY67" fmla="*/ 481012 h 1700212"/>
              <a:gd name="connsiteX68" fmla="*/ 752475 w 1752600"/>
              <a:gd name="connsiteY68" fmla="*/ 519112 h 1700212"/>
              <a:gd name="connsiteX69" fmla="*/ 742950 w 1752600"/>
              <a:gd name="connsiteY69" fmla="*/ 557212 h 1700212"/>
              <a:gd name="connsiteX70" fmla="*/ 738188 w 1752600"/>
              <a:gd name="connsiteY70" fmla="*/ 576262 h 1700212"/>
              <a:gd name="connsiteX71" fmla="*/ 733425 w 1752600"/>
              <a:gd name="connsiteY71" fmla="*/ 600075 h 1700212"/>
              <a:gd name="connsiteX72" fmla="*/ 723900 w 1752600"/>
              <a:gd name="connsiteY72" fmla="*/ 628650 h 1700212"/>
              <a:gd name="connsiteX73" fmla="*/ 719138 w 1752600"/>
              <a:gd name="connsiteY73" fmla="*/ 642937 h 1700212"/>
              <a:gd name="connsiteX74" fmla="*/ 714375 w 1752600"/>
              <a:gd name="connsiteY74" fmla="*/ 657225 h 1700212"/>
              <a:gd name="connsiteX75" fmla="*/ 733425 w 1752600"/>
              <a:gd name="connsiteY75" fmla="*/ 700087 h 1700212"/>
              <a:gd name="connsiteX76" fmla="*/ 747713 w 1752600"/>
              <a:gd name="connsiteY76" fmla="*/ 709612 h 1700212"/>
              <a:gd name="connsiteX77" fmla="*/ 771525 w 1752600"/>
              <a:gd name="connsiteY77" fmla="*/ 733425 h 1700212"/>
              <a:gd name="connsiteX78" fmla="*/ 785813 w 1752600"/>
              <a:gd name="connsiteY78" fmla="*/ 747712 h 1700212"/>
              <a:gd name="connsiteX79" fmla="*/ 814388 w 1752600"/>
              <a:gd name="connsiteY79" fmla="*/ 762000 h 1700212"/>
              <a:gd name="connsiteX80" fmla="*/ 842963 w 1752600"/>
              <a:gd name="connsiteY80" fmla="*/ 757237 h 1700212"/>
              <a:gd name="connsiteX81" fmla="*/ 871538 w 1752600"/>
              <a:gd name="connsiteY81" fmla="*/ 738187 h 1700212"/>
              <a:gd name="connsiteX82" fmla="*/ 895350 w 1752600"/>
              <a:gd name="connsiteY82" fmla="*/ 695325 h 1700212"/>
              <a:gd name="connsiteX83" fmla="*/ 890588 w 1752600"/>
              <a:gd name="connsiteY83" fmla="*/ 661987 h 1700212"/>
              <a:gd name="connsiteX84" fmla="*/ 895350 w 1752600"/>
              <a:gd name="connsiteY84" fmla="*/ 638175 h 1700212"/>
              <a:gd name="connsiteX85" fmla="*/ 904875 w 1752600"/>
              <a:gd name="connsiteY85" fmla="*/ 609600 h 1700212"/>
              <a:gd name="connsiteX86" fmla="*/ 909638 w 1752600"/>
              <a:gd name="connsiteY86" fmla="*/ 590550 h 1700212"/>
              <a:gd name="connsiteX87" fmla="*/ 904875 w 1752600"/>
              <a:gd name="connsiteY87" fmla="*/ 509587 h 1700212"/>
              <a:gd name="connsiteX88" fmla="*/ 895350 w 1752600"/>
              <a:gd name="connsiteY88" fmla="*/ 471487 h 1700212"/>
              <a:gd name="connsiteX89" fmla="*/ 900113 w 1752600"/>
              <a:gd name="connsiteY89" fmla="*/ 404812 h 1700212"/>
              <a:gd name="connsiteX90" fmla="*/ 914400 w 1752600"/>
              <a:gd name="connsiteY90" fmla="*/ 385762 h 1700212"/>
              <a:gd name="connsiteX91" fmla="*/ 933450 w 1752600"/>
              <a:gd name="connsiteY91" fmla="*/ 347662 h 1700212"/>
              <a:gd name="connsiteX92" fmla="*/ 942975 w 1752600"/>
              <a:gd name="connsiteY92" fmla="*/ 328612 h 1700212"/>
              <a:gd name="connsiteX93" fmla="*/ 957263 w 1752600"/>
              <a:gd name="connsiteY93" fmla="*/ 300037 h 1700212"/>
              <a:gd name="connsiteX94" fmla="*/ 962025 w 1752600"/>
              <a:gd name="connsiteY94" fmla="*/ 285750 h 1700212"/>
              <a:gd name="connsiteX95" fmla="*/ 971550 w 1752600"/>
              <a:gd name="connsiteY95" fmla="*/ 266700 h 1700212"/>
              <a:gd name="connsiteX96" fmla="*/ 976313 w 1752600"/>
              <a:gd name="connsiteY96" fmla="*/ 247650 h 1700212"/>
              <a:gd name="connsiteX97" fmla="*/ 995363 w 1752600"/>
              <a:gd name="connsiteY97" fmla="*/ 214312 h 1700212"/>
              <a:gd name="connsiteX98" fmla="*/ 1009650 w 1752600"/>
              <a:gd name="connsiteY98" fmla="*/ 195262 h 1700212"/>
              <a:gd name="connsiteX99" fmla="*/ 1019175 w 1752600"/>
              <a:gd name="connsiteY99" fmla="*/ 180975 h 1700212"/>
              <a:gd name="connsiteX100" fmla="*/ 1052513 w 1752600"/>
              <a:gd name="connsiteY100" fmla="*/ 152400 h 1700212"/>
              <a:gd name="connsiteX101" fmla="*/ 1076325 w 1752600"/>
              <a:gd name="connsiteY101" fmla="*/ 133350 h 1700212"/>
              <a:gd name="connsiteX102" fmla="*/ 1104900 w 1752600"/>
              <a:gd name="connsiteY102" fmla="*/ 114300 h 1700212"/>
              <a:gd name="connsiteX103" fmla="*/ 1119188 w 1752600"/>
              <a:gd name="connsiteY103" fmla="*/ 104775 h 1700212"/>
              <a:gd name="connsiteX104" fmla="*/ 1166813 w 1752600"/>
              <a:gd name="connsiteY104" fmla="*/ 90487 h 1700212"/>
              <a:gd name="connsiteX105" fmla="*/ 1181100 w 1752600"/>
              <a:gd name="connsiteY105" fmla="*/ 85725 h 1700212"/>
              <a:gd name="connsiteX106" fmla="*/ 1209675 w 1752600"/>
              <a:gd name="connsiteY106" fmla="*/ 80962 h 1700212"/>
              <a:gd name="connsiteX107" fmla="*/ 1319213 w 1752600"/>
              <a:gd name="connsiteY107" fmla="*/ 85725 h 1700212"/>
              <a:gd name="connsiteX108" fmla="*/ 1338263 w 1752600"/>
              <a:gd name="connsiteY108" fmla="*/ 90487 h 1700212"/>
              <a:gd name="connsiteX109" fmla="*/ 1366838 w 1752600"/>
              <a:gd name="connsiteY109" fmla="*/ 95250 h 1700212"/>
              <a:gd name="connsiteX110" fmla="*/ 1428750 w 1752600"/>
              <a:gd name="connsiteY110" fmla="*/ 109537 h 1700212"/>
              <a:gd name="connsiteX111" fmla="*/ 1471613 w 1752600"/>
              <a:gd name="connsiteY111" fmla="*/ 123825 h 1700212"/>
              <a:gd name="connsiteX112" fmla="*/ 1485900 w 1752600"/>
              <a:gd name="connsiteY112" fmla="*/ 128587 h 1700212"/>
              <a:gd name="connsiteX113" fmla="*/ 1504950 w 1752600"/>
              <a:gd name="connsiteY113" fmla="*/ 138112 h 1700212"/>
              <a:gd name="connsiteX114" fmla="*/ 1533525 w 1752600"/>
              <a:gd name="connsiteY114" fmla="*/ 147637 h 1700212"/>
              <a:gd name="connsiteX115" fmla="*/ 1562100 w 1752600"/>
              <a:gd name="connsiteY115" fmla="*/ 190500 h 1700212"/>
              <a:gd name="connsiteX116" fmla="*/ 1571625 w 1752600"/>
              <a:gd name="connsiteY116" fmla="*/ 204787 h 1700212"/>
              <a:gd name="connsiteX117" fmla="*/ 1585913 w 1752600"/>
              <a:gd name="connsiteY117" fmla="*/ 233362 h 1700212"/>
              <a:gd name="connsiteX118" fmla="*/ 1600200 w 1752600"/>
              <a:gd name="connsiteY118" fmla="*/ 280987 h 1700212"/>
              <a:gd name="connsiteX119" fmla="*/ 1604963 w 1752600"/>
              <a:gd name="connsiteY119" fmla="*/ 485775 h 1700212"/>
              <a:gd name="connsiteX120" fmla="*/ 1614488 w 1752600"/>
              <a:gd name="connsiteY120" fmla="*/ 528637 h 1700212"/>
              <a:gd name="connsiteX121" fmla="*/ 1633538 w 1752600"/>
              <a:gd name="connsiteY121" fmla="*/ 557212 h 1700212"/>
              <a:gd name="connsiteX122" fmla="*/ 1643063 w 1752600"/>
              <a:gd name="connsiteY122" fmla="*/ 571500 h 1700212"/>
              <a:gd name="connsiteX123" fmla="*/ 1657350 w 1752600"/>
              <a:gd name="connsiteY123" fmla="*/ 600075 h 1700212"/>
              <a:gd name="connsiteX124" fmla="*/ 1662113 w 1752600"/>
              <a:gd name="connsiteY124" fmla="*/ 614362 h 1700212"/>
              <a:gd name="connsiteX125" fmla="*/ 1671638 w 1752600"/>
              <a:gd name="connsiteY125" fmla="*/ 628650 h 1700212"/>
              <a:gd name="connsiteX126" fmla="*/ 1685925 w 1752600"/>
              <a:gd name="connsiteY126" fmla="*/ 671512 h 1700212"/>
              <a:gd name="connsiteX127" fmla="*/ 1690688 w 1752600"/>
              <a:gd name="connsiteY127" fmla="*/ 685800 h 1700212"/>
              <a:gd name="connsiteX128" fmla="*/ 1695450 w 1752600"/>
              <a:gd name="connsiteY128" fmla="*/ 752475 h 1700212"/>
              <a:gd name="connsiteX129" fmla="*/ 1714500 w 1752600"/>
              <a:gd name="connsiteY129" fmla="*/ 785812 h 1700212"/>
              <a:gd name="connsiteX130" fmla="*/ 1724025 w 1752600"/>
              <a:gd name="connsiteY130" fmla="*/ 800100 h 1700212"/>
              <a:gd name="connsiteX131" fmla="*/ 1738313 w 1752600"/>
              <a:gd name="connsiteY131" fmla="*/ 823912 h 1700212"/>
              <a:gd name="connsiteX132" fmla="*/ 1743075 w 1752600"/>
              <a:gd name="connsiteY132" fmla="*/ 838200 h 1700212"/>
              <a:gd name="connsiteX133" fmla="*/ 1752600 w 1752600"/>
              <a:gd name="connsiteY133" fmla="*/ 862012 h 1700212"/>
              <a:gd name="connsiteX134" fmla="*/ 1747838 w 1752600"/>
              <a:gd name="connsiteY134" fmla="*/ 966787 h 1700212"/>
              <a:gd name="connsiteX135" fmla="*/ 1743075 w 1752600"/>
              <a:gd name="connsiteY135" fmla="*/ 995362 h 1700212"/>
              <a:gd name="connsiteX136" fmla="*/ 1738313 w 1752600"/>
              <a:gd name="connsiteY136" fmla="*/ 1033462 h 1700212"/>
              <a:gd name="connsiteX137" fmla="*/ 1738313 w 1752600"/>
              <a:gd name="connsiteY137" fmla="*/ 1347787 h 1700212"/>
              <a:gd name="connsiteX138" fmla="*/ 1733550 w 1752600"/>
              <a:gd name="connsiteY138" fmla="*/ 1376362 h 1700212"/>
              <a:gd name="connsiteX139" fmla="*/ 1724025 w 1752600"/>
              <a:gd name="connsiteY139" fmla="*/ 1433512 h 1700212"/>
              <a:gd name="connsiteX140" fmla="*/ 1704975 w 1752600"/>
              <a:gd name="connsiteY140" fmla="*/ 1471612 h 1700212"/>
              <a:gd name="connsiteX141" fmla="*/ 1695450 w 1752600"/>
              <a:gd name="connsiteY141" fmla="*/ 1490662 h 1700212"/>
              <a:gd name="connsiteX142" fmla="*/ 1676400 w 1752600"/>
              <a:gd name="connsiteY142" fmla="*/ 1519237 h 1700212"/>
              <a:gd name="connsiteX143" fmla="*/ 1662113 w 1752600"/>
              <a:gd name="connsiteY143" fmla="*/ 1547812 h 1700212"/>
              <a:gd name="connsiteX144" fmla="*/ 1657350 w 1752600"/>
              <a:gd name="connsiteY144" fmla="*/ 1562100 h 1700212"/>
              <a:gd name="connsiteX145" fmla="*/ 1638300 w 1752600"/>
              <a:gd name="connsiteY145" fmla="*/ 1595437 h 1700212"/>
              <a:gd name="connsiteX146" fmla="*/ 1624013 w 1752600"/>
              <a:gd name="connsiteY146" fmla="*/ 1604962 h 1700212"/>
              <a:gd name="connsiteX147" fmla="*/ 1609725 w 1752600"/>
              <a:gd name="connsiteY147" fmla="*/ 1619250 h 1700212"/>
              <a:gd name="connsiteX148" fmla="*/ 1595438 w 1752600"/>
              <a:gd name="connsiteY148" fmla="*/ 1628775 h 1700212"/>
              <a:gd name="connsiteX149" fmla="*/ 1581150 w 1752600"/>
              <a:gd name="connsiteY149" fmla="*/ 1643062 h 1700212"/>
              <a:gd name="connsiteX150" fmla="*/ 1566863 w 1752600"/>
              <a:gd name="connsiteY150" fmla="*/ 1647825 h 1700212"/>
              <a:gd name="connsiteX151" fmla="*/ 1524000 w 1752600"/>
              <a:gd name="connsiteY151" fmla="*/ 1652587 h 1700212"/>
              <a:gd name="connsiteX152" fmla="*/ 1466850 w 1752600"/>
              <a:gd name="connsiteY152" fmla="*/ 1666875 h 1700212"/>
              <a:gd name="connsiteX153" fmla="*/ 1447800 w 1752600"/>
              <a:gd name="connsiteY153" fmla="*/ 1671637 h 1700212"/>
              <a:gd name="connsiteX154" fmla="*/ 1381125 w 1752600"/>
              <a:gd name="connsiteY154" fmla="*/ 1676400 h 1700212"/>
              <a:gd name="connsiteX155" fmla="*/ 1295400 w 1752600"/>
              <a:gd name="connsiteY155" fmla="*/ 1671637 h 1700212"/>
              <a:gd name="connsiteX156" fmla="*/ 1257300 w 1752600"/>
              <a:gd name="connsiteY156" fmla="*/ 1666875 h 1700212"/>
              <a:gd name="connsiteX157" fmla="*/ 1147763 w 1752600"/>
              <a:gd name="connsiteY157" fmla="*/ 1671637 h 1700212"/>
              <a:gd name="connsiteX158" fmla="*/ 1081088 w 1752600"/>
              <a:gd name="connsiteY158" fmla="*/ 1666875 h 1700212"/>
              <a:gd name="connsiteX159" fmla="*/ 1052513 w 1752600"/>
              <a:gd name="connsiteY159" fmla="*/ 1657350 h 1700212"/>
              <a:gd name="connsiteX160" fmla="*/ 1038225 w 1752600"/>
              <a:gd name="connsiteY160" fmla="*/ 1647825 h 1700212"/>
              <a:gd name="connsiteX161" fmla="*/ 1023938 w 1752600"/>
              <a:gd name="connsiteY161" fmla="*/ 1643062 h 1700212"/>
              <a:gd name="connsiteX162" fmla="*/ 981075 w 1752600"/>
              <a:gd name="connsiteY162" fmla="*/ 1595437 h 1700212"/>
              <a:gd name="connsiteX163" fmla="*/ 966788 w 1752600"/>
              <a:gd name="connsiteY163" fmla="*/ 1562100 h 1700212"/>
              <a:gd name="connsiteX164" fmla="*/ 957263 w 1752600"/>
              <a:gd name="connsiteY164" fmla="*/ 1547812 h 1700212"/>
              <a:gd name="connsiteX165" fmla="*/ 933450 w 1752600"/>
              <a:gd name="connsiteY165" fmla="*/ 1504950 h 1700212"/>
              <a:gd name="connsiteX166" fmla="*/ 919163 w 1752600"/>
              <a:gd name="connsiteY166" fmla="*/ 1500187 h 1700212"/>
              <a:gd name="connsiteX167" fmla="*/ 900113 w 1752600"/>
              <a:gd name="connsiteY167" fmla="*/ 1557337 h 1700212"/>
              <a:gd name="connsiteX168" fmla="*/ 895350 w 1752600"/>
              <a:gd name="connsiteY168" fmla="*/ 1571625 h 1700212"/>
              <a:gd name="connsiteX169" fmla="*/ 862013 w 1752600"/>
              <a:gd name="connsiteY169" fmla="*/ 1600200 h 1700212"/>
              <a:gd name="connsiteX170" fmla="*/ 814388 w 1752600"/>
              <a:gd name="connsiteY170" fmla="*/ 1624012 h 1700212"/>
              <a:gd name="connsiteX171" fmla="*/ 785813 w 1752600"/>
              <a:gd name="connsiteY171" fmla="*/ 1633537 h 1700212"/>
              <a:gd name="connsiteX172" fmla="*/ 752475 w 1752600"/>
              <a:gd name="connsiteY172" fmla="*/ 1647825 h 1700212"/>
              <a:gd name="connsiteX173" fmla="*/ 733425 w 1752600"/>
              <a:gd name="connsiteY173" fmla="*/ 1657350 h 1700212"/>
              <a:gd name="connsiteX174" fmla="*/ 676275 w 1752600"/>
              <a:gd name="connsiteY174" fmla="*/ 1671637 h 1700212"/>
              <a:gd name="connsiteX175" fmla="*/ 623888 w 1752600"/>
              <a:gd name="connsiteY175" fmla="*/ 1666875 h 1700212"/>
              <a:gd name="connsiteX176" fmla="*/ 485775 w 1752600"/>
              <a:gd name="connsiteY176" fmla="*/ 1676400 h 1700212"/>
              <a:gd name="connsiteX177" fmla="*/ 423863 w 1752600"/>
              <a:gd name="connsiteY177" fmla="*/ 1681162 h 1700212"/>
              <a:gd name="connsiteX178" fmla="*/ 395288 w 1752600"/>
              <a:gd name="connsiteY178" fmla="*/ 1685925 h 1700212"/>
              <a:gd name="connsiteX179" fmla="*/ 371475 w 1752600"/>
              <a:gd name="connsiteY179" fmla="*/ 1690687 h 1700212"/>
              <a:gd name="connsiteX180" fmla="*/ 314325 w 1752600"/>
              <a:gd name="connsiteY180" fmla="*/ 1700212 h 1700212"/>
              <a:gd name="connsiteX181" fmla="*/ 252413 w 1752600"/>
              <a:gd name="connsiteY181" fmla="*/ 1695450 h 1700212"/>
              <a:gd name="connsiteX182" fmla="*/ 238125 w 1752600"/>
              <a:gd name="connsiteY182" fmla="*/ 1690687 h 1700212"/>
              <a:gd name="connsiteX183" fmla="*/ 204788 w 1752600"/>
              <a:gd name="connsiteY183" fmla="*/ 1681162 h 1700212"/>
              <a:gd name="connsiteX184" fmla="*/ 176213 w 1752600"/>
              <a:gd name="connsiteY184" fmla="*/ 1666875 h 1700212"/>
              <a:gd name="connsiteX185" fmla="*/ 147638 w 1752600"/>
              <a:gd name="connsiteY185" fmla="*/ 1643062 h 1700212"/>
              <a:gd name="connsiteX186" fmla="*/ 119063 w 1752600"/>
              <a:gd name="connsiteY186" fmla="*/ 1624012 h 1700212"/>
              <a:gd name="connsiteX187" fmla="*/ 114300 w 1752600"/>
              <a:gd name="connsiteY187" fmla="*/ 1585912 h 170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752600" h="1700212">
                <a:moveTo>
                  <a:pt x="114300" y="1585912"/>
                </a:moveTo>
                <a:lnTo>
                  <a:pt x="114300" y="1585912"/>
                </a:lnTo>
                <a:cubicBezTo>
                  <a:pt x="72133" y="1385619"/>
                  <a:pt x="114302" y="1609747"/>
                  <a:pt x="90488" y="1395412"/>
                </a:cubicBezTo>
                <a:cubicBezTo>
                  <a:pt x="87859" y="1371751"/>
                  <a:pt x="74542" y="1357205"/>
                  <a:pt x="61913" y="1338262"/>
                </a:cubicBezTo>
                <a:lnTo>
                  <a:pt x="42863" y="1309687"/>
                </a:lnTo>
                <a:cubicBezTo>
                  <a:pt x="39688" y="1304925"/>
                  <a:pt x="35148" y="1300830"/>
                  <a:pt x="33338" y="1295400"/>
                </a:cubicBezTo>
                <a:cubicBezTo>
                  <a:pt x="26765" y="1275682"/>
                  <a:pt x="31360" y="1285289"/>
                  <a:pt x="19050" y="1266825"/>
                </a:cubicBezTo>
                <a:cubicBezTo>
                  <a:pt x="17463" y="1257300"/>
                  <a:pt x="16630" y="1247618"/>
                  <a:pt x="14288" y="1238250"/>
                </a:cubicBezTo>
                <a:cubicBezTo>
                  <a:pt x="-4583" y="1162762"/>
                  <a:pt x="12466" y="1255887"/>
                  <a:pt x="0" y="1181100"/>
                </a:cubicBezTo>
                <a:cubicBezTo>
                  <a:pt x="874" y="1173237"/>
                  <a:pt x="1769" y="1137911"/>
                  <a:pt x="9525" y="1123950"/>
                </a:cubicBezTo>
                <a:cubicBezTo>
                  <a:pt x="15084" y="1113943"/>
                  <a:pt x="24955" y="1106235"/>
                  <a:pt x="28575" y="1095375"/>
                </a:cubicBezTo>
                <a:lnTo>
                  <a:pt x="38100" y="1066800"/>
                </a:lnTo>
                <a:cubicBezTo>
                  <a:pt x="39688" y="1052512"/>
                  <a:pt x="40044" y="1038033"/>
                  <a:pt x="42863" y="1023937"/>
                </a:cubicBezTo>
                <a:cubicBezTo>
                  <a:pt x="44832" y="1014092"/>
                  <a:pt x="49213" y="1004887"/>
                  <a:pt x="52388" y="995362"/>
                </a:cubicBezTo>
                <a:cubicBezTo>
                  <a:pt x="53975" y="990600"/>
                  <a:pt x="54365" y="985252"/>
                  <a:pt x="57150" y="981075"/>
                </a:cubicBezTo>
                <a:cubicBezTo>
                  <a:pt x="63500" y="971550"/>
                  <a:pt x="72580" y="963360"/>
                  <a:pt x="76200" y="952500"/>
                </a:cubicBezTo>
                <a:cubicBezTo>
                  <a:pt x="82773" y="932782"/>
                  <a:pt x="78178" y="942389"/>
                  <a:pt x="90488" y="923925"/>
                </a:cubicBezTo>
                <a:cubicBezTo>
                  <a:pt x="95204" y="909778"/>
                  <a:pt x="98218" y="892383"/>
                  <a:pt x="109538" y="881062"/>
                </a:cubicBezTo>
                <a:cubicBezTo>
                  <a:pt x="113585" y="877015"/>
                  <a:pt x="119063" y="874712"/>
                  <a:pt x="123825" y="871537"/>
                </a:cubicBezTo>
                <a:cubicBezTo>
                  <a:pt x="139700" y="847725"/>
                  <a:pt x="128588" y="860424"/>
                  <a:pt x="161925" y="838200"/>
                </a:cubicBezTo>
                <a:lnTo>
                  <a:pt x="176213" y="828675"/>
                </a:lnTo>
                <a:lnTo>
                  <a:pt x="190500" y="785812"/>
                </a:lnTo>
                <a:cubicBezTo>
                  <a:pt x="192087" y="781050"/>
                  <a:pt x="191086" y="774310"/>
                  <a:pt x="195263" y="771525"/>
                </a:cubicBezTo>
                <a:lnTo>
                  <a:pt x="223838" y="752475"/>
                </a:lnTo>
                <a:cubicBezTo>
                  <a:pt x="225425" y="747712"/>
                  <a:pt x="230188" y="742950"/>
                  <a:pt x="228600" y="738187"/>
                </a:cubicBezTo>
                <a:cubicBezTo>
                  <a:pt x="226470" y="731798"/>
                  <a:pt x="218625" y="729074"/>
                  <a:pt x="214313" y="723900"/>
                </a:cubicBezTo>
                <a:cubicBezTo>
                  <a:pt x="194469" y="700087"/>
                  <a:pt x="216694" y="717549"/>
                  <a:pt x="190500" y="700087"/>
                </a:cubicBezTo>
                <a:cubicBezTo>
                  <a:pt x="184150" y="690562"/>
                  <a:pt x="175070" y="682372"/>
                  <a:pt x="171450" y="671512"/>
                </a:cubicBezTo>
                <a:lnTo>
                  <a:pt x="161925" y="642937"/>
                </a:lnTo>
                <a:cubicBezTo>
                  <a:pt x="160338" y="633412"/>
                  <a:pt x="158529" y="623921"/>
                  <a:pt x="157163" y="614362"/>
                </a:cubicBezTo>
                <a:cubicBezTo>
                  <a:pt x="154268" y="594095"/>
                  <a:pt x="153094" y="572455"/>
                  <a:pt x="147638" y="552450"/>
                </a:cubicBezTo>
                <a:cubicBezTo>
                  <a:pt x="147633" y="552432"/>
                  <a:pt x="135734" y="516740"/>
                  <a:pt x="133350" y="509587"/>
                </a:cubicBezTo>
                <a:cubicBezTo>
                  <a:pt x="131763" y="504825"/>
                  <a:pt x="131372" y="499477"/>
                  <a:pt x="128588" y="495300"/>
                </a:cubicBezTo>
                <a:cubicBezTo>
                  <a:pt x="119806" y="482127"/>
                  <a:pt x="117779" y="481801"/>
                  <a:pt x="114300" y="466725"/>
                </a:cubicBezTo>
                <a:cubicBezTo>
                  <a:pt x="101159" y="409782"/>
                  <a:pt x="108045" y="433955"/>
                  <a:pt x="100013" y="385762"/>
                </a:cubicBezTo>
                <a:cubicBezTo>
                  <a:pt x="89102" y="320297"/>
                  <a:pt x="102005" y="415998"/>
                  <a:pt x="90488" y="323850"/>
                </a:cubicBezTo>
                <a:cubicBezTo>
                  <a:pt x="92075" y="295275"/>
                  <a:pt x="91970" y="266555"/>
                  <a:pt x="95250" y="238125"/>
                </a:cubicBezTo>
                <a:cubicBezTo>
                  <a:pt x="96750" y="225120"/>
                  <a:pt x="103151" y="213015"/>
                  <a:pt x="104775" y="200025"/>
                </a:cubicBezTo>
                <a:cubicBezTo>
                  <a:pt x="106416" y="186899"/>
                  <a:pt x="106960" y="162317"/>
                  <a:pt x="114300" y="147637"/>
                </a:cubicBezTo>
                <a:cubicBezTo>
                  <a:pt x="116860" y="142518"/>
                  <a:pt x="119778" y="137397"/>
                  <a:pt x="123825" y="133350"/>
                </a:cubicBezTo>
                <a:cubicBezTo>
                  <a:pt x="161285" y="95892"/>
                  <a:pt x="113394" y="156345"/>
                  <a:pt x="152400" y="109537"/>
                </a:cubicBezTo>
                <a:cubicBezTo>
                  <a:pt x="178190" y="78589"/>
                  <a:pt x="144672" y="108010"/>
                  <a:pt x="176213" y="90487"/>
                </a:cubicBezTo>
                <a:cubicBezTo>
                  <a:pt x="176223" y="90481"/>
                  <a:pt x="211926" y="66678"/>
                  <a:pt x="219075" y="61912"/>
                </a:cubicBezTo>
                <a:cubicBezTo>
                  <a:pt x="223838" y="58737"/>
                  <a:pt x="227933" y="54197"/>
                  <a:pt x="233363" y="52387"/>
                </a:cubicBezTo>
                <a:lnTo>
                  <a:pt x="261938" y="42862"/>
                </a:lnTo>
                <a:cubicBezTo>
                  <a:pt x="266700" y="41275"/>
                  <a:pt x="271355" y="39318"/>
                  <a:pt x="276225" y="38100"/>
                </a:cubicBezTo>
                <a:cubicBezTo>
                  <a:pt x="305020" y="30901"/>
                  <a:pt x="289059" y="35408"/>
                  <a:pt x="323850" y="23812"/>
                </a:cubicBezTo>
                <a:cubicBezTo>
                  <a:pt x="323855" y="23810"/>
                  <a:pt x="352420" y="14291"/>
                  <a:pt x="352425" y="14287"/>
                </a:cubicBezTo>
                <a:cubicBezTo>
                  <a:pt x="370890" y="1978"/>
                  <a:pt x="361283" y="6572"/>
                  <a:pt x="381000" y="0"/>
                </a:cubicBezTo>
                <a:cubicBezTo>
                  <a:pt x="439987" y="3469"/>
                  <a:pt x="444453" y="-11"/>
                  <a:pt x="485775" y="9525"/>
                </a:cubicBezTo>
                <a:cubicBezTo>
                  <a:pt x="498531" y="12469"/>
                  <a:pt x="512166" y="13196"/>
                  <a:pt x="523875" y="19050"/>
                </a:cubicBezTo>
                <a:cubicBezTo>
                  <a:pt x="537340" y="25783"/>
                  <a:pt x="556788" y="36629"/>
                  <a:pt x="571500" y="38100"/>
                </a:cubicBezTo>
                <a:lnTo>
                  <a:pt x="619125" y="42862"/>
                </a:lnTo>
                <a:cubicBezTo>
                  <a:pt x="623603" y="43982"/>
                  <a:pt x="646877" y="49284"/>
                  <a:pt x="652463" y="52387"/>
                </a:cubicBezTo>
                <a:cubicBezTo>
                  <a:pt x="662470" y="57946"/>
                  <a:pt x="672944" y="63342"/>
                  <a:pt x="681038" y="71437"/>
                </a:cubicBezTo>
                <a:cubicBezTo>
                  <a:pt x="699372" y="89773"/>
                  <a:pt x="689721" y="81989"/>
                  <a:pt x="709613" y="95250"/>
                </a:cubicBezTo>
                <a:cubicBezTo>
                  <a:pt x="743654" y="146310"/>
                  <a:pt x="690639" y="68812"/>
                  <a:pt x="733425" y="123825"/>
                </a:cubicBezTo>
                <a:cubicBezTo>
                  <a:pt x="740453" y="132861"/>
                  <a:pt x="746125" y="142875"/>
                  <a:pt x="752475" y="152400"/>
                </a:cubicBezTo>
                <a:lnTo>
                  <a:pt x="762000" y="166687"/>
                </a:lnTo>
                <a:lnTo>
                  <a:pt x="771525" y="180975"/>
                </a:lnTo>
                <a:cubicBezTo>
                  <a:pt x="774700" y="185737"/>
                  <a:pt x="779240" y="189832"/>
                  <a:pt x="781050" y="195262"/>
                </a:cubicBezTo>
                <a:cubicBezTo>
                  <a:pt x="787623" y="214980"/>
                  <a:pt x="783028" y="205373"/>
                  <a:pt x="795338" y="223837"/>
                </a:cubicBezTo>
                <a:cubicBezTo>
                  <a:pt x="810876" y="270456"/>
                  <a:pt x="802269" y="238934"/>
                  <a:pt x="795338" y="342900"/>
                </a:cubicBezTo>
                <a:cubicBezTo>
                  <a:pt x="792748" y="381744"/>
                  <a:pt x="792152" y="371524"/>
                  <a:pt x="785813" y="400050"/>
                </a:cubicBezTo>
                <a:cubicBezTo>
                  <a:pt x="784057" y="407952"/>
                  <a:pt x="783180" y="416053"/>
                  <a:pt x="781050" y="423862"/>
                </a:cubicBezTo>
                <a:cubicBezTo>
                  <a:pt x="778408" y="433548"/>
                  <a:pt x="774700" y="442912"/>
                  <a:pt x="771525" y="452437"/>
                </a:cubicBezTo>
                <a:lnTo>
                  <a:pt x="766763" y="466725"/>
                </a:lnTo>
                <a:cubicBezTo>
                  <a:pt x="765176" y="471487"/>
                  <a:pt x="763218" y="476142"/>
                  <a:pt x="762000" y="481012"/>
                </a:cubicBezTo>
                <a:cubicBezTo>
                  <a:pt x="758825" y="493712"/>
                  <a:pt x="756614" y="506693"/>
                  <a:pt x="752475" y="519112"/>
                </a:cubicBezTo>
                <a:cubicBezTo>
                  <a:pt x="743966" y="544641"/>
                  <a:pt x="750612" y="522734"/>
                  <a:pt x="742950" y="557212"/>
                </a:cubicBezTo>
                <a:cubicBezTo>
                  <a:pt x="741530" y="563602"/>
                  <a:pt x="739608" y="569872"/>
                  <a:pt x="738188" y="576262"/>
                </a:cubicBezTo>
                <a:cubicBezTo>
                  <a:pt x="736432" y="584164"/>
                  <a:pt x="735555" y="592265"/>
                  <a:pt x="733425" y="600075"/>
                </a:cubicBezTo>
                <a:cubicBezTo>
                  <a:pt x="730783" y="609761"/>
                  <a:pt x="727075" y="619125"/>
                  <a:pt x="723900" y="628650"/>
                </a:cubicBezTo>
                <a:lnTo>
                  <a:pt x="719138" y="642937"/>
                </a:lnTo>
                <a:lnTo>
                  <a:pt x="714375" y="657225"/>
                </a:lnTo>
                <a:cubicBezTo>
                  <a:pt x="719091" y="671372"/>
                  <a:pt x="722104" y="688766"/>
                  <a:pt x="733425" y="700087"/>
                </a:cubicBezTo>
                <a:cubicBezTo>
                  <a:pt x="737473" y="704134"/>
                  <a:pt x="742950" y="706437"/>
                  <a:pt x="747713" y="709612"/>
                </a:cubicBezTo>
                <a:cubicBezTo>
                  <a:pt x="765174" y="735804"/>
                  <a:pt x="747715" y="713584"/>
                  <a:pt x="771525" y="733425"/>
                </a:cubicBezTo>
                <a:cubicBezTo>
                  <a:pt x="776699" y="737737"/>
                  <a:pt x="780639" y="743400"/>
                  <a:pt x="785813" y="747712"/>
                </a:cubicBezTo>
                <a:cubicBezTo>
                  <a:pt x="798123" y="757970"/>
                  <a:pt x="800068" y="757226"/>
                  <a:pt x="814388" y="762000"/>
                </a:cubicBezTo>
                <a:cubicBezTo>
                  <a:pt x="823913" y="760412"/>
                  <a:pt x="834049" y="760951"/>
                  <a:pt x="842963" y="757237"/>
                </a:cubicBezTo>
                <a:cubicBezTo>
                  <a:pt x="853530" y="752834"/>
                  <a:pt x="871538" y="738187"/>
                  <a:pt x="871538" y="738187"/>
                </a:cubicBezTo>
                <a:cubicBezTo>
                  <a:pt x="893373" y="705435"/>
                  <a:pt x="886968" y="720472"/>
                  <a:pt x="895350" y="695325"/>
                </a:cubicBezTo>
                <a:cubicBezTo>
                  <a:pt x="893763" y="684212"/>
                  <a:pt x="890588" y="673212"/>
                  <a:pt x="890588" y="661987"/>
                </a:cubicBezTo>
                <a:cubicBezTo>
                  <a:pt x="890588" y="653893"/>
                  <a:pt x="893220" y="645984"/>
                  <a:pt x="895350" y="638175"/>
                </a:cubicBezTo>
                <a:cubicBezTo>
                  <a:pt x="897992" y="628489"/>
                  <a:pt x="902440" y="619340"/>
                  <a:pt x="904875" y="609600"/>
                </a:cubicBezTo>
                <a:lnTo>
                  <a:pt x="909638" y="590550"/>
                </a:lnTo>
                <a:cubicBezTo>
                  <a:pt x="908050" y="563562"/>
                  <a:pt x="908096" y="536429"/>
                  <a:pt x="904875" y="509587"/>
                </a:cubicBezTo>
                <a:cubicBezTo>
                  <a:pt x="903315" y="496589"/>
                  <a:pt x="895350" y="471487"/>
                  <a:pt x="895350" y="471487"/>
                </a:cubicBezTo>
                <a:cubicBezTo>
                  <a:pt x="896938" y="449262"/>
                  <a:pt x="895279" y="426563"/>
                  <a:pt x="900113" y="404812"/>
                </a:cubicBezTo>
                <a:cubicBezTo>
                  <a:pt x="901835" y="397064"/>
                  <a:pt x="910401" y="392618"/>
                  <a:pt x="914400" y="385762"/>
                </a:cubicBezTo>
                <a:cubicBezTo>
                  <a:pt x="921554" y="373497"/>
                  <a:pt x="927100" y="360362"/>
                  <a:pt x="933450" y="347662"/>
                </a:cubicBezTo>
                <a:cubicBezTo>
                  <a:pt x="936625" y="341312"/>
                  <a:pt x="940730" y="335347"/>
                  <a:pt x="942975" y="328612"/>
                </a:cubicBezTo>
                <a:cubicBezTo>
                  <a:pt x="949548" y="308895"/>
                  <a:pt x="944953" y="318502"/>
                  <a:pt x="957263" y="300037"/>
                </a:cubicBezTo>
                <a:cubicBezTo>
                  <a:pt x="958850" y="295275"/>
                  <a:pt x="960048" y="290364"/>
                  <a:pt x="962025" y="285750"/>
                </a:cubicBezTo>
                <a:cubicBezTo>
                  <a:pt x="964822" y="279224"/>
                  <a:pt x="969057" y="273347"/>
                  <a:pt x="971550" y="266700"/>
                </a:cubicBezTo>
                <a:cubicBezTo>
                  <a:pt x="973848" y="260571"/>
                  <a:pt x="974015" y="253779"/>
                  <a:pt x="976313" y="247650"/>
                </a:cubicBezTo>
                <a:cubicBezTo>
                  <a:pt x="980719" y="235901"/>
                  <a:pt x="988091" y="224493"/>
                  <a:pt x="995363" y="214312"/>
                </a:cubicBezTo>
                <a:cubicBezTo>
                  <a:pt x="999976" y="207853"/>
                  <a:pt x="1005036" y="201721"/>
                  <a:pt x="1009650" y="195262"/>
                </a:cubicBezTo>
                <a:cubicBezTo>
                  <a:pt x="1012977" y="190604"/>
                  <a:pt x="1015450" y="185321"/>
                  <a:pt x="1019175" y="180975"/>
                </a:cubicBezTo>
                <a:cubicBezTo>
                  <a:pt x="1034574" y="163010"/>
                  <a:pt x="1035660" y="163635"/>
                  <a:pt x="1052513" y="152400"/>
                </a:cubicBezTo>
                <a:cubicBezTo>
                  <a:pt x="1070113" y="126000"/>
                  <a:pt x="1051968" y="146881"/>
                  <a:pt x="1076325" y="133350"/>
                </a:cubicBezTo>
                <a:cubicBezTo>
                  <a:pt x="1086332" y="127791"/>
                  <a:pt x="1095375" y="120650"/>
                  <a:pt x="1104900" y="114300"/>
                </a:cubicBezTo>
                <a:cubicBezTo>
                  <a:pt x="1109663" y="111125"/>
                  <a:pt x="1113758" y="106585"/>
                  <a:pt x="1119188" y="104775"/>
                </a:cubicBezTo>
                <a:cubicBezTo>
                  <a:pt x="1187077" y="82145"/>
                  <a:pt x="1116441" y="104879"/>
                  <a:pt x="1166813" y="90487"/>
                </a:cubicBezTo>
                <a:cubicBezTo>
                  <a:pt x="1171640" y="89108"/>
                  <a:pt x="1176200" y="86814"/>
                  <a:pt x="1181100" y="85725"/>
                </a:cubicBezTo>
                <a:cubicBezTo>
                  <a:pt x="1190526" y="83630"/>
                  <a:pt x="1200150" y="82550"/>
                  <a:pt x="1209675" y="80962"/>
                </a:cubicBezTo>
                <a:cubicBezTo>
                  <a:pt x="1246188" y="82550"/>
                  <a:pt x="1282766" y="83025"/>
                  <a:pt x="1319213" y="85725"/>
                </a:cubicBezTo>
                <a:cubicBezTo>
                  <a:pt x="1325741" y="86209"/>
                  <a:pt x="1331845" y="89203"/>
                  <a:pt x="1338263" y="90487"/>
                </a:cubicBezTo>
                <a:cubicBezTo>
                  <a:pt x="1347732" y="92381"/>
                  <a:pt x="1357337" y="93523"/>
                  <a:pt x="1366838" y="95250"/>
                </a:cubicBezTo>
                <a:cubicBezTo>
                  <a:pt x="1383465" y="98273"/>
                  <a:pt x="1415177" y="105013"/>
                  <a:pt x="1428750" y="109537"/>
                </a:cubicBezTo>
                <a:lnTo>
                  <a:pt x="1471613" y="123825"/>
                </a:lnTo>
                <a:cubicBezTo>
                  <a:pt x="1476375" y="125412"/>
                  <a:pt x="1481410" y="126342"/>
                  <a:pt x="1485900" y="128587"/>
                </a:cubicBezTo>
                <a:cubicBezTo>
                  <a:pt x="1492250" y="131762"/>
                  <a:pt x="1498358" y="135475"/>
                  <a:pt x="1504950" y="138112"/>
                </a:cubicBezTo>
                <a:cubicBezTo>
                  <a:pt x="1514272" y="141841"/>
                  <a:pt x="1533525" y="147637"/>
                  <a:pt x="1533525" y="147637"/>
                </a:cubicBezTo>
                <a:lnTo>
                  <a:pt x="1562100" y="190500"/>
                </a:lnTo>
                <a:cubicBezTo>
                  <a:pt x="1565275" y="195262"/>
                  <a:pt x="1569815" y="199357"/>
                  <a:pt x="1571625" y="204787"/>
                </a:cubicBezTo>
                <a:cubicBezTo>
                  <a:pt x="1578198" y="224505"/>
                  <a:pt x="1573603" y="214898"/>
                  <a:pt x="1585913" y="233362"/>
                </a:cubicBezTo>
                <a:cubicBezTo>
                  <a:pt x="1597508" y="268147"/>
                  <a:pt x="1593003" y="252196"/>
                  <a:pt x="1600200" y="280987"/>
                </a:cubicBezTo>
                <a:cubicBezTo>
                  <a:pt x="1601788" y="349250"/>
                  <a:pt x="1602120" y="417553"/>
                  <a:pt x="1604963" y="485775"/>
                </a:cubicBezTo>
                <a:cubicBezTo>
                  <a:pt x="1605031" y="487418"/>
                  <a:pt x="1612595" y="524851"/>
                  <a:pt x="1614488" y="528637"/>
                </a:cubicBezTo>
                <a:cubicBezTo>
                  <a:pt x="1619608" y="538876"/>
                  <a:pt x="1627188" y="547687"/>
                  <a:pt x="1633538" y="557212"/>
                </a:cubicBezTo>
                <a:lnTo>
                  <a:pt x="1643063" y="571500"/>
                </a:lnTo>
                <a:cubicBezTo>
                  <a:pt x="1655030" y="607403"/>
                  <a:pt x="1638889" y="563154"/>
                  <a:pt x="1657350" y="600075"/>
                </a:cubicBezTo>
                <a:cubicBezTo>
                  <a:pt x="1659595" y="604565"/>
                  <a:pt x="1659868" y="609872"/>
                  <a:pt x="1662113" y="614362"/>
                </a:cubicBezTo>
                <a:cubicBezTo>
                  <a:pt x="1664673" y="619482"/>
                  <a:pt x="1669078" y="623530"/>
                  <a:pt x="1671638" y="628650"/>
                </a:cubicBezTo>
                <a:cubicBezTo>
                  <a:pt x="1682587" y="650548"/>
                  <a:pt x="1679861" y="650287"/>
                  <a:pt x="1685925" y="671512"/>
                </a:cubicBezTo>
                <a:cubicBezTo>
                  <a:pt x="1687304" y="676339"/>
                  <a:pt x="1689100" y="681037"/>
                  <a:pt x="1690688" y="685800"/>
                </a:cubicBezTo>
                <a:cubicBezTo>
                  <a:pt x="1692275" y="708025"/>
                  <a:pt x="1692847" y="730346"/>
                  <a:pt x="1695450" y="752475"/>
                </a:cubicBezTo>
                <a:cubicBezTo>
                  <a:pt x="1697191" y="767276"/>
                  <a:pt x="1705948" y="773839"/>
                  <a:pt x="1714500" y="785812"/>
                </a:cubicBezTo>
                <a:cubicBezTo>
                  <a:pt x="1717827" y="790470"/>
                  <a:pt x="1720991" y="795246"/>
                  <a:pt x="1724025" y="800100"/>
                </a:cubicBezTo>
                <a:cubicBezTo>
                  <a:pt x="1728931" y="807950"/>
                  <a:pt x="1734173" y="815633"/>
                  <a:pt x="1738313" y="823912"/>
                </a:cubicBezTo>
                <a:cubicBezTo>
                  <a:pt x="1740558" y="828402"/>
                  <a:pt x="1741312" y="833499"/>
                  <a:pt x="1743075" y="838200"/>
                </a:cubicBezTo>
                <a:cubicBezTo>
                  <a:pt x="1746077" y="846205"/>
                  <a:pt x="1749425" y="854075"/>
                  <a:pt x="1752600" y="862012"/>
                </a:cubicBezTo>
                <a:cubicBezTo>
                  <a:pt x="1751013" y="896937"/>
                  <a:pt x="1750329" y="931915"/>
                  <a:pt x="1747838" y="966787"/>
                </a:cubicBezTo>
                <a:cubicBezTo>
                  <a:pt x="1747150" y="976419"/>
                  <a:pt x="1744441" y="985803"/>
                  <a:pt x="1743075" y="995362"/>
                </a:cubicBezTo>
                <a:cubicBezTo>
                  <a:pt x="1741265" y="1008032"/>
                  <a:pt x="1739900" y="1020762"/>
                  <a:pt x="1738313" y="1033462"/>
                </a:cubicBezTo>
                <a:cubicBezTo>
                  <a:pt x="1742129" y="1186110"/>
                  <a:pt x="1746803" y="1211955"/>
                  <a:pt x="1738313" y="1347787"/>
                </a:cubicBezTo>
                <a:cubicBezTo>
                  <a:pt x="1737711" y="1357425"/>
                  <a:pt x="1734916" y="1366803"/>
                  <a:pt x="1733550" y="1376362"/>
                </a:cubicBezTo>
                <a:cubicBezTo>
                  <a:pt x="1732113" y="1386420"/>
                  <a:pt x="1729777" y="1419708"/>
                  <a:pt x="1724025" y="1433512"/>
                </a:cubicBezTo>
                <a:cubicBezTo>
                  <a:pt x="1718564" y="1446619"/>
                  <a:pt x="1711325" y="1458912"/>
                  <a:pt x="1704975" y="1471612"/>
                </a:cubicBezTo>
                <a:cubicBezTo>
                  <a:pt x="1701800" y="1477962"/>
                  <a:pt x="1699388" y="1484755"/>
                  <a:pt x="1695450" y="1490662"/>
                </a:cubicBezTo>
                <a:lnTo>
                  <a:pt x="1676400" y="1519237"/>
                </a:lnTo>
                <a:cubicBezTo>
                  <a:pt x="1664433" y="1555144"/>
                  <a:pt x="1680574" y="1510890"/>
                  <a:pt x="1662113" y="1547812"/>
                </a:cubicBezTo>
                <a:cubicBezTo>
                  <a:pt x="1659868" y="1552302"/>
                  <a:pt x="1659328" y="1557486"/>
                  <a:pt x="1657350" y="1562100"/>
                </a:cubicBezTo>
                <a:cubicBezTo>
                  <a:pt x="1654548" y="1568638"/>
                  <a:pt x="1644279" y="1589458"/>
                  <a:pt x="1638300" y="1595437"/>
                </a:cubicBezTo>
                <a:cubicBezTo>
                  <a:pt x="1634253" y="1599484"/>
                  <a:pt x="1628410" y="1601298"/>
                  <a:pt x="1624013" y="1604962"/>
                </a:cubicBezTo>
                <a:cubicBezTo>
                  <a:pt x="1618839" y="1609274"/>
                  <a:pt x="1614899" y="1614938"/>
                  <a:pt x="1609725" y="1619250"/>
                </a:cubicBezTo>
                <a:cubicBezTo>
                  <a:pt x="1605328" y="1622914"/>
                  <a:pt x="1599835" y="1625111"/>
                  <a:pt x="1595438" y="1628775"/>
                </a:cubicBezTo>
                <a:cubicBezTo>
                  <a:pt x="1590264" y="1633087"/>
                  <a:pt x="1586754" y="1639326"/>
                  <a:pt x="1581150" y="1643062"/>
                </a:cubicBezTo>
                <a:cubicBezTo>
                  <a:pt x="1576973" y="1645847"/>
                  <a:pt x="1571815" y="1647000"/>
                  <a:pt x="1566863" y="1647825"/>
                </a:cubicBezTo>
                <a:cubicBezTo>
                  <a:pt x="1552683" y="1650188"/>
                  <a:pt x="1538288" y="1651000"/>
                  <a:pt x="1524000" y="1652587"/>
                </a:cubicBezTo>
                <a:lnTo>
                  <a:pt x="1466850" y="1666875"/>
                </a:lnTo>
                <a:cubicBezTo>
                  <a:pt x="1460500" y="1668462"/>
                  <a:pt x="1454329" y="1671171"/>
                  <a:pt x="1447800" y="1671637"/>
                </a:cubicBezTo>
                <a:lnTo>
                  <a:pt x="1381125" y="1676400"/>
                </a:lnTo>
                <a:cubicBezTo>
                  <a:pt x="1352550" y="1674812"/>
                  <a:pt x="1323935" y="1673832"/>
                  <a:pt x="1295400" y="1671637"/>
                </a:cubicBezTo>
                <a:cubicBezTo>
                  <a:pt x="1282639" y="1670655"/>
                  <a:pt x="1270099" y="1666875"/>
                  <a:pt x="1257300" y="1666875"/>
                </a:cubicBezTo>
                <a:cubicBezTo>
                  <a:pt x="1220753" y="1666875"/>
                  <a:pt x="1184275" y="1670050"/>
                  <a:pt x="1147763" y="1671637"/>
                </a:cubicBezTo>
                <a:cubicBezTo>
                  <a:pt x="1125538" y="1670050"/>
                  <a:pt x="1103123" y="1670180"/>
                  <a:pt x="1081088" y="1666875"/>
                </a:cubicBezTo>
                <a:cubicBezTo>
                  <a:pt x="1071159" y="1665386"/>
                  <a:pt x="1052513" y="1657350"/>
                  <a:pt x="1052513" y="1657350"/>
                </a:cubicBezTo>
                <a:cubicBezTo>
                  <a:pt x="1047750" y="1654175"/>
                  <a:pt x="1043345" y="1650385"/>
                  <a:pt x="1038225" y="1647825"/>
                </a:cubicBezTo>
                <a:cubicBezTo>
                  <a:pt x="1033735" y="1645580"/>
                  <a:pt x="1027901" y="1646144"/>
                  <a:pt x="1023938" y="1643062"/>
                </a:cubicBezTo>
                <a:cubicBezTo>
                  <a:pt x="1011304" y="1633235"/>
                  <a:pt x="990745" y="1610908"/>
                  <a:pt x="981075" y="1595437"/>
                </a:cubicBezTo>
                <a:cubicBezTo>
                  <a:pt x="956302" y="1555800"/>
                  <a:pt x="982989" y="1594504"/>
                  <a:pt x="966788" y="1562100"/>
                </a:cubicBezTo>
                <a:cubicBezTo>
                  <a:pt x="964228" y="1556980"/>
                  <a:pt x="959823" y="1552932"/>
                  <a:pt x="957263" y="1547812"/>
                </a:cubicBezTo>
                <a:cubicBezTo>
                  <a:pt x="950553" y="1534393"/>
                  <a:pt x="951467" y="1510957"/>
                  <a:pt x="933450" y="1504950"/>
                </a:cubicBezTo>
                <a:lnTo>
                  <a:pt x="919163" y="1500187"/>
                </a:lnTo>
                <a:lnTo>
                  <a:pt x="900113" y="1557337"/>
                </a:lnTo>
                <a:cubicBezTo>
                  <a:pt x="898525" y="1562100"/>
                  <a:pt x="898900" y="1568075"/>
                  <a:pt x="895350" y="1571625"/>
                </a:cubicBezTo>
                <a:cubicBezTo>
                  <a:pt x="878907" y="1588068"/>
                  <a:pt x="882376" y="1585945"/>
                  <a:pt x="862013" y="1600200"/>
                </a:cubicBezTo>
                <a:cubicBezTo>
                  <a:pt x="824233" y="1626646"/>
                  <a:pt x="846693" y="1614321"/>
                  <a:pt x="814388" y="1624012"/>
                </a:cubicBezTo>
                <a:cubicBezTo>
                  <a:pt x="804771" y="1626897"/>
                  <a:pt x="785813" y="1633537"/>
                  <a:pt x="785813" y="1633537"/>
                </a:cubicBezTo>
                <a:cubicBezTo>
                  <a:pt x="756858" y="1652840"/>
                  <a:pt x="787622" y="1634644"/>
                  <a:pt x="752475" y="1647825"/>
                </a:cubicBezTo>
                <a:cubicBezTo>
                  <a:pt x="745828" y="1650318"/>
                  <a:pt x="740017" y="1654713"/>
                  <a:pt x="733425" y="1657350"/>
                </a:cubicBezTo>
                <a:cubicBezTo>
                  <a:pt x="706470" y="1668132"/>
                  <a:pt x="704385" y="1666952"/>
                  <a:pt x="676275" y="1671637"/>
                </a:cubicBezTo>
                <a:cubicBezTo>
                  <a:pt x="658813" y="1670050"/>
                  <a:pt x="641422" y="1666875"/>
                  <a:pt x="623888" y="1666875"/>
                </a:cubicBezTo>
                <a:cubicBezTo>
                  <a:pt x="537950" y="1666875"/>
                  <a:pt x="549530" y="1670604"/>
                  <a:pt x="485775" y="1676400"/>
                </a:cubicBezTo>
                <a:cubicBezTo>
                  <a:pt x="465162" y="1678274"/>
                  <a:pt x="444500" y="1679575"/>
                  <a:pt x="423863" y="1681162"/>
                </a:cubicBezTo>
                <a:lnTo>
                  <a:pt x="395288" y="1685925"/>
                </a:lnTo>
                <a:cubicBezTo>
                  <a:pt x="387324" y="1687373"/>
                  <a:pt x="379447" y="1689280"/>
                  <a:pt x="371475" y="1690687"/>
                </a:cubicBezTo>
                <a:lnTo>
                  <a:pt x="314325" y="1700212"/>
                </a:lnTo>
                <a:cubicBezTo>
                  <a:pt x="293688" y="1698625"/>
                  <a:pt x="272951" y="1698017"/>
                  <a:pt x="252413" y="1695450"/>
                </a:cubicBezTo>
                <a:cubicBezTo>
                  <a:pt x="247431" y="1694827"/>
                  <a:pt x="242952" y="1692066"/>
                  <a:pt x="238125" y="1690687"/>
                </a:cubicBezTo>
                <a:cubicBezTo>
                  <a:pt x="230996" y="1688650"/>
                  <a:pt x="212406" y="1684971"/>
                  <a:pt x="204788" y="1681162"/>
                </a:cubicBezTo>
                <a:cubicBezTo>
                  <a:pt x="167867" y="1662701"/>
                  <a:pt x="212116" y="1678842"/>
                  <a:pt x="176213" y="1666875"/>
                </a:cubicBezTo>
                <a:cubicBezTo>
                  <a:pt x="125163" y="1632843"/>
                  <a:pt x="202634" y="1685838"/>
                  <a:pt x="147638" y="1643062"/>
                </a:cubicBezTo>
                <a:cubicBezTo>
                  <a:pt x="138602" y="1636034"/>
                  <a:pt x="119063" y="1624012"/>
                  <a:pt x="119063" y="1624012"/>
                </a:cubicBezTo>
                <a:cubicBezTo>
                  <a:pt x="107569" y="1606771"/>
                  <a:pt x="115094" y="1592262"/>
                  <a:pt x="114300" y="15859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4265" y="3600450"/>
            <a:ext cx="4074331" cy="2743200"/>
          </a:xfrm>
          <a:prstGeom prst="rect">
            <a:avLst/>
          </a:prstGeom>
        </p:spPr>
      </p:pic>
    </p:spTree>
    <p:extLst>
      <p:ext uri="{BB962C8B-B14F-4D97-AF65-F5344CB8AC3E}">
        <p14:creationId xmlns:p14="http://schemas.microsoft.com/office/powerpoint/2010/main" val="760223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12CCE0-49D8-433A-9D1D-2D955C199293}"/>
              </a:ext>
            </a:extLst>
          </p:cNvPr>
          <p:cNvSpPr>
            <a:spLocks noGrp="1"/>
          </p:cNvSpPr>
          <p:nvPr>
            <p:ph type="title"/>
          </p:nvPr>
        </p:nvSpPr>
        <p:spPr>
          <a:xfrm>
            <a:off x="542004" y="388647"/>
            <a:ext cx="11029616" cy="1013800"/>
          </a:xfrm>
        </p:spPr>
        <p:txBody>
          <a:bodyPr/>
          <a:lstStyle/>
          <a:p>
            <a:r>
              <a:rPr kumimoji="1" lang="ja-JP" altLang="en-US" dirty="0">
                <a:latin typeface="+mj-ea"/>
              </a:rPr>
              <a:t>フリマアプリ、利用したことありますか？</a:t>
            </a:r>
          </a:p>
        </p:txBody>
      </p:sp>
      <p:pic>
        <p:nvPicPr>
          <p:cNvPr id="4" name="コンテンツ プレースホルダー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218555" y="2051824"/>
            <a:ext cx="9932665" cy="4531059"/>
          </a:xfrm>
        </p:spPr>
      </p:pic>
    </p:spTree>
    <p:extLst>
      <p:ext uri="{BB962C8B-B14F-4D97-AF65-F5344CB8AC3E}">
        <p14:creationId xmlns:p14="http://schemas.microsoft.com/office/powerpoint/2010/main" val="414062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1A867457-517C-4D49-939E-0246A5469DCE}"/>
              </a:ext>
            </a:extLst>
          </p:cNvPr>
          <p:cNvSpPr/>
          <p:nvPr/>
        </p:nvSpPr>
        <p:spPr>
          <a:xfrm>
            <a:off x="8051180" y="2040276"/>
            <a:ext cx="3374253" cy="4115568"/>
          </a:xfrm>
          <a:prstGeom prst="roundRect">
            <a:avLst>
              <a:gd name="adj" fmla="val 34158"/>
            </a:avLst>
          </a:prstGeom>
          <a:solidFill>
            <a:srgbClr val="FBF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星: 32 pt 5">
            <a:extLst>
              <a:ext uri="{FF2B5EF4-FFF2-40B4-BE49-F238E27FC236}">
                <a16:creationId xmlns:a16="http://schemas.microsoft.com/office/drawing/2014/main" id="{F5E19E9A-D960-437E-A019-49E0190B30AB}"/>
              </a:ext>
            </a:extLst>
          </p:cNvPr>
          <p:cNvSpPr/>
          <p:nvPr/>
        </p:nvSpPr>
        <p:spPr>
          <a:xfrm>
            <a:off x="1386478" y="3655234"/>
            <a:ext cx="2290556" cy="1841356"/>
          </a:xfrm>
          <a:prstGeom prst="star32">
            <a:avLst>
              <a:gd name="adj" fmla="val 16847"/>
            </a:avLst>
          </a:prstGeom>
          <a:solidFill>
            <a:srgbClr val="F1F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1EB5875B-67D5-4909-A8AC-AE209AF099DB}"/>
              </a:ext>
            </a:extLst>
          </p:cNvPr>
          <p:cNvSpPr>
            <a:spLocks noGrp="1"/>
          </p:cNvSpPr>
          <p:nvPr>
            <p:ph type="title"/>
          </p:nvPr>
        </p:nvSpPr>
        <p:spPr>
          <a:xfrm>
            <a:off x="498937" y="408064"/>
            <a:ext cx="11029616" cy="1013800"/>
          </a:xfrm>
        </p:spPr>
        <p:txBody>
          <a:bodyPr/>
          <a:lstStyle/>
          <a:p>
            <a:r>
              <a:rPr kumimoji="1" lang="ja-JP" altLang="en-US" dirty="0">
                <a:latin typeface="+mj-ea"/>
              </a:rPr>
              <a:t>フリマサービスでのトラブル</a:t>
            </a:r>
          </a:p>
        </p:txBody>
      </p:sp>
      <p:pic>
        <p:nvPicPr>
          <p:cNvPr id="4" name="コンテンツ プレースホルダー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98937" y="2492027"/>
            <a:ext cx="2670784" cy="3663817"/>
          </a:xfrm>
        </p:spPr>
      </p:pic>
      <p:grpSp>
        <p:nvGrpSpPr>
          <p:cNvPr id="12" name="グループ化 11">
            <a:extLst>
              <a:ext uri="{FF2B5EF4-FFF2-40B4-BE49-F238E27FC236}">
                <a16:creationId xmlns:a16="http://schemas.microsoft.com/office/drawing/2014/main" id="{B9443BCC-0503-4A3F-ADDC-10E9DAAB16F0}"/>
              </a:ext>
            </a:extLst>
          </p:cNvPr>
          <p:cNvGrpSpPr/>
          <p:nvPr/>
        </p:nvGrpSpPr>
        <p:grpSpPr>
          <a:xfrm>
            <a:off x="3589110" y="1987754"/>
            <a:ext cx="3561974" cy="4672361"/>
            <a:chOff x="3736988" y="2040275"/>
            <a:chExt cx="3561974" cy="4672361"/>
          </a:xfrm>
        </p:grpSpPr>
        <p:sp>
          <p:nvSpPr>
            <p:cNvPr id="9" name="フリーフォーム: 図形 8">
              <a:extLst>
                <a:ext uri="{FF2B5EF4-FFF2-40B4-BE49-F238E27FC236}">
                  <a16:creationId xmlns:a16="http://schemas.microsoft.com/office/drawing/2014/main" id="{9B3D0B97-F017-4B97-A563-46616271B1A3}"/>
                </a:ext>
              </a:extLst>
            </p:cNvPr>
            <p:cNvSpPr/>
            <p:nvPr/>
          </p:nvSpPr>
          <p:spPr>
            <a:xfrm>
              <a:off x="3971048" y="2263299"/>
              <a:ext cx="3267960" cy="4449337"/>
            </a:xfrm>
            <a:custGeom>
              <a:avLst/>
              <a:gdLst>
                <a:gd name="connsiteX0" fmla="*/ 101013 w 3267960"/>
                <a:gd name="connsiteY0" fmla="*/ 735981 h 4449337"/>
                <a:gd name="connsiteX1" fmla="*/ 101013 w 3267960"/>
                <a:gd name="connsiteY1" fmla="*/ 735981 h 4449337"/>
                <a:gd name="connsiteX2" fmla="*/ 67560 w 3267960"/>
                <a:gd name="connsiteY2" fmla="*/ 981308 h 4449337"/>
                <a:gd name="connsiteX3" fmla="*/ 56408 w 3267960"/>
                <a:gd name="connsiteY3" fmla="*/ 1293542 h 4449337"/>
                <a:gd name="connsiteX4" fmla="*/ 22955 w 3267960"/>
                <a:gd name="connsiteY4" fmla="*/ 1471961 h 4449337"/>
                <a:gd name="connsiteX5" fmla="*/ 652 w 3267960"/>
                <a:gd name="connsiteY5" fmla="*/ 1683835 h 4449337"/>
                <a:gd name="connsiteX6" fmla="*/ 22955 w 3267960"/>
                <a:gd name="connsiteY6" fmla="*/ 1962615 h 4449337"/>
                <a:gd name="connsiteX7" fmla="*/ 45257 w 3267960"/>
                <a:gd name="connsiteY7" fmla="*/ 2051825 h 4449337"/>
                <a:gd name="connsiteX8" fmla="*/ 56408 w 3267960"/>
                <a:gd name="connsiteY8" fmla="*/ 2207942 h 4449337"/>
                <a:gd name="connsiteX9" fmla="*/ 67560 w 3267960"/>
                <a:gd name="connsiteY9" fmla="*/ 2609386 h 4449337"/>
                <a:gd name="connsiteX10" fmla="*/ 145618 w 3267960"/>
                <a:gd name="connsiteY10" fmla="*/ 2821259 h 4449337"/>
                <a:gd name="connsiteX11" fmla="*/ 245979 w 3267960"/>
                <a:gd name="connsiteY11" fmla="*/ 2854713 h 4449337"/>
                <a:gd name="connsiteX12" fmla="*/ 279433 w 3267960"/>
                <a:gd name="connsiteY12" fmla="*/ 2843561 h 4449337"/>
                <a:gd name="connsiteX13" fmla="*/ 324038 w 3267960"/>
                <a:gd name="connsiteY13" fmla="*/ 2798957 h 4449337"/>
                <a:gd name="connsiteX14" fmla="*/ 335189 w 3267960"/>
                <a:gd name="connsiteY14" fmla="*/ 2754352 h 4449337"/>
                <a:gd name="connsiteX15" fmla="*/ 346340 w 3267960"/>
                <a:gd name="connsiteY15" fmla="*/ 2720898 h 4449337"/>
                <a:gd name="connsiteX16" fmla="*/ 390945 w 3267960"/>
                <a:gd name="connsiteY16" fmla="*/ 2620537 h 4449337"/>
                <a:gd name="connsiteX17" fmla="*/ 446701 w 3267960"/>
                <a:gd name="connsiteY17" fmla="*/ 2609386 h 4449337"/>
                <a:gd name="connsiteX18" fmla="*/ 480155 w 3267960"/>
                <a:gd name="connsiteY18" fmla="*/ 2620537 h 4449337"/>
                <a:gd name="connsiteX19" fmla="*/ 535911 w 3267960"/>
                <a:gd name="connsiteY19" fmla="*/ 2698596 h 4449337"/>
                <a:gd name="connsiteX20" fmla="*/ 547062 w 3267960"/>
                <a:gd name="connsiteY20" fmla="*/ 3178098 h 4449337"/>
                <a:gd name="connsiteX21" fmla="*/ 580516 w 3267960"/>
                <a:gd name="connsiteY21" fmla="*/ 3334215 h 4449337"/>
                <a:gd name="connsiteX22" fmla="*/ 636272 w 3267960"/>
                <a:gd name="connsiteY22" fmla="*/ 3635298 h 4449337"/>
                <a:gd name="connsiteX23" fmla="*/ 669725 w 3267960"/>
                <a:gd name="connsiteY23" fmla="*/ 3902927 h 4449337"/>
                <a:gd name="connsiteX24" fmla="*/ 703179 w 3267960"/>
                <a:gd name="connsiteY24" fmla="*/ 4081347 h 4449337"/>
                <a:gd name="connsiteX25" fmla="*/ 747784 w 3267960"/>
                <a:gd name="connsiteY25" fmla="*/ 4114800 h 4449337"/>
                <a:gd name="connsiteX26" fmla="*/ 814691 w 3267960"/>
                <a:gd name="connsiteY26" fmla="*/ 4125952 h 4449337"/>
                <a:gd name="connsiteX27" fmla="*/ 881599 w 3267960"/>
                <a:gd name="connsiteY27" fmla="*/ 4114800 h 4449337"/>
                <a:gd name="connsiteX28" fmla="*/ 970808 w 3267960"/>
                <a:gd name="connsiteY28" fmla="*/ 4036742 h 4449337"/>
                <a:gd name="connsiteX29" fmla="*/ 1026564 w 3267960"/>
                <a:gd name="connsiteY29" fmla="*/ 3713357 h 4449337"/>
                <a:gd name="connsiteX30" fmla="*/ 1093472 w 3267960"/>
                <a:gd name="connsiteY30" fmla="*/ 3724508 h 4449337"/>
                <a:gd name="connsiteX31" fmla="*/ 1193833 w 3267960"/>
                <a:gd name="connsiteY31" fmla="*/ 3858322 h 4449337"/>
                <a:gd name="connsiteX32" fmla="*/ 1216135 w 3267960"/>
                <a:gd name="connsiteY32" fmla="*/ 3969835 h 4449337"/>
                <a:gd name="connsiteX33" fmla="*/ 1227286 w 3267960"/>
                <a:gd name="connsiteY33" fmla="*/ 4092498 h 4449337"/>
                <a:gd name="connsiteX34" fmla="*/ 1316496 w 3267960"/>
                <a:gd name="connsiteY34" fmla="*/ 4304371 h 4449337"/>
                <a:gd name="connsiteX35" fmla="*/ 1394555 w 3267960"/>
                <a:gd name="connsiteY35" fmla="*/ 4371278 h 4449337"/>
                <a:gd name="connsiteX36" fmla="*/ 1461462 w 3267960"/>
                <a:gd name="connsiteY36" fmla="*/ 4415883 h 4449337"/>
                <a:gd name="connsiteX37" fmla="*/ 1561823 w 3267960"/>
                <a:gd name="connsiteY37" fmla="*/ 4449337 h 4449337"/>
                <a:gd name="connsiteX38" fmla="*/ 1651033 w 3267960"/>
                <a:gd name="connsiteY38" fmla="*/ 4393581 h 4449337"/>
                <a:gd name="connsiteX39" fmla="*/ 1706789 w 3267960"/>
                <a:gd name="connsiteY39" fmla="*/ 4270918 h 4449337"/>
                <a:gd name="connsiteX40" fmla="*/ 1729091 w 3267960"/>
                <a:gd name="connsiteY40" fmla="*/ 4014439 h 4449337"/>
                <a:gd name="connsiteX41" fmla="*/ 1762545 w 3267960"/>
                <a:gd name="connsiteY41" fmla="*/ 3980986 h 4449337"/>
                <a:gd name="connsiteX42" fmla="*/ 1874057 w 3267960"/>
                <a:gd name="connsiteY42" fmla="*/ 3992137 h 4449337"/>
                <a:gd name="connsiteX43" fmla="*/ 2019023 w 3267960"/>
                <a:gd name="connsiteY43" fmla="*/ 4092498 h 4449337"/>
                <a:gd name="connsiteX44" fmla="*/ 2019023 w 3267960"/>
                <a:gd name="connsiteY44" fmla="*/ 4092498 h 4449337"/>
                <a:gd name="connsiteX45" fmla="*/ 2074779 w 3267960"/>
                <a:gd name="connsiteY45" fmla="*/ 4125952 h 4449337"/>
                <a:gd name="connsiteX46" fmla="*/ 2175140 w 3267960"/>
                <a:gd name="connsiteY46" fmla="*/ 4215161 h 4449337"/>
                <a:gd name="connsiteX47" fmla="*/ 2230896 w 3267960"/>
                <a:gd name="connsiteY47" fmla="*/ 4237464 h 4449337"/>
                <a:gd name="connsiteX48" fmla="*/ 2308955 w 3267960"/>
                <a:gd name="connsiteY48" fmla="*/ 4226313 h 4449337"/>
                <a:gd name="connsiteX49" fmla="*/ 2387013 w 3267960"/>
                <a:gd name="connsiteY49" fmla="*/ 4137103 h 4449337"/>
                <a:gd name="connsiteX50" fmla="*/ 2453921 w 3267960"/>
                <a:gd name="connsiteY50" fmla="*/ 4059044 h 4449337"/>
                <a:gd name="connsiteX51" fmla="*/ 2476223 w 3267960"/>
                <a:gd name="connsiteY51" fmla="*/ 3958683 h 4449337"/>
                <a:gd name="connsiteX52" fmla="*/ 2465072 w 3267960"/>
                <a:gd name="connsiteY52" fmla="*/ 3880625 h 4449337"/>
                <a:gd name="connsiteX53" fmla="*/ 2487374 w 3267960"/>
                <a:gd name="connsiteY53" fmla="*/ 3624147 h 4449337"/>
                <a:gd name="connsiteX54" fmla="*/ 2509677 w 3267960"/>
                <a:gd name="connsiteY54" fmla="*/ 3590693 h 4449337"/>
                <a:gd name="connsiteX55" fmla="*/ 2520828 w 3267960"/>
                <a:gd name="connsiteY55" fmla="*/ 3557239 h 4449337"/>
                <a:gd name="connsiteX56" fmla="*/ 2565433 w 3267960"/>
                <a:gd name="connsiteY56" fmla="*/ 3546088 h 4449337"/>
                <a:gd name="connsiteX57" fmla="*/ 2598886 w 3267960"/>
                <a:gd name="connsiteY57" fmla="*/ 3557239 h 4449337"/>
                <a:gd name="connsiteX58" fmla="*/ 2621189 w 3267960"/>
                <a:gd name="connsiteY58" fmla="*/ 3601844 h 4449337"/>
                <a:gd name="connsiteX59" fmla="*/ 2654642 w 3267960"/>
                <a:gd name="connsiteY59" fmla="*/ 3657600 h 4449337"/>
                <a:gd name="connsiteX60" fmla="*/ 2699247 w 3267960"/>
                <a:gd name="connsiteY60" fmla="*/ 3746810 h 4449337"/>
                <a:gd name="connsiteX61" fmla="*/ 2732701 w 3267960"/>
                <a:gd name="connsiteY61" fmla="*/ 3836020 h 4449337"/>
                <a:gd name="connsiteX62" fmla="*/ 2833062 w 3267960"/>
                <a:gd name="connsiteY62" fmla="*/ 3914078 h 4449337"/>
                <a:gd name="connsiteX63" fmla="*/ 2933423 w 3267960"/>
                <a:gd name="connsiteY63" fmla="*/ 3880625 h 4449337"/>
                <a:gd name="connsiteX64" fmla="*/ 2944574 w 3267960"/>
                <a:gd name="connsiteY64" fmla="*/ 3813718 h 4449337"/>
                <a:gd name="connsiteX65" fmla="*/ 2955725 w 3267960"/>
                <a:gd name="connsiteY65" fmla="*/ 3735659 h 4449337"/>
                <a:gd name="connsiteX66" fmla="*/ 2978028 w 3267960"/>
                <a:gd name="connsiteY66" fmla="*/ 3668752 h 4449337"/>
                <a:gd name="connsiteX67" fmla="*/ 2989179 w 3267960"/>
                <a:gd name="connsiteY67" fmla="*/ 3612996 h 4449337"/>
                <a:gd name="connsiteX68" fmla="*/ 3000330 w 3267960"/>
                <a:gd name="connsiteY68" fmla="*/ 3378820 h 4449337"/>
                <a:gd name="connsiteX69" fmla="*/ 2978028 w 3267960"/>
                <a:gd name="connsiteY69" fmla="*/ 2999678 h 4449337"/>
                <a:gd name="connsiteX70" fmla="*/ 2989179 w 3267960"/>
                <a:gd name="connsiteY70" fmla="*/ 2631688 h 4449337"/>
                <a:gd name="connsiteX71" fmla="*/ 3022633 w 3267960"/>
                <a:gd name="connsiteY71" fmla="*/ 2486722 h 4449337"/>
                <a:gd name="connsiteX72" fmla="*/ 3044935 w 3267960"/>
                <a:gd name="connsiteY72" fmla="*/ 2453269 h 4449337"/>
                <a:gd name="connsiteX73" fmla="*/ 3134145 w 3267960"/>
                <a:gd name="connsiteY73" fmla="*/ 2509025 h 4449337"/>
                <a:gd name="connsiteX74" fmla="*/ 3156447 w 3267960"/>
                <a:gd name="connsiteY74" fmla="*/ 2587083 h 4449337"/>
                <a:gd name="connsiteX75" fmla="*/ 3201052 w 3267960"/>
                <a:gd name="connsiteY75" fmla="*/ 2631688 h 4449337"/>
                <a:gd name="connsiteX76" fmla="*/ 3245657 w 3267960"/>
                <a:gd name="connsiteY76" fmla="*/ 2620537 h 4449337"/>
                <a:gd name="connsiteX77" fmla="*/ 3256808 w 3267960"/>
                <a:gd name="connsiteY77" fmla="*/ 2553630 h 4449337"/>
                <a:gd name="connsiteX78" fmla="*/ 3267960 w 3267960"/>
                <a:gd name="connsiteY78" fmla="*/ 2252547 h 4449337"/>
                <a:gd name="connsiteX79" fmla="*/ 3256808 w 3267960"/>
                <a:gd name="connsiteY79" fmla="*/ 2029522 h 4449337"/>
                <a:gd name="connsiteX80" fmla="*/ 3212203 w 3267960"/>
                <a:gd name="connsiteY80" fmla="*/ 1851103 h 4449337"/>
                <a:gd name="connsiteX81" fmla="*/ 3189901 w 3267960"/>
                <a:gd name="connsiteY81" fmla="*/ 1761893 h 4449337"/>
                <a:gd name="connsiteX82" fmla="*/ 3156447 w 3267960"/>
                <a:gd name="connsiteY82" fmla="*/ 1683835 h 4449337"/>
                <a:gd name="connsiteX83" fmla="*/ 3111842 w 3267960"/>
                <a:gd name="connsiteY83" fmla="*/ 1516566 h 4449337"/>
                <a:gd name="connsiteX84" fmla="*/ 3111842 w 3267960"/>
                <a:gd name="connsiteY84" fmla="*/ 1070518 h 4449337"/>
                <a:gd name="connsiteX85" fmla="*/ 3100691 w 3267960"/>
                <a:gd name="connsiteY85" fmla="*/ 825191 h 4449337"/>
                <a:gd name="connsiteX86" fmla="*/ 3056086 w 3267960"/>
                <a:gd name="connsiteY86" fmla="*/ 680225 h 4449337"/>
                <a:gd name="connsiteX87" fmla="*/ 2989179 w 3267960"/>
                <a:gd name="connsiteY87" fmla="*/ 535259 h 4449337"/>
                <a:gd name="connsiteX88" fmla="*/ 2911121 w 3267960"/>
                <a:gd name="connsiteY88" fmla="*/ 446049 h 4449337"/>
                <a:gd name="connsiteX89" fmla="*/ 2833062 w 3267960"/>
                <a:gd name="connsiteY89" fmla="*/ 367991 h 4449337"/>
                <a:gd name="connsiteX90" fmla="*/ 2766155 w 3267960"/>
                <a:gd name="connsiteY90" fmla="*/ 323386 h 4449337"/>
                <a:gd name="connsiteX91" fmla="*/ 2643491 w 3267960"/>
                <a:gd name="connsiteY91" fmla="*/ 256478 h 4449337"/>
                <a:gd name="connsiteX92" fmla="*/ 2576584 w 3267960"/>
                <a:gd name="connsiteY92" fmla="*/ 234176 h 4449337"/>
                <a:gd name="connsiteX93" fmla="*/ 2509677 w 3267960"/>
                <a:gd name="connsiteY93" fmla="*/ 223025 h 4449337"/>
                <a:gd name="connsiteX94" fmla="*/ 2320106 w 3267960"/>
                <a:gd name="connsiteY94" fmla="*/ 245327 h 4449337"/>
                <a:gd name="connsiteX95" fmla="*/ 2286652 w 3267960"/>
                <a:gd name="connsiteY95" fmla="*/ 323386 h 4449337"/>
                <a:gd name="connsiteX96" fmla="*/ 2242047 w 3267960"/>
                <a:gd name="connsiteY96" fmla="*/ 345688 h 4449337"/>
                <a:gd name="connsiteX97" fmla="*/ 2007872 w 3267960"/>
                <a:gd name="connsiteY97" fmla="*/ 289932 h 4449337"/>
                <a:gd name="connsiteX98" fmla="*/ 1874057 w 3267960"/>
                <a:gd name="connsiteY98" fmla="*/ 100361 h 4449337"/>
                <a:gd name="connsiteX99" fmla="*/ 1818301 w 3267960"/>
                <a:gd name="connsiteY99" fmla="*/ 55757 h 4449337"/>
                <a:gd name="connsiteX100" fmla="*/ 1717940 w 3267960"/>
                <a:gd name="connsiteY100" fmla="*/ 0 h 4449337"/>
                <a:gd name="connsiteX101" fmla="*/ 1628730 w 3267960"/>
                <a:gd name="connsiteY101" fmla="*/ 33454 h 4449337"/>
                <a:gd name="connsiteX102" fmla="*/ 1494916 w 3267960"/>
                <a:gd name="connsiteY102" fmla="*/ 278781 h 4449337"/>
                <a:gd name="connsiteX103" fmla="*/ 1472613 w 3267960"/>
                <a:gd name="connsiteY103" fmla="*/ 356839 h 4449337"/>
                <a:gd name="connsiteX104" fmla="*/ 1450311 w 3267960"/>
                <a:gd name="connsiteY104" fmla="*/ 669074 h 4449337"/>
                <a:gd name="connsiteX105" fmla="*/ 1383403 w 3267960"/>
                <a:gd name="connsiteY105" fmla="*/ 814039 h 4449337"/>
                <a:gd name="connsiteX106" fmla="*/ 1327647 w 3267960"/>
                <a:gd name="connsiteY106" fmla="*/ 858644 h 4449337"/>
                <a:gd name="connsiteX107" fmla="*/ 1271891 w 3267960"/>
                <a:gd name="connsiteY107" fmla="*/ 869796 h 4449337"/>
                <a:gd name="connsiteX108" fmla="*/ 1171530 w 3267960"/>
                <a:gd name="connsiteY108" fmla="*/ 758283 h 4449337"/>
                <a:gd name="connsiteX109" fmla="*/ 1149228 w 3267960"/>
                <a:gd name="connsiteY109" fmla="*/ 657922 h 4449337"/>
                <a:gd name="connsiteX110" fmla="*/ 1115774 w 3267960"/>
                <a:gd name="connsiteY110" fmla="*/ 557561 h 4449337"/>
                <a:gd name="connsiteX111" fmla="*/ 1082321 w 3267960"/>
                <a:gd name="connsiteY111" fmla="*/ 446049 h 4449337"/>
                <a:gd name="connsiteX112" fmla="*/ 1037716 w 3267960"/>
                <a:gd name="connsiteY112" fmla="*/ 367991 h 4449337"/>
                <a:gd name="connsiteX113" fmla="*/ 915052 w 3267960"/>
                <a:gd name="connsiteY113" fmla="*/ 223025 h 4449337"/>
                <a:gd name="connsiteX114" fmla="*/ 792389 w 3267960"/>
                <a:gd name="connsiteY114" fmla="*/ 144966 h 4449337"/>
                <a:gd name="connsiteX115" fmla="*/ 703179 w 3267960"/>
                <a:gd name="connsiteY115" fmla="*/ 133815 h 4449337"/>
                <a:gd name="connsiteX116" fmla="*/ 558213 w 3267960"/>
                <a:gd name="connsiteY116" fmla="*/ 144966 h 4449337"/>
                <a:gd name="connsiteX117" fmla="*/ 513608 w 3267960"/>
                <a:gd name="connsiteY117" fmla="*/ 189571 h 4449337"/>
                <a:gd name="connsiteX118" fmla="*/ 457852 w 3267960"/>
                <a:gd name="connsiteY118" fmla="*/ 334537 h 4449337"/>
                <a:gd name="connsiteX119" fmla="*/ 424399 w 3267960"/>
                <a:gd name="connsiteY119" fmla="*/ 446049 h 4449337"/>
                <a:gd name="connsiteX120" fmla="*/ 379794 w 3267960"/>
                <a:gd name="connsiteY120" fmla="*/ 457200 h 4449337"/>
                <a:gd name="connsiteX121" fmla="*/ 312886 w 3267960"/>
                <a:gd name="connsiteY121" fmla="*/ 446049 h 4449337"/>
                <a:gd name="connsiteX122" fmla="*/ 190223 w 3267960"/>
                <a:gd name="connsiteY122" fmla="*/ 367991 h 4449337"/>
                <a:gd name="connsiteX123" fmla="*/ 134467 w 3267960"/>
                <a:gd name="connsiteY123" fmla="*/ 345688 h 4449337"/>
                <a:gd name="connsiteX124" fmla="*/ 101013 w 3267960"/>
                <a:gd name="connsiteY124" fmla="*/ 735981 h 444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267960" h="4449337">
                  <a:moveTo>
                    <a:pt x="101013" y="735981"/>
                  </a:moveTo>
                  <a:lnTo>
                    <a:pt x="101013" y="735981"/>
                  </a:lnTo>
                  <a:cubicBezTo>
                    <a:pt x="89862" y="817757"/>
                    <a:pt x="74142" y="899038"/>
                    <a:pt x="67560" y="981308"/>
                  </a:cubicBezTo>
                  <a:cubicBezTo>
                    <a:pt x="59255" y="1085121"/>
                    <a:pt x="62185" y="1189558"/>
                    <a:pt x="56408" y="1293542"/>
                  </a:cubicBezTo>
                  <a:cubicBezTo>
                    <a:pt x="52135" y="1370445"/>
                    <a:pt x="41601" y="1397374"/>
                    <a:pt x="22955" y="1471961"/>
                  </a:cubicBezTo>
                  <a:cubicBezTo>
                    <a:pt x="15521" y="1542586"/>
                    <a:pt x="-3778" y="1612958"/>
                    <a:pt x="652" y="1683835"/>
                  </a:cubicBezTo>
                  <a:cubicBezTo>
                    <a:pt x="3778" y="1733848"/>
                    <a:pt x="10941" y="1894537"/>
                    <a:pt x="22955" y="1962615"/>
                  </a:cubicBezTo>
                  <a:cubicBezTo>
                    <a:pt x="28282" y="1992800"/>
                    <a:pt x="37823" y="2022088"/>
                    <a:pt x="45257" y="2051825"/>
                  </a:cubicBezTo>
                  <a:cubicBezTo>
                    <a:pt x="48974" y="2103864"/>
                    <a:pt x="54323" y="2155812"/>
                    <a:pt x="56408" y="2207942"/>
                  </a:cubicBezTo>
                  <a:cubicBezTo>
                    <a:pt x="61759" y="2341701"/>
                    <a:pt x="54240" y="2476184"/>
                    <a:pt x="67560" y="2609386"/>
                  </a:cubicBezTo>
                  <a:cubicBezTo>
                    <a:pt x="70266" y="2636448"/>
                    <a:pt x="103482" y="2779124"/>
                    <a:pt x="145618" y="2821259"/>
                  </a:cubicBezTo>
                  <a:cubicBezTo>
                    <a:pt x="168701" y="2844342"/>
                    <a:pt x="217791" y="2849075"/>
                    <a:pt x="245979" y="2854713"/>
                  </a:cubicBezTo>
                  <a:cubicBezTo>
                    <a:pt x="257130" y="2850996"/>
                    <a:pt x="269868" y="2850393"/>
                    <a:pt x="279433" y="2843561"/>
                  </a:cubicBezTo>
                  <a:cubicBezTo>
                    <a:pt x="296543" y="2831340"/>
                    <a:pt x="312894" y="2816788"/>
                    <a:pt x="324038" y="2798957"/>
                  </a:cubicBezTo>
                  <a:cubicBezTo>
                    <a:pt x="332161" y="2785961"/>
                    <a:pt x="330979" y="2769088"/>
                    <a:pt x="335189" y="2754352"/>
                  </a:cubicBezTo>
                  <a:cubicBezTo>
                    <a:pt x="338418" y="2743050"/>
                    <a:pt x="342962" y="2732157"/>
                    <a:pt x="346340" y="2720898"/>
                  </a:cubicBezTo>
                  <a:cubicBezTo>
                    <a:pt x="351995" y="2702046"/>
                    <a:pt x="357096" y="2635043"/>
                    <a:pt x="390945" y="2620537"/>
                  </a:cubicBezTo>
                  <a:cubicBezTo>
                    <a:pt x="408366" y="2613071"/>
                    <a:pt x="428116" y="2613103"/>
                    <a:pt x="446701" y="2609386"/>
                  </a:cubicBezTo>
                  <a:cubicBezTo>
                    <a:pt x="457852" y="2613103"/>
                    <a:pt x="470375" y="2614017"/>
                    <a:pt x="480155" y="2620537"/>
                  </a:cubicBezTo>
                  <a:cubicBezTo>
                    <a:pt x="514059" y="2643140"/>
                    <a:pt x="518470" y="2663715"/>
                    <a:pt x="535911" y="2698596"/>
                  </a:cubicBezTo>
                  <a:cubicBezTo>
                    <a:pt x="539628" y="2858430"/>
                    <a:pt x="535870" y="3018613"/>
                    <a:pt x="547062" y="3178098"/>
                  </a:cubicBezTo>
                  <a:cubicBezTo>
                    <a:pt x="550788" y="3231188"/>
                    <a:pt x="571160" y="3281823"/>
                    <a:pt x="580516" y="3334215"/>
                  </a:cubicBezTo>
                  <a:cubicBezTo>
                    <a:pt x="642234" y="3679836"/>
                    <a:pt x="560429" y="3306647"/>
                    <a:pt x="636272" y="3635298"/>
                  </a:cubicBezTo>
                  <a:cubicBezTo>
                    <a:pt x="659638" y="3939067"/>
                    <a:pt x="631012" y="3631940"/>
                    <a:pt x="669725" y="3902927"/>
                  </a:cubicBezTo>
                  <a:cubicBezTo>
                    <a:pt x="675789" y="3945372"/>
                    <a:pt x="673739" y="4037186"/>
                    <a:pt x="703179" y="4081347"/>
                  </a:cubicBezTo>
                  <a:cubicBezTo>
                    <a:pt x="713488" y="4096811"/>
                    <a:pt x="730528" y="4107898"/>
                    <a:pt x="747784" y="4114800"/>
                  </a:cubicBezTo>
                  <a:cubicBezTo>
                    <a:pt x="768777" y="4123197"/>
                    <a:pt x="792389" y="4122235"/>
                    <a:pt x="814691" y="4125952"/>
                  </a:cubicBezTo>
                  <a:cubicBezTo>
                    <a:pt x="836994" y="4122235"/>
                    <a:pt x="860606" y="4123197"/>
                    <a:pt x="881599" y="4114800"/>
                  </a:cubicBezTo>
                  <a:cubicBezTo>
                    <a:pt x="907193" y="4104562"/>
                    <a:pt x="953601" y="4053949"/>
                    <a:pt x="970808" y="4036742"/>
                  </a:cubicBezTo>
                  <a:cubicBezTo>
                    <a:pt x="1007134" y="3855119"/>
                    <a:pt x="987199" y="3962673"/>
                    <a:pt x="1026564" y="3713357"/>
                  </a:cubicBezTo>
                  <a:cubicBezTo>
                    <a:pt x="1048867" y="3717074"/>
                    <a:pt x="1073249" y="3714396"/>
                    <a:pt x="1093472" y="3724508"/>
                  </a:cubicBezTo>
                  <a:cubicBezTo>
                    <a:pt x="1166006" y="3760775"/>
                    <a:pt x="1164661" y="3790255"/>
                    <a:pt x="1193833" y="3858322"/>
                  </a:cubicBezTo>
                  <a:cubicBezTo>
                    <a:pt x="1201267" y="3895493"/>
                    <a:pt x="1210774" y="3932309"/>
                    <a:pt x="1216135" y="3969835"/>
                  </a:cubicBezTo>
                  <a:cubicBezTo>
                    <a:pt x="1221941" y="4010479"/>
                    <a:pt x="1219604" y="4052167"/>
                    <a:pt x="1227286" y="4092498"/>
                  </a:cubicBezTo>
                  <a:cubicBezTo>
                    <a:pt x="1240035" y="4159430"/>
                    <a:pt x="1273156" y="4250196"/>
                    <a:pt x="1316496" y="4304371"/>
                  </a:cubicBezTo>
                  <a:cubicBezTo>
                    <a:pt x="1337904" y="4331131"/>
                    <a:pt x="1367392" y="4350383"/>
                    <a:pt x="1394555" y="4371278"/>
                  </a:cubicBezTo>
                  <a:cubicBezTo>
                    <a:pt x="1415801" y="4387621"/>
                    <a:pt x="1437931" y="4403048"/>
                    <a:pt x="1461462" y="4415883"/>
                  </a:cubicBezTo>
                  <a:cubicBezTo>
                    <a:pt x="1496996" y="4435265"/>
                    <a:pt x="1524177" y="4439926"/>
                    <a:pt x="1561823" y="4449337"/>
                  </a:cubicBezTo>
                  <a:cubicBezTo>
                    <a:pt x="1587741" y="4436378"/>
                    <a:pt x="1632608" y="4417270"/>
                    <a:pt x="1651033" y="4393581"/>
                  </a:cubicBezTo>
                  <a:cubicBezTo>
                    <a:pt x="1668492" y="4371134"/>
                    <a:pt x="1695252" y="4299761"/>
                    <a:pt x="1706789" y="4270918"/>
                  </a:cubicBezTo>
                  <a:cubicBezTo>
                    <a:pt x="1714223" y="4185425"/>
                    <a:pt x="1712885" y="4098710"/>
                    <a:pt x="1729091" y="4014439"/>
                  </a:cubicBezTo>
                  <a:cubicBezTo>
                    <a:pt x="1732069" y="3998953"/>
                    <a:pt x="1746958" y="3983384"/>
                    <a:pt x="1762545" y="3980986"/>
                  </a:cubicBezTo>
                  <a:cubicBezTo>
                    <a:pt x="1799467" y="3975306"/>
                    <a:pt x="1836886" y="3988420"/>
                    <a:pt x="1874057" y="3992137"/>
                  </a:cubicBezTo>
                  <a:cubicBezTo>
                    <a:pt x="1956569" y="4033392"/>
                    <a:pt x="1905540" y="4004233"/>
                    <a:pt x="2019023" y="4092498"/>
                  </a:cubicBezTo>
                  <a:lnTo>
                    <a:pt x="2019023" y="4092498"/>
                  </a:lnTo>
                  <a:cubicBezTo>
                    <a:pt x="2037608" y="4103649"/>
                    <a:pt x="2057671" y="4112645"/>
                    <a:pt x="2074779" y="4125952"/>
                  </a:cubicBezTo>
                  <a:cubicBezTo>
                    <a:pt x="2141275" y="4177671"/>
                    <a:pt x="2097236" y="4168419"/>
                    <a:pt x="2175140" y="4215161"/>
                  </a:cubicBezTo>
                  <a:cubicBezTo>
                    <a:pt x="2192305" y="4225460"/>
                    <a:pt x="2212311" y="4230030"/>
                    <a:pt x="2230896" y="4237464"/>
                  </a:cubicBezTo>
                  <a:cubicBezTo>
                    <a:pt x="2256916" y="4233747"/>
                    <a:pt x="2284254" y="4235295"/>
                    <a:pt x="2308955" y="4226313"/>
                  </a:cubicBezTo>
                  <a:cubicBezTo>
                    <a:pt x="2355248" y="4209479"/>
                    <a:pt x="2362249" y="4174249"/>
                    <a:pt x="2387013" y="4137103"/>
                  </a:cubicBezTo>
                  <a:cubicBezTo>
                    <a:pt x="2415623" y="4094188"/>
                    <a:pt x="2419465" y="4093500"/>
                    <a:pt x="2453921" y="4059044"/>
                  </a:cubicBezTo>
                  <a:cubicBezTo>
                    <a:pt x="2458222" y="4041841"/>
                    <a:pt x="2476223" y="3972840"/>
                    <a:pt x="2476223" y="3958683"/>
                  </a:cubicBezTo>
                  <a:cubicBezTo>
                    <a:pt x="2476223" y="3932400"/>
                    <a:pt x="2468789" y="3906644"/>
                    <a:pt x="2465072" y="3880625"/>
                  </a:cubicBezTo>
                  <a:cubicBezTo>
                    <a:pt x="2472506" y="3795132"/>
                    <a:pt x="2474325" y="3708964"/>
                    <a:pt x="2487374" y="3624147"/>
                  </a:cubicBezTo>
                  <a:cubicBezTo>
                    <a:pt x="2489412" y="3610901"/>
                    <a:pt x="2503683" y="3602680"/>
                    <a:pt x="2509677" y="3590693"/>
                  </a:cubicBezTo>
                  <a:cubicBezTo>
                    <a:pt x="2514934" y="3580179"/>
                    <a:pt x="2511649" y="3564582"/>
                    <a:pt x="2520828" y="3557239"/>
                  </a:cubicBezTo>
                  <a:cubicBezTo>
                    <a:pt x="2532796" y="3547665"/>
                    <a:pt x="2550565" y="3549805"/>
                    <a:pt x="2565433" y="3546088"/>
                  </a:cubicBezTo>
                  <a:cubicBezTo>
                    <a:pt x="2576584" y="3549805"/>
                    <a:pt x="2590575" y="3548928"/>
                    <a:pt x="2598886" y="3557239"/>
                  </a:cubicBezTo>
                  <a:cubicBezTo>
                    <a:pt x="2610641" y="3568994"/>
                    <a:pt x="2613116" y="3587313"/>
                    <a:pt x="2621189" y="3601844"/>
                  </a:cubicBezTo>
                  <a:cubicBezTo>
                    <a:pt x="2631715" y="3620790"/>
                    <a:pt x="2644366" y="3638517"/>
                    <a:pt x="2654642" y="3657600"/>
                  </a:cubicBezTo>
                  <a:cubicBezTo>
                    <a:pt x="2670404" y="3686873"/>
                    <a:pt x="2685921" y="3716351"/>
                    <a:pt x="2699247" y="3746810"/>
                  </a:cubicBezTo>
                  <a:cubicBezTo>
                    <a:pt x="2711977" y="3775906"/>
                    <a:pt x="2716056" y="3808972"/>
                    <a:pt x="2732701" y="3836020"/>
                  </a:cubicBezTo>
                  <a:cubicBezTo>
                    <a:pt x="2762706" y="3884778"/>
                    <a:pt x="2788669" y="3891882"/>
                    <a:pt x="2833062" y="3914078"/>
                  </a:cubicBezTo>
                  <a:cubicBezTo>
                    <a:pt x="2866516" y="3902927"/>
                    <a:pt x="2907212" y="3904215"/>
                    <a:pt x="2933423" y="3880625"/>
                  </a:cubicBezTo>
                  <a:cubicBezTo>
                    <a:pt x="2950229" y="3865500"/>
                    <a:pt x="2941136" y="3836065"/>
                    <a:pt x="2944574" y="3813718"/>
                  </a:cubicBezTo>
                  <a:cubicBezTo>
                    <a:pt x="2948571" y="3787740"/>
                    <a:pt x="2949815" y="3761270"/>
                    <a:pt x="2955725" y="3735659"/>
                  </a:cubicBezTo>
                  <a:cubicBezTo>
                    <a:pt x="2961011" y="3712752"/>
                    <a:pt x="2971842" y="3691432"/>
                    <a:pt x="2978028" y="3668752"/>
                  </a:cubicBezTo>
                  <a:cubicBezTo>
                    <a:pt x="2983015" y="3650466"/>
                    <a:pt x="2985462" y="3631581"/>
                    <a:pt x="2989179" y="3612996"/>
                  </a:cubicBezTo>
                  <a:cubicBezTo>
                    <a:pt x="2992896" y="3534937"/>
                    <a:pt x="3000330" y="3456967"/>
                    <a:pt x="3000330" y="3378820"/>
                  </a:cubicBezTo>
                  <a:cubicBezTo>
                    <a:pt x="3000330" y="3349907"/>
                    <a:pt x="2980504" y="3039287"/>
                    <a:pt x="2978028" y="2999678"/>
                  </a:cubicBezTo>
                  <a:cubicBezTo>
                    <a:pt x="2981745" y="2877015"/>
                    <a:pt x="2983200" y="2754262"/>
                    <a:pt x="2989179" y="2631688"/>
                  </a:cubicBezTo>
                  <a:cubicBezTo>
                    <a:pt x="2992248" y="2568769"/>
                    <a:pt x="2996256" y="2539474"/>
                    <a:pt x="3022633" y="2486722"/>
                  </a:cubicBezTo>
                  <a:cubicBezTo>
                    <a:pt x="3028627" y="2474735"/>
                    <a:pt x="3037501" y="2464420"/>
                    <a:pt x="3044935" y="2453269"/>
                  </a:cubicBezTo>
                  <a:cubicBezTo>
                    <a:pt x="3074672" y="2471854"/>
                    <a:pt x="3111696" y="2482086"/>
                    <a:pt x="3134145" y="2509025"/>
                  </a:cubicBezTo>
                  <a:cubicBezTo>
                    <a:pt x="3151469" y="2529813"/>
                    <a:pt x="3143489" y="2563327"/>
                    <a:pt x="3156447" y="2587083"/>
                  </a:cubicBezTo>
                  <a:cubicBezTo>
                    <a:pt x="3166516" y="2605543"/>
                    <a:pt x="3186184" y="2616820"/>
                    <a:pt x="3201052" y="2631688"/>
                  </a:cubicBezTo>
                  <a:cubicBezTo>
                    <a:pt x="3215920" y="2627971"/>
                    <a:pt x="3236749" y="2633008"/>
                    <a:pt x="3245657" y="2620537"/>
                  </a:cubicBezTo>
                  <a:cubicBezTo>
                    <a:pt x="3258799" y="2602139"/>
                    <a:pt x="3255440" y="2576199"/>
                    <a:pt x="3256808" y="2553630"/>
                  </a:cubicBezTo>
                  <a:cubicBezTo>
                    <a:pt x="3262884" y="2453384"/>
                    <a:pt x="3264243" y="2352908"/>
                    <a:pt x="3267960" y="2252547"/>
                  </a:cubicBezTo>
                  <a:cubicBezTo>
                    <a:pt x="3264243" y="2178205"/>
                    <a:pt x="3267048" y="2103249"/>
                    <a:pt x="3256808" y="2029522"/>
                  </a:cubicBezTo>
                  <a:cubicBezTo>
                    <a:pt x="3248374" y="1968801"/>
                    <a:pt x="3227071" y="1910576"/>
                    <a:pt x="3212203" y="1851103"/>
                  </a:cubicBezTo>
                  <a:cubicBezTo>
                    <a:pt x="3204769" y="1821366"/>
                    <a:pt x="3201976" y="1790066"/>
                    <a:pt x="3189901" y="1761893"/>
                  </a:cubicBezTo>
                  <a:cubicBezTo>
                    <a:pt x="3178750" y="1735874"/>
                    <a:pt x="3165968" y="1710494"/>
                    <a:pt x="3156447" y="1683835"/>
                  </a:cubicBezTo>
                  <a:cubicBezTo>
                    <a:pt x="3143650" y="1648002"/>
                    <a:pt x="3120405" y="1550815"/>
                    <a:pt x="3111842" y="1516566"/>
                  </a:cubicBezTo>
                  <a:cubicBezTo>
                    <a:pt x="3078437" y="1249319"/>
                    <a:pt x="3084563" y="1397876"/>
                    <a:pt x="3111842" y="1070518"/>
                  </a:cubicBezTo>
                  <a:cubicBezTo>
                    <a:pt x="3108125" y="988742"/>
                    <a:pt x="3109114" y="906617"/>
                    <a:pt x="3100691" y="825191"/>
                  </a:cubicBezTo>
                  <a:cubicBezTo>
                    <a:pt x="3099038" y="809213"/>
                    <a:pt x="3063397" y="699235"/>
                    <a:pt x="3056086" y="680225"/>
                  </a:cubicBezTo>
                  <a:cubicBezTo>
                    <a:pt x="3048601" y="660763"/>
                    <a:pt x="3003768" y="555684"/>
                    <a:pt x="2989179" y="535259"/>
                  </a:cubicBezTo>
                  <a:cubicBezTo>
                    <a:pt x="2966213" y="503106"/>
                    <a:pt x="2938081" y="474935"/>
                    <a:pt x="2911121" y="446049"/>
                  </a:cubicBezTo>
                  <a:cubicBezTo>
                    <a:pt x="2886014" y="419148"/>
                    <a:pt x="2861152" y="391760"/>
                    <a:pt x="2833062" y="367991"/>
                  </a:cubicBezTo>
                  <a:cubicBezTo>
                    <a:pt x="2812600" y="350677"/>
                    <a:pt x="2788983" y="337434"/>
                    <a:pt x="2766155" y="323386"/>
                  </a:cubicBezTo>
                  <a:cubicBezTo>
                    <a:pt x="2752316" y="314869"/>
                    <a:pt x="2671271" y="267590"/>
                    <a:pt x="2643491" y="256478"/>
                  </a:cubicBezTo>
                  <a:cubicBezTo>
                    <a:pt x="2621664" y="247747"/>
                    <a:pt x="2599391" y="239878"/>
                    <a:pt x="2576584" y="234176"/>
                  </a:cubicBezTo>
                  <a:cubicBezTo>
                    <a:pt x="2554649" y="228692"/>
                    <a:pt x="2531979" y="226742"/>
                    <a:pt x="2509677" y="223025"/>
                  </a:cubicBezTo>
                  <a:cubicBezTo>
                    <a:pt x="2446487" y="230459"/>
                    <a:pt x="2380779" y="226167"/>
                    <a:pt x="2320106" y="245327"/>
                  </a:cubicBezTo>
                  <a:cubicBezTo>
                    <a:pt x="2292554" y="254027"/>
                    <a:pt x="2303054" y="306984"/>
                    <a:pt x="2286652" y="323386"/>
                  </a:cubicBezTo>
                  <a:cubicBezTo>
                    <a:pt x="2274898" y="335140"/>
                    <a:pt x="2256915" y="338254"/>
                    <a:pt x="2242047" y="345688"/>
                  </a:cubicBezTo>
                  <a:cubicBezTo>
                    <a:pt x="2154176" y="334704"/>
                    <a:pt x="2074501" y="349158"/>
                    <a:pt x="2007872" y="289932"/>
                  </a:cubicBezTo>
                  <a:cubicBezTo>
                    <a:pt x="1970592" y="256795"/>
                    <a:pt x="1884540" y="108747"/>
                    <a:pt x="1874057" y="100361"/>
                  </a:cubicBezTo>
                  <a:cubicBezTo>
                    <a:pt x="1855472" y="85493"/>
                    <a:pt x="1837799" y="69406"/>
                    <a:pt x="1818301" y="55757"/>
                  </a:cubicBezTo>
                  <a:cubicBezTo>
                    <a:pt x="1783295" y="31253"/>
                    <a:pt x="1755084" y="18572"/>
                    <a:pt x="1717940" y="0"/>
                  </a:cubicBezTo>
                  <a:cubicBezTo>
                    <a:pt x="1693051" y="6223"/>
                    <a:pt x="1648166" y="14018"/>
                    <a:pt x="1628730" y="33454"/>
                  </a:cubicBezTo>
                  <a:cubicBezTo>
                    <a:pt x="1561779" y="100405"/>
                    <a:pt x="1524178" y="190996"/>
                    <a:pt x="1494916" y="278781"/>
                  </a:cubicBezTo>
                  <a:cubicBezTo>
                    <a:pt x="1486359" y="304453"/>
                    <a:pt x="1480047" y="330820"/>
                    <a:pt x="1472613" y="356839"/>
                  </a:cubicBezTo>
                  <a:cubicBezTo>
                    <a:pt x="1465179" y="460917"/>
                    <a:pt x="1462159" y="565405"/>
                    <a:pt x="1450311" y="669074"/>
                  </a:cubicBezTo>
                  <a:cubicBezTo>
                    <a:pt x="1444098" y="723440"/>
                    <a:pt x="1419787" y="773612"/>
                    <a:pt x="1383403" y="814039"/>
                  </a:cubicBezTo>
                  <a:cubicBezTo>
                    <a:pt x="1367481" y="831730"/>
                    <a:pt x="1348935" y="848000"/>
                    <a:pt x="1327647" y="858644"/>
                  </a:cubicBezTo>
                  <a:cubicBezTo>
                    <a:pt x="1310695" y="867120"/>
                    <a:pt x="1290476" y="866079"/>
                    <a:pt x="1271891" y="869796"/>
                  </a:cubicBezTo>
                  <a:cubicBezTo>
                    <a:pt x="1225398" y="832602"/>
                    <a:pt x="1195333" y="817791"/>
                    <a:pt x="1171530" y="758283"/>
                  </a:cubicBezTo>
                  <a:cubicBezTo>
                    <a:pt x="1158803" y="726464"/>
                    <a:pt x="1158400" y="690941"/>
                    <a:pt x="1149228" y="657922"/>
                  </a:cubicBezTo>
                  <a:cubicBezTo>
                    <a:pt x="1139790" y="623945"/>
                    <a:pt x="1126393" y="591187"/>
                    <a:pt x="1115774" y="557561"/>
                  </a:cubicBezTo>
                  <a:cubicBezTo>
                    <a:pt x="1104088" y="520555"/>
                    <a:pt x="1097097" y="481933"/>
                    <a:pt x="1082321" y="446049"/>
                  </a:cubicBezTo>
                  <a:cubicBezTo>
                    <a:pt x="1070911" y="418338"/>
                    <a:pt x="1054339" y="392926"/>
                    <a:pt x="1037716" y="367991"/>
                  </a:cubicBezTo>
                  <a:cubicBezTo>
                    <a:pt x="997341" y="307429"/>
                    <a:pt x="967179" y="269939"/>
                    <a:pt x="915052" y="223025"/>
                  </a:cubicBezTo>
                  <a:cubicBezTo>
                    <a:pt x="881439" y="192773"/>
                    <a:pt x="836988" y="157709"/>
                    <a:pt x="792389" y="144966"/>
                  </a:cubicBezTo>
                  <a:cubicBezTo>
                    <a:pt x="763574" y="136733"/>
                    <a:pt x="732916" y="137532"/>
                    <a:pt x="703179" y="133815"/>
                  </a:cubicBezTo>
                  <a:cubicBezTo>
                    <a:pt x="654857" y="137532"/>
                    <a:pt x="604708" y="131291"/>
                    <a:pt x="558213" y="144966"/>
                  </a:cubicBezTo>
                  <a:cubicBezTo>
                    <a:pt x="538040" y="150899"/>
                    <a:pt x="525666" y="172345"/>
                    <a:pt x="513608" y="189571"/>
                  </a:cubicBezTo>
                  <a:cubicBezTo>
                    <a:pt x="480621" y="236696"/>
                    <a:pt x="473366" y="280240"/>
                    <a:pt x="457852" y="334537"/>
                  </a:cubicBezTo>
                  <a:cubicBezTo>
                    <a:pt x="454323" y="359240"/>
                    <a:pt x="456428" y="424697"/>
                    <a:pt x="424399" y="446049"/>
                  </a:cubicBezTo>
                  <a:cubicBezTo>
                    <a:pt x="411647" y="454550"/>
                    <a:pt x="394662" y="453483"/>
                    <a:pt x="379794" y="457200"/>
                  </a:cubicBezTo>
                  <a:cubicBezTo>
                    <a:pt x="357491" y="453483"/>
                    <a:pt x="334135" y="453776"/>
                    <a:pt x="312886" y="446049"/>
                  </a:cubicBezTo>
                  <a:cubicBezTo>
                    <a:pt x="290714" y="437987"/>
                    <a:pt x="205205" y="376163"/>
                    <a:pt x="190223" y="367991"/>
                  </a:cubicBezTo>
                  <a:cubicBezTo>
                    <a:pt x="172650" y="358406"/>
                    <a:pt x="153052" y="353122"/>
                    <a:pt x="134467" y="345688"/>
                  </a:cubicBezTo>
                  <a:cubicBezTo>
                    <a:pt x="67987" y="511882"/>
                    <a:pt x="106589" y="670932"/>
                    <a:pt x="101013" y="735981"/>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36988" y="2040275"/>
              <a:ext cx="3561974" cy="4115569"/>
            </a:xfrm>
            <a:prstGeom prst="rect">
              <a:avLst/>
            </a:prstGeom>
          </p:spPr>
        </p:pic>
      </p:grpSp>
      <p:pic>
        <p:nvPicPr>
          <p:cNvPr id="11" name="図 10" descr="部屋 が含まれている画像&#10;&#10;自動的に生成された説明">
            <a:extLst>
              <a:ext uri="{FF2B5EF4-FFF2-40B4-BE49-F238E27FC236}">
                <a16:creationId xmlns:a16="http://schemas.microsoft.com/office/drawing/2014/main" id="{7411EB95-B87A-413E-866F-7A09E5A6FC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7220" y="2590472"/>
            <a:ext cx="4764358" cy="3889692"/>
          </a:xfrm>
          <a:prstGeom prst="rect">
            <a:avLst/>
          </a:prstGeom>
        </p:spPr>
      </p:pic>
      <p:sp>
        <p:nvSpPr>
          <p:cNvPr id="36" name="正方形/長方形 35"/>
          <p:cNvSpPr/>
          <p:nvPr/>
        </p:nvSpPr>
        <p:spPr>
          <a:xfrm rot="20594773">
            <a:off x="9226146" y="5453510"/>
            <a:ext cx="1598396" cy="276999"/>
          </a:xfrm>
          <a:prstGeom prst="rect">
            <a:avLst/>
          </a:prstGeom>
          <a:noFill/>
        </p:spPr>
        <p:txBody>
          <a:bodyPr wrap="square" lIns="91440" tIns="45720" rIns="91440" bIns="45720">
            <a:spAutoFit/>
          </a:bodyPr>
          <a:lstStyle/>
          <a:p>
            <a:pPr algn="ctr"/>
            <a:r>
              <a:rPr lang="ja-JP" altLang="en-US" sz="1200" b="1" cap="none" spc="0" dirty="0">
                <a:ln w="0"/>
                <a:solidFill>
                  <a:schemeClr val="tx1"/>
                </a:solidFill>
                <a:latin typeface="HG丸ｺﾞｼｯｸM-PRO" panose="020F0600000000000000" pitchFamily="50" charset="-128"/>
                <a:ea typeface="HG丸ｺﾞｼｯｸM-PRO" panose="020F0600000000000000" pitchFamily="50" charset="-128"/>
              </a:rPr>
              <a:t>評価したのに</a:t>
            </a:r>
            <a:r>
              <a:rPr lang="en-US" altLang="ja-JP" sz="1200" b="1" cap="none" spc="0" dirty="0">
                <a:ln w="0"/>
                <a:solidFill>
                  <a:schemeClr val="tx1"/>
                </a:solidFill>
                <a:latin typeface="HG丸ｺﾞｼｯｸM-PRO" panose="020F0600000000000000" pitchFamily="50" charset="-128"/>
                <a:ea typeface="HG丸ｺﾞｼｯｸM-PRO" panose="020F0600000000000000" pitchFamily="50" charset="-128"/>
              </a:rPr>
              <a:t>…</a:t>
            </a:r>
            <a:endParaRPr lang="ja-JP" altLang="en-US" sz="1200" b="1" cap="none" spc="0" dirty="0">
              <a:ln w="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63017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吹き出し 46"/>
          <p:cNvSpPr/>
          <p:nvPr/>
        </p:nvSpPr>
        <p:spPr>
          <a:xfrm>
            <a:off x="4295425" y="4389892"/>
            <a:ext cx="7248530" cy="2311648"/>
          </a:xfrm>
          <a:custGeom>
            <a:avLst/>
            <a:gdLst>
              <a:gd name="connsiteX0" fmla="*/ 0 w 7056864"/>
              <a:gd name="connsiteY0" fmla="*/ 347420 h 2084480"/>
              <a:gd name="connsiteX1" fmla="*/ 347420 w 7056864"/>
              <a:gd name="connsiteY1" fmla="*/ 0 h 2084480"/>
              <a:gd name="connsiteX2" fmla="*/ 1176144 w 7056864"/>
              <a:gd name="connsiteY2" fmla="*/ 0 h 2084480"/>
              <a:gd name="connsiteX3" fmla="*/ 1176144 w 7056864"/>
              <a:gd name="connsiteY3" fmla="*/ 0 h 2084480"/>
              <a:gd name="connsiteX4" fmla="*/ 2940360 w 7056864"/>
              <a:gd name="connsiteY4" fmla="*/ 0 h 2084480"/>
              <a:gd name="connsiteX5" fmla="*/ 6709444 w 7056864"/>
              <a:gd name="connsiteY5" fmla="*/ 0 h 2084480"/>
              <a:gd name="connsiteX6" fmla="*/ 7056864 w 7056864"/>
              <a:gd name="connsiteY6" fmla="*/ 347420 h 2084480"/>
              <a:gd name="connsiteX7" fmla="*/ 7056864 w 7056864"/>
              <a:gd name="connsiteY7" fmla="*/ 347413 h 2084480"/>
              <a:gd name="connsiteX8" fmla="*/ 7056864 w 7056864"/>
              <a:gd name="connsiteY8" fmla="*/ 347413 h 2084480"/>
              <a:gd name="connsiteX9" fmla="*/ 7056864 w 7056864"/>
              <a:gd name="connsiteY9" fmla="*/ 868533 h 2084480"/>
              <a:gd name="connsiteX10" fmla="*/ 7056864 w 7056864"/>
              <a:gd name="connsiteY10" fmla="*/ 1737060 h 2084480"/>
              <a:gd name="connsiteX11" fmla="*/ 6709444 w 7056864"/>
              <a:gd name="connsiteY11" fmla="*/ 2084480 h 2084480"/>
              <a:gd name="connsiteX12" fmla="*/ 2940360 w 7056864"/>
              <a:gd name="connsiteY12" fmla="*/ 2084480 h 2084480"/>
              <a:gd name="connsiteX13" fmla="*/ 1176144 w 7056864"/>
              <a:gd name="connsiteY13" fmla="*/ 2084480 h 2084480"/>
              <a:gd name="connsiteX14" fmla="*/ 1176144 w 7056864"/>
              <a:gd name="connsiteY14" fmla="*/ 2084480 h 2084480"/>
              <a:gd name="connsiteX15" fmla="*/ 347420 w 7056864"/>
              <a:gd name="connsiteY15" fmla="*/ 2084480 h 2084480"/>
              <a:gd name="connsiteX16" fmla="*/ 0 w 7056864"/>
              <a:gd name="connsiteY16" fmla="*/ 1737060 h 2084480"/>
              <a:gd name="connsiteX17" fmla="*/ 0 w 7056864"/>
              <a:gd name="connsiteY17" fmla="*/ 868533 h 2084480"/>
              <a:gd name="connsiteX18" fmla="*/ -708015 w 7056864"/>
              <a:gd name="connsiteY18" fmla="*/ 406057 h 2084480"/>
              <a:gd name="connsiteX19" fmla="*/ 0 w 7056864"/>
              <a:gd name="connsiteY19" fmla="*/ 347413 h 2084480"/>
              <a:gd name="connsiteX20" fmla="*/ 0 w 7056864"/>
              <a:gd name="connsiteY20" fmla="*/ 347420 h 2084480"/>
              <a:gd name="connsiteX0" fmla="*/ 708015 w 7764879"/>
              <a:gd name="connsiteY0" fmla="*/ 347420 h 2084480"/>
              <a:gd name="connsiteX1" fmla="*/ 1055435 w 7764879"/>
              <a:gd name="connsiteY1" fmla="*/ 0 h 2084480"/>
              <a:gd name="connsiteX2" fmla="*/ 1884159 w 7764879"/>
              <a:gd name="connsiteY2" fmla="*/ 0 h 2084480"/>
              <a:gd name="connsiteX3" fmla="*/ 1884159 w 7764879"/>
              <a:gd name="connsiteY3" fmla="*/ 0 h 2084480"/>
              <a:gd name="connsiteX4" fmla="*/ 3648375 w 7764879"/>
              <a:gd name="connsiteY4" fmla="*/ 0 h 2084480"/>
              <a:gd name="connsiteX5" fmla="*/ 7417459 w 7764879"/>
              <a:gd name="connsiteY5" fmla="*/ 0 h 2084480"/>
              <a:gd name="connsiteX6" fmla="*/ 7764879 w 7764879"/>
              <a:gd name="connsiteY6" fmla="*/ 347420 h 2084480"/>
              <a:gd name="connsiteX7" fmla="*/ 7764879 w 7764879"/>
              <a:gd name="connsiteY7" fmla="*/ 347413 h 2084480"/>
              <a:gd name="connsiteX8" fmla="*/ 7764879 w 7764879"/>
              <a:gd name="connsiteY8" fmla="*/ 347413 h 2084480"/>
              <a:gd name="connsiteX9" fmla="*/ 7764879 w 7764879"/>
              <a:gd name="connsiteY9" fmla="*/ 868533 h 2084480"/>
              <a:gd name="connsiteX10" fmla="*/ 7764879 w 7764879"/>
              <a:gd name="connsiteY10" fmla="*/ 1737060 h 2084480"/>
              <a:gd name="connsiteX11" fmla="*/ 7417459 w 7764879"/>
              <a:gd name="connsiteY11" fmla="*/ 2084480 h 2084480"/>
              <a:gd name="connsiteX12" fmla="*/ 3648375 w 7764879"/>
              <a:gd name="connsiteY12" fmla="*/ 2084480 h 2084480"/>
              <a:gd name="connsiteX13" fmla="*/ 1884159 w 7764879"/>
              <a:gd name="connsiteY13" fmla="*/ 2084480 h 2084480"/>
              <a:gd name="connsiteX14" fmla="*/ 1884159 w 7764879"/>
              <a:gd name="connsiteY14" fmla="*/ 2084480 h 2084480"/>
              <a:gd name="connsiteX15" fmla="*/ 1055435 w 7764879"/>
              <a:gd name="connsiteY15" fmla="*/ 2084480 h 2084480"/>
              <a:gd name="connsiteX16" fmla="*/ 708015 w 7764879"/>
              <a:gd name="connsiteY16" fmla="*/ 1737060 h 2084480"/>
              <a:gd name="connsiteX17" fmla="*/ 718175 w 7764879"/>
              <a:gd name="connsiteY17" fmla="*/ 563733 h 2084480"/>
              <a:gd name="connsiteX18" fmla="*/ 0 w 7764879"/>
              <a:gd name="connsiteY18" fmla="*/ 406057 h 2084480"/>
              <a:gd name="connsiteX19" fmla="*/ 708015 w 7764879"/>
              <a:gd name="connsiteY19" fmla="*/ 347413 h 2084480"/>
              <a:gd name="connsiteX20" fmla="*/ 708015 w 7764879"/>
              <a:gd name="connsiteY20" fmla="*/ 347420 h 2084480"/>
              <a:gd name="connsiteX0" fmla="*/ 1336155 w 8393019"/>
              <a:gd name="connsiteY0" fmla="*/ 347420 h 2084480"/>
              <a:gd name="connsiteX1" fmla="*/ 1683575 w 8393019"/>
              <a:gd name="connsiteY1" fmla="*/ 0 h 2084480"/>
              <a:gd name="connsiteX2" fmla="*/ 2512299 w 8393019"/>
              <a:gd name="connsiteY2" fmla="*/ 0 h 2084480"/>
              <a:gd name="connsiteX3" fmla="*/ 2512299 w 8393019"/>
              <a:gd name="connsiteY3" fmla="*/ 0 h 2084480"/>
              <a:gd name="connsiteX4" fmla="*/ 4276515 w 8393019"/>
              <a:gd name="connsiteY4" fmla="*/ 0 h 2084480"/>
              <a:gd name="connsiteX5" fmla="*/ 8045599 w 8393019"/>
              <a:gd name="connsiteY5" fmla="*/ 0 h 2084480"/>
              <a:gd name="connsiteX6" fmla="*/ 8393019 w 8393019"/>
              <a:gd name="connsiteY6" fmla="*/ 347420 h 2084480"/>
              <a:gd name="connsiteX7" fmla="*/ 8393019 w 8393019"/>
              <a:gd name="connsiteY7" fmla="*/ 347413 h 2084480"/>
              <a:gd name="connsiteX8" fmla="*/ 8393019 w 8393019"/>
              <a:gd name="connsiteY8" fmla="*/ 347413 h 2084480"/>
              <a:gd name="connsiteX9" fmla="*/ 8393019 w 8393019"/>
              <a:gd name="connsiteY9" fmla="*/ 868533 h 2084480"/>
              <a:gd name="connsiteX10" fmla="*/ 8393019 w 8393019"/>
              <a:gd name="connsiteY10" fmla="*/ 1737060 h 2084480"/>
              <a:gd name="connsiteX11" fmla="*/ 8045599 w 8393019"/>
              <a:gd name="connsiteY11" fmla="*/ 2084480 h 2084480"/>
              <a:gd name="connsiteX12" fmla="*/ 4276515 w 8393019"/>
              <a:gd name="connsiteY12" fmla="*/ 2084480 h 2084480"/>
              <a:gd name="connsiteX13" fmla="*/ 2512299 w 8393019"/>
              <a:gd name="connsiteY13" fmla="*/ 2084480 h 2084480"/>
              <a:gd name="connsiteX14" fmla="*/ 2512299 w 8393019"/>
              <a:gd name="connsiteY14" fmla="*/ 2084480 h 2084480"/>
              <a:gd name="connsiteX15" fmla="*/ 1683575 w 8393019"/>
              <a:gd name="connsiteY15" fmla="*/ 2084480 h 2084480"/>
              <a:gd name="connsiteX16" fmla="*/ 1336155 w 8393019"/>
              <a:gd name="connsiteY16" fmla="*/ 1737060 h 2084480"/>
              <a:gd name="connsiteX17" fmla="*/ 1346315 w 8393019"/>
              <a:gd name="connsiteY17" fmla="*/ 563733 h 2084480"/>
              <a:gd name="connsiteX18" fmla="*/ 0 w 8393019"/>
              <a:gd name="connsiteY18" fmla="*/ 406057 h 2084480"/>
              <a:gd name="connsiteX19" fmla="*/ 1336155 w 8393019"/>
              <a:gd name="connsiteY19" fmla="*/ 347413 h 2084480"/>
              <a:gd name="connsiteX20" fmla="*/ 1336155 w 8393019"/>
              <a:gd name="connsiteY20" fmla="*/ 347420 h 208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3019" h="2084480">
                <a:moveTo>
                  <a:pt x="1336155" y="347420"/>
                </a:moveTo>
                <a:cubicBezTo>
                  <a:pt x="1336155" y="155545"/>
                  <a:pt x="1491700" y="0"/>
                  <a:pt x="1683575" y="0"/>
                </a:cubicBezTo>
                <a:lnTo>
                  <a:pt x="2512299" y="0"/>
                </a:lnTo>
                <a:lnTo>
                  <a:pt x="2512299" y="0"/>
                </a:lnTo>
                <a:lnTo>
                  <a:pt x="4276515" y="0"/>
                </a:lnTo>
                <a:lnTo>
                  <a:pt x="8045599" y="0"/>
                </a:lnTo>
                <a:cubicBezTo>
                  <a:pt x="8237474" y="0"/>
                  <a:pt x="8393019" y="155545"/>
                  <a:pt x="8393019" y="347420"/>
                </a:cubicBezTo>
                <a:lnTo>
                  <a:pt x="8393019" y="347413"/>
                </a:lnTo>
                <a:lnTo>
                  <a:pt x="8393019" y="347413"/>
                </a:lnTo>
                <a:lnTo>
                  <a:pt x="8393019" y="868533"/>
                </a:lnTo>
                <a:lnTo>
                  <a:pt x="8393019" y="1737060"/>
                </a:lnTo>
                <a:cubicBezTo>
                  <a:pt x="8393019" y="1928935"/>
                  <a:pt x="8237474" y="2084480"/>
                  <a:pt x="8045599" y="2084480"/>
                </a:cubicBezTo>
                <a:lnTo>
                  <a:pt x="4276515" y="2084480"/>
                </a:lnTo>
                <a:lnTo>
                  <a:pt x="2512299" y="2084480"/>
                </a:lnTo>
                <a:lnTo>
                  <a:pt x="2512299" y="2084480"/>
                </a:lnTo>
                <a:lnTo>
                  <a:pt x="1683575" y="2084480"/>
                </a:lnTo>
                <a:cubicBezTo>
                  <a:pt x="1491700" y="2084480"/>
                  <a:pt x="1336155" y="1928935"/>
                  <a:pt x="1336155" y="1737060"/>
                </a:cubicBezTo>
                <a:cubicBezTo>
                  <a:pt x="1339542" y="1345951"/>
                  <a:pt x="1342928" y="954842"/>
                  <a:pt x="1346315" y="563733"/>
                </a:cubicBezTo>
                <a:lnTo>
                  <a:pt x="0" y="406057"/>
                </a:lnTo>
                <a:lnTo>
                  <a:pt x="1336155" y="347413"/>
                </a:lnTo>
                <a:lnTo>
                  <a:pt x="1336155" y="347420"/>
                </a:lnTo>
                <a:close/>
              </a:path>
            </a:pathLst>
          </a:cu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308077">
            <a:off x="9475246" y="5336349"/>
            <a:ext cx="1250930" cy="1300861"/>
          </a:xfrm>
          <a:prstGeom prst="rect">
            <a:avLst/>
          </a:prstGeom>
        </p:spPr>
      </p:pic>
      <p:sp>
        <p:nvSpPr>
          <p:cNvPr id="24" name="角丸四角形吹き出し 23"/>
          <p:cNvSpPr/>
          <p:nvPr/>
        </p:nvSpPr>
        <p:spPr>
          <a:xfrm>
            <a:off x="8188125" y="1856871"/>
            <a:ext cx="3790515" cy="3074804"/>
          </a:xfrm>
          <a:custGeom>
            <a:avLst/>
            <a:gdLst>
              <a:gd name="connsiteX0" fmla="*/ 0 w 3372432"/>
              <a:gd name="connsiteY0" fmla="*/ 557312 h 3343803"/>
              <a:gd name="connsiteX1" fmla="*/ 557312 w 3372432"/>
              <a:gd name="connsiteY1" fmla="*/ 0 h 3343803"/>
              <a:gd name="connsiteX2" fmla="*/ 562072 w 3372432"/>
              <a:gd name="connsiteY2" fmla="*/ 0 h 3343803"/>
              <a:gd name="connsiteX3" fmla="*/ 562072 w 3372432"/>
              <a:gd name="connsiteY3" fmla="*/ 0 h 3343803"/>
              <a:gd name="connsiteX4" fmla="*/ 1405180 w 3372432"/>
              <a:gd name="connsiteY4" fmla="*/ 0 h 3343803"/>
              <a:gd name="connsiteX5" fmla="*/ 2815120 w 3372432"/>
              <a:gd name="connsiteY5" fmla="*/ 0 h 3343803"/>
              <a:gd name="connsiteX6" fmla="*/ 3372432 w 3372432"/>
              <a:gd name="connsiteY6" fmla="*/ 557312 h 3343803"/>
              <a:gd name="connsiteX7" fmla="*/ 3372432 w 3372432"/>
              <a:gd name="connsiteY7" fmla="*/ 1950552 h 3343803"/>
              <a:gd name="connsiteX8" fmla="*/ 3372432 w 3372432"/>
              <a:gd name="connsiteY8" fmla="*/ 1950552 h 3343803"/>
              <a:gd name="connsiteX9" fmla="*/ 3372432 w 3372432"/>
              <a:gd name="connsiteY9" fmla="*/ 2786503 h 3343803"/>
              <a:gd name="connsiteX10" fmla="*/ 3372432 w 3372432"/>
              <a:gd name="connsiteY10" fmla="*/ 2786491 h 3343803"/>
              <a:gd name="connsiteX11" fmla="*/ 2815120 w 3372432"/>
              <a:gd name="connsiteY11" fmla="*/ 3343803 h 3343803"/>
              <a:gd name="connsiteX12" fmla="*/ 1405180 w 3372432"/>
              <a:gd name="connsiteY12" fmla="*/ 3343803 h 3343803"/>
              <a:gd name="connsiteX13" fmla="*/ 562072 w 3372432"/>
              <a:gd name="connsiteY13" fmla="*/ 3343803 h 3343803"/>
              <a:gd name="connsiteX14" fmla="*/ 562072 w 3372432"/>
              <a:gd name="connsiteY14" fmla="*/ 3343803 h 3343803"/>
              <a:gd name="connsiteX15" fmla="*/ 557312 w 3372432"/>
              <a:gd name="connsiteY15" fmla="*/ 3343803 h 3343803"/>
              <a:gd name="connsiteX16" fmla="*/ 0 w 3372432"/>
              <a:gd name="connsiteY16" fmla="*/ 2786491 h 3343803"/>
              <a:gd name="connsiteX17" fmla="*/ 0 w 3372432"/>
              <a:gd name="connsiteY17" fmla="*/ 2786503 h 3343803"/>
              <a:gd name="connsiteX18" fmla="*/ -390055 w 3372432"/>
              <a:gd name="connsiteY18" fmla="*/ 2504208 h 3343803"/>
              <a:gd name="connsiteX19" fmla="*/ 0 w 3372432"/>
              <a:gd name="connsiteY19" fmla="*/ 1950552 h 3343803"/>
              <a:gd name="connsiteX20" fmla="*/ 0 w 3372432"/>
              <a:gd name="connsiteY20" fmla="*/ 557312 h 3343803"/>
              <a:gd name="connsiteX0" fmla="*/ 390055 w 3762487"/>
              <a:gd name="connsiteY0" fmla="*/ 557312 h 3343803"/>
              <a:gd name="connsiteX1" fmla="*/ 947367 w 3762487"/>
              <a:gd name="connsiteY1" fmla="*/ 0 h 3343803"/>
              <a:gd name="connsiteX2" fmla="*/ 952127 w 3762487"/>
              <a:gd name="connsiteY2" fmla="*/ 0 h 3343803"/>
              <a:gd name="connsiteX3" fmla="*/ 952127 w 3762487"/>
              <a:gd name="connsiteY3" fmla="*/ 0 h 3343803"/>
              <a:gd name="connsiteX4" fmla="*/ 1795235 w 3762487"/>
              <a:gd name="connsiteY4" fmla="*/ 0 h 3343803"/>
              <a:gd name="connsiteX5" fmla="*/ 3205175 w 3762487"/>
              <a:gd name="connsiteY5" fmla="*/ 0 h 3343803"/>
              <a:gd name="connsiteX6" fmla="*/ 3762487 w 3762487"/>
              <a:gd name="connsiteY6" fmla="*/ 557312 h 3343803"/>
              <a:gd name="connsiteX7" fmla="*/ 3762487 w 3762487"/>
              <a:gd name="connsiteY7" fmla="*/ 1950552 h 3343803"/>
              <a:gd name="connsiteX8" fmla="*/ 3762487 w 3762487"/>
              <a:gd name="connsiteY8" fmla="*/ 1950552 h 3343803"/>
              <a:gd name="connsiteX9" fmla="*/ 3762487 w 3762487"/>
              <a:gd name="connsiteY9" fmla="*/ 2786503 h 3343803"/>
              <a:gd name="connsiteX10" fmla="*/ 3762487 w 3762487"/>
              <a:gd name="connsiteY10" fmla="*/ 2786491 h 3343803"/>
              <a:gd name="connsiteX11" fmla="*/ 3205175 w 3762487"/>
              <a:gd name="connsiteY11" fmla="*/ 3343803 h 3343803"/>
              <a:gd name="connsiteX12" fmla="*/ 1795235 w 3762487"/>
              <a:gd name="connsiteY12" fmla="*/ 3343803 h 3343803"/>
              <a:gd name="connsiteX13" fmla="*/ 952127 w 3762487"/>
              <a:gd name="connsiteY13" fmla="*/ 3343803 h 3343803"/>
              <a:gd name="connsiteX14" fmla="*/ 952127 w 3762487"/>
              <a:gd name="connsiteY14" fmla="*/ 3343803 h 3343803"/>
              <a:gd name="connsiteX15" fmla="*/ 947367 w 3762487"/>
              <a:gd name="connsiteY15" fmla="*/ 3343803 h 3343803"/>
              <a:gd name="connsiteX16" fmla="*/ 390055 w 3762487"/>
              <a:gd name="connsiteY16" fmla="*/ 2786491 h 3343803"/>
              <a:gd name="connsiteX17" fmla="*/ 379895 w 3762487"/>
              <a:gd name="connsiteY17" fmla="*/ 2248023 h 3343803"/>
              <a:gd name="connsiteX18" fmla="*/ 0 w 3762487"/>
              <a:gd name="connsiteY18" fmla="*/ 2504208 h 3343803"/>
              <a:gd name="connsiteX19" fmla="*/ 390055 w 3762487"/>
              <a:gd name="connsiteY19" fmla="*/ 1950552 h 3343803"/>
              <a:gd name="connsiteX20" fmla="*/ 390055 w 3762487"/>
              <a:gd name="connsiteY20" fmla="*/ 557312 h 334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62487" h="3343803">
                <a:moveTo>
                  <a:pt x="390055" y="557312"/>
                </a:moveTo>
                <a:cubicBezTo>
                  <a:pt x="390055" y="249517"/>
                  <a:pt x="639572" y="0"/>
                  <a:pt x="947367" y="0"/>
                </a:cubicBezTo>
                <a:lnTo>
                  <a:pt x="952127" y="0"/>
                </a:lnTo>
                <a:lnTo>
                  <a:pt x="952127" y="0"/>
                </a:lnTo>
                <a:lnTo>
                  <a:pt x="1795235" y="0"/>
                </a:lnTo>
                <a:lnTo>
                  <a:pt x="3205175" y="0"/>
                </a:lnTo>
                <a:cubicBezTo>
                  <a:pt x="3512970" y="0"/>
                  <a:pt x="3762487" y="249517"/>
                  <a:pt x="3762487" y="557312"/>
                </a:cubicBezTo>
                <a:lnTo>
                  <a:pt x="3762487" y="1950552"/>
                </a:lnTo>
                <a:lnTo>
                  <a:pt x="3762487" y="1950552"/>
                </a:lnTo>
                <a:lnTo>
                  <a:pt x="3762487" y="2786503"/>
                </a:lnTo>
                <a:lnTo>
                  <a:pt x="3762487" y="2786491"/>
                </a:lnTo>
                <a:cubicBezTo>
                  <a:pt x="3762487" y="3094286"/>
                  <a:pt x="3512970" y="3343803"/>
                  <a:pt x="3205175" y="3343803"/>
                </a:cubicBezTo>
                <a:lnTo>
                  <a:pt x="1795235" y="3343803"/>
                </a:lnTo>
                <a:lnTo>
                  <a:pt x="952127" y="3343803"/>
                </a:lnTo>
                <a:lnTo>
                  <a:pt x="952127" y="3343803"/>
                </a:lnTo>
                <a:lnTo>
                  <a:pt x="947367" y="3343803"/>
                </a:lnTo>
                <a:cubicBezTo>
                  <a:pt x="639572" y="3343803"/>
                  <a:pt x="390055" y="3094286"/>
                  <a:pt x="390055" y="2786491"/>
                </a:cubicBezTo>
                <a:lnTo>
                  <a:pt x="379895" y="2248023"/>
                </a:lnTo>
                <a:lnTo>
                  <a:pt x="0" y="2504208"/>
                </a:lnTo>
                <a:lnTo>
                  <a:pt x="390055" y="1950552"/>
                </a:lnTo>
                <a:lnTo>
                  <a:pt x="390055" y="557312"/>
                </a:lnTo>
                <a:close/>
              </a:path>
            </a:pathLst>
          </a:cu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309210">
            <a:off x="10198534" y="2093228"/>
            <a:ext cx="1525313" cy="1549347"/>
          </a:xfrm>
          <a:prstGeom prst="rect">
            <a:avLst/>
          </a:prstGeom>
          <a:solidFill>
            <a:srgbClr val="FFFF99"/>
          </a:solidFill>
          <a:ln>
            <a:noFill/>
          </a:ln>
        </p:spPr>
      </p:pic>
      <p:sp>
        <p:nvSpPr>
          <p:cNvPr id="2" name="タイトル 1"/>
          <p:cNvSpPr>
            <a:spLocks noGrp="1"/>
          </p:cNvSpPr>
          <p:nvPr>
            <p:ph type="title"/>
          </p:nvPr>
        </p:nvSpPr>
        <p:spPr>
          <a:xfrm>
            <a:off x="582627" y="428208"/>
            <a:ext cx="11029616" cy="1013800"/>
          </a:xfrm>
        </p:spPr>
        <p:txBody>
          <a:bodyPr/>
          <a:lstStyle/>
          <a:p>
            <a:r>
              <a:rPr lang="ja-JP" altLang="en-US" dirty="0"/>
              <a:t>利用規約等をしっかり確認し、取引のルールを守りましょう</a:t>
            </a:r>
            <a:endParaRPr kumimoji="1" lang="ja-JP" altLang="en-US" dirty="0"/>
          </a:p>
        </p:txBody>
      </p:sp>
      <p:sp>
        <p:nvSpPr>
          <p:cNvPr id="8" name="正方形/長方形 7"/>
          <p:cNvSpPr/>
          <p:nvPr/>
        </p:nvSpPr>
        <p:spPr>
          <a:xfrm>
            <a:off x="484920" y="1866934"/>
            <a:ext cx="4726377" cy="1754326"/>
          </a:xfrm>
          <a:prstGeom prst="rect">
            <a:avLst/>
          </a:prstGeom>
          <a:noFill/>
        </p:spPr>
        <p:txBody>
          <a:bodyPr wrap="square" lIns="91440" tIns="45720" rIns="91440" bIns="45720">
            <a:spAutoFit/>
          </a:bodyPr>
          <a:lstStyle/>
          <a:p>
            <a:r>
              <a:rPr lang="ja-JP" altLang="en-US" b="1" cap="none" spc="0" dirty="0">
                <a:ln w="0"/>
                <a:solidFill>
                  <a:schemeClr val="tx1"/>
                </a:solidFill>
                <a:latin typeface="Meiryo UI" panose="020B0604030504040204" pitchFamily="50" charset="-128"/>
                <a:ea typeface="Meiryo UI" panose="020B0604030504040204" pitchFamily="50" charset="-128"/>
              </a:rPr>
              <a:t>確かに</a:t>
            </a:r>
            <a:r>
              <a:rPr lang="ja-JP" altLang="en-US" b="1" dirty="0">
                <a:ln w="0"/>
                <a:latin typeface="Meiryo UI" panose="020B0604030504040204" pitchFamily="50" charset="-128"/>
                <a:ea typeface="Meiryo UI" panose="020B0604030504040204" pitchFamily="50" charset="-128"/>
              </a:rPr>
              <a:t>、</a:t>
            </a:r>
            <a:endParaRPr lang="en-US" altLang="ja-JP" b="1" dirty="0">
              <a:ln w="0"/>
              <a:latin typeface="Meiryo UI" panose="020B0604030504040204" pitchFamily="50" charset="-128"/>
              <a:ea typeface="Meiryo UI" panose="020B0604030504040204" pitchFamily="50" charset="-128"/>
            </a:endParaRPr>
          </a:p>
          <a:p>
            <a:r>
              <a:rPr lang="ja-JP" altLang="en-US" b="1" cap="none" spc="0" dirty="0">
                <a:ln w="0"/>
                <a:solidFill>
                  <a:schemeClr val="tx1"/>
                </a:solidFill>
                <a:latin typeface="Meiryo UI" panose="020B0604030504040204" pitchFamily="50" charset="-128"/>
                <a:ea typeface="Meiryo UI" panose="020B0604030504040204" pitchFamily="50" charset="-128"/>
              </a:rPr>
              <a:t>利用規約を読むのは</a:t>
            </a:r>
            <a:r>
              <a:rPr lang="ja-JP" altLang="en-US" b="1" dirty="0">
                <a:ln w="0"/>
                <a:latin typeface="Meiryo UI" panose="020B0604030504040204" pitchFamily="50" charset="-128"/>
                <a:ea typeface="Meiryo UI" panose="020B0604030504040204" pitchFamily="50" charset="-128"/>
              </a:rPr>
              <a:t>とても面倒くさい。</a:t>
            </a:r>
            <a:endParaRPr lang="en-US" altLang="ja-JP" b="1" dirty="0">
              <a:ln w="0"/>
              <a:latin typeface="Meiryo UI" panose="020B0604030504040204" pitchFamily="50" charset="-128"/>
              <a:ea typeface="Meiryo UI" panose="020B0604030504040204" pitchFamily="50" charset="-128"/>
            </a:endParaRPr>
          </a:p>
          <a:p>
            <a:r>
              <a:rPr lang="ja-JP" altLang="en-US" b="1" cap="none" spc="0" dirty="0">
                <a:ln w="0"/>
                <a:solidFill>
                  <a:schemeClr val="tx1"/>
                </a:solidFill>
                <a:latin typeface="Meiryo UI" panose="020B0604030504040204" pitchFamily="50" charset="-128"/>
                <a:ea typeface="Meiryo UI" panose="020B0604030504040204" pitchFamily="50" charset="-128"/>
              </a:rPr>
              <a:t>でも、確認しないで</a:t>
            </a:r>
            <a:r>
              <a:rPr lang="ja-JP" altLang="en-US" b="1" dirty="0">
                <a:ln w="0"/>
                <a:latin typeface="Meiryo UI" panose="020B0604030504040204" pitchFamily="50" charset="-128"/>
                <a:ea typeface="Meiryo UI" panose="020B0604030504040204" pitchFamily="50" charset="-128"/>
              </a:rPr>
              <a:t>トラブルになったら</a:t>
            </a:r>
            <a:endParaRPr lang="en-US" altLang="ja-JP" b="1" dirty="0">
              <a:ln w="0"/>
              <a:latin typeface="Meiryo UI" panose="020B0604030504040204" pitchFamily="50" charset="-128"/>
              <a:ea typeface="Meiryo UI" panose="020B0604030504040204" pitchFamily="50" charset="-128"/>
            </a:endParaRPr>
          </a:p>
          <a:p>
            <a:r>
              <a:rPr lang="ja-JP" altLang="en-US" b="1" cap="none" spc="0" dirty="0">
                <a:ln w="0"/>
                <a:solidFill>
                  <a:schemeClr val="tx1"/>
                </a:solidFill>
                <a:latin typeface="Meiryo UI" panose="020B0604030504040204" pitchFamily="50" charset="-128"/>
                <a:ea typeface="Meiryo UI" panose="020B0604030504040204" pitchFamily="50" charset="-128"/>
              </a:rPr>
              <a:t>もっと面倒くさいことに</a:t>
            </a:r>
            <a:r>
              <a:rPr lang="ja-JP" altLang="en-US" b="1" dirty="0">
                <a:ln w="0"/>
                <a:latin typeface="Meiryo UI" panose="020B0604030504040204" pitchFamily="50" charset="-128"/>
                <a:ea typeface="Meiryo UI" panose="020B0604030504040204" pitchFamily="50" charset="-128"/>
              </a:rPr>
              <a:t>なるかもしれない。</a:t>
            </a:r>
            <a:endParaRPr lang="en-US" altLang="ja-JP" b="1" dirty="0">
              <a:ln w="0"/>
              <a:latin typeface="Meiryo UI" panose="020B0604030504040204" pitchFamily="50" charset="-128"/>
              <a:ea typeface="Meiryo UI" panose="020B0604030504040204" pitchFamily="50" charset="-128"/>
            </a:endParaRPr>
          </a:p>
          <a:p>
            <a:r>
              <a:rPr lang="ja-JP" altLang="en-US" b="1" dirty="0">
                <a:ln w="0"/>
                <a:latin typeface="Meiryo UI" panose="020B0604030504040204" pitchFamily="50" charset="-128"/>
                <a:ea typeface="Meiryo UI" panose="020B0604030504040204" pitchFamily="50" charset="-128"/>
              </a:rPr>
              <a:t>特にフリマは知らない人と「売買」をする。</a:t>
            </a:r>
            <a:endParaRPr lang="en-US" altLang="ja-JP" b="1" dirty="0">
              <a:ln w="0"/>
              <a:latin typeface="Meiryo UI" panose="020B0604030504040204" pitchFamily="50" charset="-128"/>
              <a:ea typeface="Meiryo UI" panose="020B0604030504040204" pitchFamily="50" charset="-128"/>
            </a:endParaRPr>
          </a:p>
          <a:p>
            <a:r>
              <a:rPr lang="ja-JP" altLang="en-US" b="1" cap="none" spc="0" dirty="0">
                <a:ln w="0"/>
                <a:solidFill>
                  <a:schemeClr val="tx1"/>
                </a:solidFill>
                <a:latin typeface="Meiryo UI" panose="020B0604030504040204" pitchFamily="50" charset="-128"/>
                <a:ea typeface="Meiryo UI" panose="020B0604030504040204" pitchFamily="50" charset="-128"/>
              </a:rPr>
              <a:t>だからこそ、</a:t>
            </a:r>
          </a:p>
        </p:txBody>
      </p:sp>
      <p:sp>
        <p:nvSpPr>
          <p:cNvPr id="15" name="星 32 14"/>
          <p:cNvSpPr/>
          <p:nvPr/>
        </p:nvSpPr>
        <p:spPr>
          <a:xfrm>
            <a:off x="120025" y="5481553"/>
            <a:ext cx="5364480" cy="1259840"/>
          </a:xfrm>
          <a:prstGeom prst="star32">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0000">
            <a:off x="1048104" y="3427708"/>
            <a:ext cx="3288997" cy="2428480"/>
          </a:xfrm>
          <a:prstGeom prst="rect">
            <a:avLst/>
          </a:prstGeom>
        </p:spPr>
      </p:pic>
      <p:pic>
        <p:nvPicPr>
          <p:cNvPr id="19" name="図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643386">
            <a:off x="8982316" y="1941121"/>
            <a:ext cx="1157753" cy="1748178"/>
          </a:xfrm>
          <a:prstGeom prst="rect">
            <a:avLst/>
          </a:prstGeom>
        </p:spPr>
      </p:pic>
      <p:pic>
        <p:nvPicPr>
          <p:cNvPr id="23" name="図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49621" y="3440159"/>
            <a:ext cx="2724408" cy="1266060"/>
          </a:xfrm>
          <a:prstGeom prst="rect">
            <a:avLst/>
          </a:prstGeom>
        </p:spPr>
      </p:pic>
      <p:sp>
        <p:nvSpPr>
          <p:cNvPr id="17" name="角丸四角形吹き出し 16"/>
          <p:cNvSpPr/>
          <p:nvPr/>
        </p:nvSpPr>
        <p:spPr>
          <a:xfrm>
            <a:off x="4371571" y="2074065"/>
            <a:ext cx="3693448" cy="2388979"/>
          </a:xfrm>
          <a:custGeom>
            <a:avLst/>
            <a:gdLst>
              <a:gd name="connsiteX0" fmla="*/ 0 w 2450357"/>
              <a:gd name="connsiteY0" fmla="*/ 408401 h 2501065"/>
              <a:gd name="connsiteX1" fmla="*/ 408401 w 2450357"/>
              <a:gd name="connsiteY1" fmla="*/ 0 h 2501065"/>
              <a:gd name="connsiteX2" fmla="*/ 408393 w 2450357"/>
              <a:gd name="connsiteY2" fmla="*/ 0 h 2501065"/>
              <a:gd name="connsiteX3" fmla="*/ 408393 w 2450357"/>
              <a:gd name="connsiteY3" fmla="*/ 0 h 2501065"/>
              <a:gd name="connsiteX4" fmla="*/ 1020982 w 2450357"/>
              <a:gd name="connsiteY4" fmla="*/ 0 h 2501065"/>
              <a:gd name="connsiteX5" fmla="*/ 2041956 w 2450357"/>
              <a:gd name="connsiteY5" fmla="*/ 0 h 2501065"/>
              <a:gd name="connsiteX6" fmla="*/ 2450357 w 2450357"/>
              <a:gd name="connsiteY6" fmla="*/ 408401 h 2501065"/>
              <a:gd name="connsiteX7" fmla="*/ 2450357 w 2450357"/>
              <a:gd name="connsiteY7" fmla="*/ 1458955 h 2501065"/>
              <a:gd name="connsiteX8" fmla="*/ 2450357 w 2450357"/>
              <a:gd name="connsiteY8" fmla="*/ 1458955 h 2501065"/>
              <a:gd name="connsiteX9" fmla="*/ 2450357 w 2450357"/>
              <a:gd name="connsiteY9" fmla="*/ 2084221 h 2501065"/>
              <a:gd name="connsiteX10" fmla="*/ 2450357 w 2450357"/>
              <a:gd name="connsiteY10" fmla="*/ 2092664 h 2501065"/>
              <a:gd name="connsiteX11" fmla="*/ 2041956 w 2450357"/>
              <a:gd name="connsiteY11" fmla="*/ 2501065 h 2501065"/>
              <a:gd name="connsiteX12" fmla="*/ 1020982 w 2450357"/>
              <a:gd name="connsiteY12" fmla="*/ 2501065 h 2501065"/>
              <a:gd name="connsiteX13" fmla="*/ 408393 w 2450357"/>
              <a:gd name="connsiteY13" fmla="*/ 2501065 h 2501065"/>
              <a:gd name="connsiteX14" fmla="*/ 408393 w 2450357"/>
              <a:gd name="connsiteY14" fmla="*/ 2501065 h 2501065"/>
              <a:gd name="connsiteX15" fmla="*/ 408401 w 2450357"/>
              <a:gd name="connsiteY15" fmla="*/ 2501065 h 2501065"/>
              <a:gd name="connsiteX16" fmla="*/ 0 w 2450357"/>
              <a:gd name="connsiteY16" fmla="*/ 2092664 h 2501065"/>
              <a:gd name="connsiteX17" fmla="*/ 0 w 2450357"/>
              <a:gd name="connsiteY17" fmla="*/ 2084221 h 2501065"/>
              <a:gd name="connsiteX18" fmla="*/ -1243091 w 2450357"/>
              <a:gd name="connsiteY18" fmla="*/ 2458222 h 2501065"/>
              <a:gd name="connsiteX19" fmla="*/ 0 w 2450357"/>
              <a:gd name="connsiteY19" fmla="*/ 1458955 h 2501065"/>
              <a:gd name="connsiteX20" fmla="*/ 0 w 2450357"/>
              <a:gd name="connsiteY20" fmla="*/ 408401 h 2501065"/>
              <a:gd name="connsiteX0" fmla="*/ 1243091 w 3693448"/>
              <a:gd name="connsiteY0" fmla="*/ 408401 h 2501065"/>
              <a:gd name="connsiteX1" fmla="*/ 1651492 w 3693448"/>
              <a:gd name="connsiteY1" fmla="*/ 0 h 2501065"/>
              <a:gd name="connsiteX2" fmla="*/ 1651484 w 3693448"/>
              <a:gd name="connsiteY2" fmla="*/ 0 h 2501065"/>
              <a:gd name="connsiteX3" fmla="*/ 1651484 w 3693448"/>
              <a:gd name="connsiteY3" fmla="*/ 0 h 2501065"/>
              <a:gd name="connsiteX4" fmla="*/ 2264073 w 3693448"/>
              <a:gd name="connsiteY4" fmla="*/ 0 h 2501065"/>
              <a:gd name="connsiteX5" fmla="*/ 3285047 w 3693448"/>
              <a:gd name="connsiteY5" fmla="*/ 0 h 2501065"/>
              <a:gd name="connsiteX6" fmla="*/ 3693448 w 3693448"/>
              <a:gd name="connsiteY6" fmla="*/ 408401 h 2501065"/>
              <a:gd name="connsiteX7" fmla="*/ 3693448 w 3693448"/>
              <a:gd name="connsiteY7" fmla="*/ 1458955 h 2501065"/>
              <a:gd name="connsiteX8" fmla="*/ 3693448 w 3693448"/>
              <a:gd name="connsiteY8" fmla="*/ 1458955 h 2501065"/>
              <a:gd name="connsiteX9" fmla="*/ 3693448 w 3693448"/>
              <a:gd name="connsiteY9" fmla="*/ 2084221 h 2501065"/>
              <a:gd name="connsiteX10" fmla="*/ 3693448 w 3693448"/>
              <a:gd name="connsiteY10" fmla="*/ 2092664 h 2501065"/>
              <a:gd name="connsiteX11" fmla="*/ 3285047 w 3693448"/>
              <a:gd name="connsiteY11" fmla="*/ 2501065 h 2501065"/>
              <a:gd name="connsiteX12" fmla="*/ 2264073 w 3693448"/>
              <a:gd name="connsiteY12" fmla="*/ 2501065 h 2501065"/>
              <a:gd name="connsiteX13" fmla="*/ 1651484 w 3693448"/>
              <a:gd name="connsiteY13" fmla="*/ 2501065 h 2501065"/>
              <a:gd name="connsiteX14" fmla="*/ 1651484 w 3693448"/>
              <a:gd name="connsiteY14" fmla="*/ 2501065 h 2501065"/>
              <a:gd name="connsiteX15" fmla="*/ 1651492 w 3693448"/>
              <a:gd name="connsiteY15" fmla="*/ 2501065 h 2501065"/>
              <a:gd name="connsiteX16" fmla="*/ 1243091 w 3693448"/>
              <a:gd name="connsiteY16" fmla="*/ 2092664 h 2501065"/>
              <a:gd name="connsiteX17" fmla="*/ 663971 w 3693448"/>
              <a:gd name="connsiteY17" fmla="*/ 2114701 h 2501065"/>
              <a:gd name="connsiteX18" fmla="*/ 0 w 3693448"/>
              <a:gd name="connsiteY18" fmla="*/ 2458222 h 2501065"/>
              <a:gd name="connsiteX19" fmla="*/ 1243091 w 3693448"/>
              <a:gd name="connsiteY19" fmla="*/ 1458955 h 2501065"/>
              <a:gd name="connsiteX20" fmla="*/ 1243091 w 3693448"/>
              <a:gd name="connsiteY20" fmla="*/ 408401 h 2501065"/>
              <a:gd name="connsiteX0" fmla="*/ 1243091 w 3693448"/>
              <a:gd name="connsiteY0" fmla="*/ 408401 h 2501065"/>
              <a:gd name="connsiteX1" fmla="*/ 1651492 w 3693448"/>
              <a:gd name="connsiteY1" fmla="*/ 0 h 2501065"/>
              <a:gd name="connsiteX2" fmla="*/ 1651484 w 3693448"/>
              <a:gd name="connsiteY2" fmla="*/ 0 h 2501065"/>
              <a:gd name="connsiteX3" fmla="*/ 1651484 w 3693448"/>
              <a:gd name="connsiteY3" fmla="*/ 0 h 2501065"/>
              <a:gd name="connsiteX4" fmla="*/ 2264073 w 3693448"/>
              <a:gd name="connsiteY4" fmla="*/ 0 h 2501065"/>
              <a:gd name="connsiteX5" fmla="*/ 3285047 w 3693448"/>
              <a:gd name="connsiteY5" fmla="*/ 0 h 2501065"/>
              <a:gd name="connsiteX6" fmla="*/ 3693448 w 3693448"/>
              <a:gd name="connsiteY6" fmla="*/ 408401 h 2501065"/>
              <a:gd name="connsiteX7" fmla="*/ 3693448 w 3693448"/>
              <a:gd name="connsiteY7" fmla="*/ 1458955 h 2501065"/>
              <a:gd name="connsiteX8" fmla="*/ 3693448 w 3693448"/>
              <a:gd name="connsiteY8" fmla="*/ 1458955 h 2501065"/>
              <a:gd name="connsiteX9" fmla="*/ 3693448 w 3693448"/>
              <a:gd name="connsiteY9" fmla="*/ 2084221 h 2501065"/>
              <a:gd name="connsiteX10" fmla="*/ 3693448 w 3693448"/>
              <a:gd name="connsiteY10" fmla="*/ 2092664 h 2501065"/>
              <a:gd name="connsiteX11" fmla="*/ 3285047 w 3693448"/>
              <a:gd name="connsiteY11" fmla="*/ 2501065 h 2501065"/>
              <a:gd name="connsiteX12" fmla="*/ 2264073 w 3693448"/>
              <a:gd name="connsiteY12" fmla="*/ 2501065 h 2501065"/>
              <a:gd name="connsiteX13" fmla="*/ 1651484 w 3693448"/>
              <a:gd name="connsiteY13" fmla="*/ 2501065 h 2501065"/>
              <a:gd name="connsiteX14" fmla="*/ 1651484 w 3693448"/>
              <a:gd name="connsiteY14" fmla="*/ 2501065 h 2501065"/>
              <a:gd name="connsiteX15" fmla="*/ 1651492 w 3693448"/>
              <a:gd name="connsiteY15" fmla="*/ 2501065 h 2501065"/>
              <a:gd name="connsiteX16" fmla="*/ 1243091 w 3693448"/>
              <a:gd name="connsiteY16" fmla="*/ 2092664 h 2501065"/>
              <a:gd name="connsiteX17" fmla="*/ 663971 w 3693448"/>
              <a:gd name="connsiteY17" fmla="*/ 2114701 h 2501065"/>
              <a:gd name="connsiteX18" fmla="*/ 0 w 3693448"/>
              <a:gd name="connsiteY18" fmla="*/ 2458222 h 2501065"/>
              <a:gd name="connsiteX19" fmla="*/ 613171 w 3693448"/>
              <a:gd name="connsiteY19" fmla="*/ 1855195 h 2501065"/>
              <a:gd name="connsiteX20" fmla="*/ 1243091 w 3693448"/>
              <a:gd name="connsiteY20" fmla="*/ 408401 h 2501065"/>
              <a:gd name="connsiteX0" fmla="*/ 1243091 w 3693448"/>
              <a:gd name="connsiteY0" fmla="*/ 408401 h 2501065"/>
              <a:gd name="connsiteX1" fmla="*/ 1651492 w 3693448"/>
              <a:gd name="connsiteY1" fmla="*/ 0 h 2501065"/>
              <a:gd name="connsiteX2" fmla="*/ 1651484 w 3693448"/>
              <a:gd name="connsiteY2" fmla="*/ 0 h 2501065"/>
              <a:gd name="connsiteX3" fmla="*/ 1651484 w 3693448"/>
              <a:gd name="connsiteY3" fmla="*/ 0 h 2501065"/>
              <a:gd name="connsiteX4" fmla="*/ 2264073 w 3693448"/>
              <a:gd name="connsiteY4" fmla="*/ 0 h 2501065"/>
              <a:gd name="connsiteX5" fmla="*/ 3285047 w 3693448"/>
              <a:gd name="connsiteY5" fmla="*/ 0 h 2501065"/>
              <a:gd name="connsiteX6" fmla="*/ 3693448 w 3693448"/>
              <a:gd name="connsiteY6" fmla="*/ 408401 h 2501065"/>
              <a:gd name="connsiteX7" fmla="*/ 3693448 w 3693448"/>
              <a:gd name="connsiteY7" fmla="*/ 1458955 h 2501065"/>
              <a:gd name="connsiteX8" fmla="*/ 3693448 w 3693448"/>
              <a:gd name="connsiteY8" fmla="*/ 1458955 h 2501065"/>
              <a:gd name="connsiteX9" fmla="*/ 3693448 w 3693448"/>
              <a:gd name="connsiteY9" fmla="*/ 2084221 h 2501065"/>
              <a:gd name="connsiteX10" fmla="*/ 3693448 w 3693448"/>
              <a:gd name="connsiteY10" fmla="*/ 2092664 h 2501065"/>
              <a:gd name="connsiteX11" fmla="*/ 3285047 w 3693448"/>
              <a:gd name="connsiteY11" fmla="*/ 2501065 h 2501065"/>
              <a:gd name="connsiteX12" fmla="*/ 2264073 w 3693448"/>
              <a:gd name="connsiteY12" fmla="*/ 2501065 h 2501065"/>
              <a:gd name="connsiteX13" fmla="*/ 1651484 w 3693448"/>
              <a:gd name="connsiteY13" fmla="*/ 2501065 h 2501065"/>
              <a:gd name="connsiteX14" fmla="*/ 1651484 w 3693448"/>
              <a:gd name="connsiteY14" fmla="*/ 2501065 h 2501065"/>
              <a:gd name="connsiteX15" fmla="*/ 1651492 w 3693448"/>
              <a:gd name="connsiteY15" fmla="*/ 2501065 h 2501065"/>
              <a:gd name="connsiteX16" fmla="*/ 1243091 w 3693448"/>
              <a:gd name="connsiteY16" fmla="*/ 2092664 h 2501065"/>
              <a:gd name="connsiteX17" fmla="*/ 663971 w 3693448"/>
              <a:gd name="connsiteY17" fmla="*/ 2114701 h 2501065"/>
              <a:gd name="connsiteX18" fmla="*/ 0 w 3693448"/>
              <a:gd name="connsiteY18" fmla="*/ 2458222 h 2501065"/>
              <a:gd name="connsiteX19" fmla="*/ 785891 w 3693448"/>
              <a:gd name="connsiteY19" fmla="*/ 1824715 h 2501065"/>
              <a:gd name="connsiteX20" fmla="*/ 1243091 w 3693448"/>
              <a:gd name="connsiteY20" fmla="*/ 408401 h 2501065"/>
              <a:gd name="connsiteX0" fmla="*/ 1243091 w 3693448"/>
              <a:gd name="connsiteY0" fmla="*/ 408401 h 2501065"/>
              <a:gd name="connsiteX1" fmla="*/ 1651492 w 3693448"/>
              <a:gd name="connsiteY1" fmla="*/ 0 h 2501065"/>
              <a:gd name="connsiteX2" fmla="*/ 1651484 w 3693448"/>
              <a:gd name="connsiteY2" fmla="*/ 0 h 2501065"/>
              <a:gd name="connsiteX3" fmla="*/ 1651484 w 3693448"/>
              <a:gd name="connsiteY3" fmla="*/ 0 h 2501065"/>
              <a:gd name="connsiteX4" fmla="*/ 2264073 w 3693448"/>
              <a:gd name="connsiteY4" fmla="*/ 0 h 2501065"/>
              <a:gd name="connsiteX5" fmla="*/ 3285047 w 3693448"/>
              <a:gd name="connsiteY5" fmla="*/ 0 h 2501065"/>
              <a:gd name="connsiteX6" fmla="*/ 3693448 w 3693448"/>
              <a:gd name="connsiteY6" fmla="*/ 408401 h 2501065"/>
              <a:gd name="connsiteX7" fmla="*/ 3693448 w 3693448"/>
              <a:gd name="connsiteY7" fmla="*/ 1458955 h 2501065"/>
              <a:gd name="connsiteX8" fmla="*/ 3693448 w 3693448"/>
              <a:gd name="connsiteY8" fmla="*/ 1458955 h 2501065"/>
              <a:gd name="connsiteX9" fmla="*/ 3693448 w 3693448"/>
              <a:gd name="connsiteY9" fmla="*/ 2084221 h 2501065"/>
              <a:gd name="connsiteX10" fmla="*/ 3693448 w 3693448"/>
              <a:gd name="connsiteY10" fmla="*/ 2092664 h 2501065"/>
              <a:gd name="connsiteX11" fmla="*/ 3285047 w 3693448"/>
              <a:gd name="connsiteY11" fmla="*/ 2501065 h 2501065"/>
              <a:gd name="connsiteX12" fmla="*/ 2264073 w 3693448"/>
              <a:gd name="connsiteY12" fmla="*/ 2501065 h 2501065"/>
              <a:gd name="connsiteX13" fmla="*/ 1651484 w 3693448"/>
              <a:gd name="connsiteY13" fmla="*/ 2501065 h 2501065"/>
              <a:gd name="connsiteX14" fmla="*/ 1651484 w 3693448"/>
              <a:gd name="connsiteY14" fmla="*/ 2501065 h 2501065"/>
              <a:gd name="connsiteX15" fmla="*/ 1651492 w 3693448"/>
              <a:gd name="connsiteY15" fmla="*/ 2501065 h 2501065"/>
              <a:gd name="connsiteX16" fmla="*/ 1060211 w 3693448"/>
              <a:gd name="connsiteY16" fmla="*/ 2041864 h 2501065"/>
              <a:gd name="connsiteX17" fmla="*/ 663971 w 3693448"/>
              <a:gd name="connsiteY17" fmla="*/ 2114701 h 2501065"/>
              <a:gd name="connsiteX18" fmla="*/ 0 w 3693448"/>
              <a:gd name="connsiteY18" fmla="*/ 2458222 h 2501065"/>
              <a:gd name="connsiteX19" fmla="*/ 785891 w 3693448"/>
              <a:gd name="connsiteY19" fmla="*/ 1824715 h 2501065"/>
              <a:gd name="connsiteX20" fmla="*/ 1243091 w 3693448"/>
              <a:gd name="connsiteY20" fmla="*/ 408401 h 2501065"/>
              <a:gd name="connsiteX0" fmla="*/ 1111011 w 3693448"/>
              <a:gd name="connsiteY0" fmla="*/ 388081 h 2501065"/>
              <a:gd name="connsiteX1" fmla="*/ 1651492 w 3693448"/>
              <a:gd name="connsiteY1" fmla="*/ 0 h 2501065"/>
              <a:gd name="connsiteX2" fmla="*/ 1651484 w 3693448"/>
              <a:gd name="connsiteY2" fmla="*/ 0 h 2501065"/>
              <a:gd name="connsiteX3" fmla="*/ 1651484 w 3693448"/>
              <a:gd name="connsiteY3" fmla="*/ 0 h 2501065"/>
              <a:gd name="connsiteX4" fmla="*/ 2264073 w 3693448"/>
              <a:gd name="connsiteY4" fmla="*/ 0 h 2501065"/>
              <a:gd name="connsiteX5" fmla="*/ 3285047 w 3693448"/>
              <a:gd name="connsiteY5" fmla="*/ 0 h 2501065"/>
              <a:gd name="connsiteX6" fmla="*/ 3693448 w 3693448"/>
              <a:gd name="connsiteY6" fmla="*/ 408401 h 2501065"/>
              <a:gd name="connsiteX7" fmla="*/ 3693448 w 3693448"/>
              <a:gd name="connsiteY7" fmla="*/ 1458955 h 2501065"/>
              <a:gd name="connsiteX8" fmla="*/ 3693448 w 3693448"/>
              <a:gd name="connsiteY8" fmla="*/ 1458955 h 2501065"/>
              <a:gd name="connsiteX9" fmla="*/ 3693448 w 3693448"/>
              <a:gd name="connsiteY9" fmla="*/ 2084221 h 2501065"/>
              <a:gd name="connsiteX10" fmla="*/ 3693448 w 3693448"/>
              <a:gd name="connsiteY10" fmla="*/ 2092664 h 2501065"/>
              <a:gd name="connsiteX11" fmla="*/ 3285047 w 3693448"/>
              <a:gd name="connsiteY11" fmla="*/ 2501065 h 2501065"/>
              <a:gd name="connsiteX12" fmla="*/ 2264073 w 3693448"/>
              <a:gd name="connsiteY12" fmla="*/ 2501065 h 2501065"/>
              <a:gd name="connsiteX13" fmla="*/ 1651484 w 3693448"/>
              <a:gd name="connsiteY13" fmla="*/ 2501065 h 2501065"/>
              <a:gd name="connsiteX14" fmla="*/ 1651484 w 3693448"/>
              <a:gd name="connsiteY14" fmla="*/ 2501065 h 2501065"/>
              <a:gd name="connsiteX15" fmla="*/ 1651492 w 3693448"/>
              <a:gd name="connsiteY15" fmla="*/ 2501065 h 2501065"/>
              <a:gd name="connsiteX16" fmla="*/ 1060211 w 3693448"/>
              <a:gd name="connsiteY16" fmla="*/ 2041864 h 2501065"/>
              <a:gd name="connsiteX17" fmla="*/ 663971 w 3693448"/>
              <a:gd name="connsiteY17" fmla="*/ 2114701 h 2501065"/>
              <a:gd name="connsiteX18" fmla="*/ 0 w 3693448"/>
              <a:gd name="connsiteY18" fmla="*/ 2458222 h 2501065"/>
              <a:gd name="connsiteX19" fmla="*/ 785891 w 3693448"/>
              <a:gd name="connsiteY19" fmla="*/ 1824715 h 2501065"/>
              <a:gd name="connsiteX20" fmla="*/ 1111011 w 3693448"/>
              <a:gd name="connsiteY20" fmla="*/ 388081 h 2501065"/>
              <a:gd name="connsiteX0" fmla="*/ 1111011 w 3693448"/>
              <a:gd name="connsiteY0" fmla="*/ 388081 h 2501065"/>
              <a:gd name="connsiteX1" fmla="*/ 1651492 w 3693448"/>
              <a:gd name="connsiteY1" fmla="*/ 0 h 2501065"/>
              <a:gd name="connsiteX2" fmla="*/ 1651484 w 3693448"/>
              <a:gd name="connsiteY2" fmla="*/ 0 h 2501065"/>
              <a:gd name="connsiteX3" fmla="*/ 1651484 w 3693448"/>
              <a:gd name="connsiteY3" fmla="*/ 0 h 2501065"/>
              <a:gd name="connsiteX4" fmla="*/ 2264073 w 3693448"/>
              <a:gd name="connsiteY4" fmla="*/ 0 h 2501065"/>
              <a:gd name="connsiteX5" fmla="*/ 3285047 w 3693448"/>
              <a:gd name="connsiteY5" fmla="*/ 0 h 2501065"/>
              <a:gd name="connsiteX6" fmla="*/ 3693448 w 3693448"/>
              <a:gd name="connsiteY6" fmla="*/ 408401 h 2501065"/>
              <a:gd name="connsiteX7" fmla="*/ 3693448 w 3693448"/>
              <a:gd name="connsiteY7" fmla="*/ 1458955 h 2501065"/>
              <a:gd name="connsiteX8" fmla="*/ 3693448 w 3693448"/>
              <a:gd name="connsiteY8" fmla="*/ 1458955 h 2501065"/>
              <a:gd name="connsiteX9" fmla="*/ 3693448 w 3693448"/>
              <a:gd name="connsiteY9" fmla="*/ 2084221 h 2501065"/>
              <a:gd name="connsiteX10" fmla="*/ 3693448 w 3693448"/>
              <a:gd name="connsiteY10" fmla="*/ 2092664 h 2501065"/>
              <a:gd name="connsiteX11" fmla="*/ 3285047 w 3693448"/>
              <a:gd name="connsiteY11" fmla="*/ 2501065 h 2501065"/>
              <a:gd name="connsiteX12" fmla="*/ 2264073 w 3693448"/>
              <a:gd name="connsiteY12" fmla="*/ 2501065 h 2501065"/>
              <a:gd name="connsiteX13" fmla="*/ 1651484 w 3693448"/>
              <a:gd name="connsiteY13" fmla="*/ 2501065 h 2501065"/>
              <a:gd name="connsiteX14" fmla="*/ 1651484 w 3693448"/>
              <a:gd name="connsiteY14" fmla="*/ 2501065 h 2501065"/>
              <a:gd name="connsiteX15" fmla="*/ 1651492 w 3693448"/>
              <a:gd name="connsiteY15" fmla="*/ 2501065 h 2501065"/>
              <a:gd name="connsiteX16" fmla="*/ 1060211 w 3693448"/>
              <a:gd name="connsiteY16" fmla="*/ 2041864 h 2501065"/>
              <a:gd name="connsiteX17" fmla="*/ 663971 w 3693448"/>
              <a:gd name="connsiteY17" fmla="*/ 2114701 h 2501065"/>
              <a:gd name="connsiteX18" fmla="*/ 0 w 3693448"/>
              <a:gd name="connsiteY18" fmla="*/ 2458222 h 2501065"/>
              <a:gd name="connsiteX19" fmla="*/ 785891 w 3693448"/>
              <a:gd name="connsiteY19" fmla="*/ 1824715 h 2501065"/>
              <a:gd name="connsiteX20" fmla="*/ 1111011 w 3693448"/>
              <a:gd name="connsiteY20" fmla="*/ 388081 h 250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93448" h="2501065">
                <a:moveTo>
                  <a:pt x="1111011" y="388081"/>
                </a:moveTo>
                <a:cubicBezTo>
                  <a:pt x="1263411" y="81247"/>
                  <a:pt x="1425938" y="0"/>
                  <a:pt x="1651492" y="0"/>
                </a:cubicBezTo>
                <a:lnTo>
                  <a:pt x="1651484" y="0"/>
                </a:lnTo>
                <a:lnTo>
                  <a:pt x="1651484" y="0"/>
                </a:lnTo>
                <a:lnTo>
                  <a:pt x="2264073" y="0"/>
                </a:lnTo>
                <a:lnTo>
                  <a:pt x="3285047" y="0"/>
                </a:lnTo>
                <a:cubicBezTo>
                  <a:pt x="3510601" y="0"/>
                  <a:pt x="3693448" y="182847"/>
                  <a:pt x="3693448" y="408401"/>
                </a:cubicBezTo>
                <a:lnTo>
                  <a:pt x="3693448" y="1458955"/>
                </a:lnTo>
                <a:lnTo>
                  <a:pt x="3693448" y="1458955"/>
                </a:lnTo>
                <a:lnTo>
                  <a:pt x="3693448" y="2084221"/>
                </a:lnTo>
                <a:lnTo>
                  <a:pt x="3693448" y="2092664"/>
                </a:lnTo>
                <a:cubicBezTo>
                  <a:pt x="3693448" y="2318218"/>
                  <a:pt x="3510601" y="2501065"/>
                  <a:pt x="3285047" y="2501065"/>
                </a:cubicBezTo>
                <a:lnTo>
                  <a:pt x="2264073" y="2501065"/>
                </a:lnTo>
                <a:lnTo>
                  <a:pt x="1651484" y="2501065"/>
                </a:lnTo>
                <a:lnTo>
                  <a:pt x="1651484" y="2501065"/>
                </a:lnTo>
                <a:lnTo>
                  <a:pt x="1651492" y="2501065"/>
                </a:lnTo>
                <a:cubicBezTo>
                  <a:pt x="1425938" y="2501065"/>
                  <a:pt x="1060211" y="2267418"/>
                  <a:pt x="1060211" y="2041864"/>
                </a:cubicBezTo>
                <a:lnTo>
                  <a:pt x="663971" y="2114701"/>
                </a:lnTo>
                <a:lnTo>
                  <a:pt x="0" y="2458222"/>
                </a:lnTo>
                <a:lnTo>
                  <a:pt x="785891" y="1824715"/>
                </a:lnTo>
                <a:lnTo>
                  <a:pt x="1111011" y="388081"/>
                </a:lnTo>
                <a:close/>
              </a:path>
            </a:pathLst>
          </a:cu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86769" y="2335333"/>
            <a:ext cx="1507730" cy="2008894"/>
          </a:xfrm>
          <a:prstGeom prst="rect">
            <a:avLst/>
          </a:prstGeom>
        </p:spPr>
      </p:pic>
      <p:sp>
        <p:nvSpPr>
          <p:cNvPr id="7" name="角丸四角形吹き出し 6"/>
          <p:cNvSpPr/>
          <p:nvPr/>
        </p:nvSpPr>
        <p:spPr>
          <a:xfrm>
            <a:off x="6709340" y="3073839"/>
            <a:ext cx="1280160" cy="855611"/>
          </a:xfrm>
          <a:prstGeom prst="wedgeRoundRectCallout">
            <a:avLst>
              <a:gd name="adj1" fmla="val -69617"/>
              <a:gd name="adj2" fmla="val -28144"/>
              <a:gd name="adj3" fmla="val 16667"/>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95000"/>
                    <a:lumOff val="5000"/>
                  </a:schemeClr>
                </a:solidFill>
                <a:latin typeface="Meiryo UI" panose="020B0604030504040204" pitchFamily="50" charset="-128"/>
                <a:ea typeface="Meiryo UI" panose="020B0604030504040204" pitchFamily="50" charset="-128"/>
              </a:rPr>
              <a:t>当事者で</a:t>
            </a:r>
            <a:endParaRPr kumimoji="1"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pPr algn="ctr"/>
            <a:r>
              <a:rPr kumimoji="1" lang="ja-JP" altLang="en-US" dirty="0">
                <a:solidFill>
                  <a:schemeClr val="tx1">
                    <a:lumMod val="95000"/>
                    <a:lumOff val="5000"/>
                  </a:schemeClr>
                </a:solidFill>
                <a:latin typeface="Meiryo UI" panose="020B0604030504040204" pitchFamily="50" charset="-128"/>
                <a:ea typeface="Meiryo UI" panose="020B0604030504040204" pitchFamily="50" charset="-128"/>
              </a:rPr>
              <a:t>解決</a:t>
            </a:r>
            <a:r>
              <a:rPr kumimoji="1" lang="ja-JP" altLang="en-US" sz="1400" dirty="0">
                <a:solidFill>
                  <a:schemeClr val="tx1">
                    <a:lumMod val="95000"/>
                    <a:lumOff val="5000"/>
                  </a:schemeClr>
                </a:solidFill>
                <a:latin typeface="Meiryo UI" panose="020B0604030504040204" pitchFamily="50" charset="-128"/>
                <a:ea typeface="Meiryo UI" panose="020B0604030504040204" pitchFamily="50" charset="-128"/>
              </a:rPr>
              <a:t>を</a:t>
            </a:r>
            <a:r>
              <a:rPr kumimoji="1" lang="en-US" altLang="ja-JP" dirty="0">
                <a:solidFill>
                  <a:schemeClr val="tx1">
                    <a:lumMod val="95000"/>
                    <a:lumOff val="5000"/>
                  </a:schemeClr>
                </a:solidFill>
                <a:latin typeface="Meiryo UI" panose="020B0604030504040204" pitchFamily="50" charset="-128"/>
                <a:ea typeface="Meiryo UI" panose="020B0604030504040204" pitchFamily="50" charset="-128"/>
              </a:rPr>
              <a:t>…</a:t>
            </a:r>
            <a:endParaRPr kumimoji="1" lang="ja-JP" altLang="en-US" dirty="0">
              <a:solidFill>
                <a:schemeClr val="tx1">
                  <a:lumMod val="95000"/>
                  <a:lumOff val="5000"/>
                </a:schemeClr>
              </a:solidFill>
              <a:latin typeface="Meiryo UI" panose="020B0604030504040204" pitchFamily="50" charset="-128"/>
              <a:ea typeface="Meiryo UI" panose="020B0604030504040204" pitchFamily="50" charset="-128"/>
            </a:endParaRPr>
          </a:p>
        </p:txBody>
      </p:sp>
      <p:grpSp>
        <p:nvGrpSpPr>
          <p:cNvPr id="28" name="グループ化 27"/>
          <p:cNvGrpSpPr/>
          <p:nvPr/>
        </p:nvGrpSpPr>
        <p:grpSpPr>
          <a:xfrm>
            <a:off x="6409898" y="1971728"/>
            <a:ext cx="2047026" cy="677066"/>
            <a:chOff x="6167714" y="2553786"/>
            <a:chExt cx="2047026" cy="677066"/>
          </a:xfrm>
        </p:grpSpPr>
        <p:sp>
          <p:nvSpPr>
            <p:cNvPr id="26" name="雲 25"/>
            <p:cNvSpPr/>
            <p:nvPr/>
          </p:nvSpPr>
          <p:spPr>
            <a:xfrm rot="894010">
              <a:off x="6167714" y="2553786"/>
              <a:ext cx="2047026" cy="67706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accent3">
                <a:lumMod val="20000"/>
                <a:lumOff val="8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rot="898217">
              <a:off x="6281843" y="2737918"/>
              <a:ext cx="1845378" cy="400110"/>
            </a:xfrm>
            <a:prstGeom prst="rect">
              <a:avLst/>
            </a:prstGeom>
            <a:noFill/>
          </p:spPr>
          <p:txBody>
            <a:bodyPr wrap="none" lIns="91440" tIns="45720" rIns="91440" bIns="45720">
              <a:spAutoFit/>
            </a:bodyPr>
            <a:lstStyle/>
            <a:p>
              <a:pPr algn="ctr"/>
              <a:r>
                <a:rPr lang="ja-JP" altLang="en-US" sz="2000" b="1" cap="none" spc="-150" dirty="0">
                  <a:ln w="0"/>
                  <a:solidFill>
                    <a:srgbClr val="FF0000"/>
                  </a:solidFill>
                  <a:latin typeface="メイリオ" panose="020B0604030504040204" pitchFamily="50" charset="-128"/>
                  <a:ea typeface="メイリオ" panose="020B0604030504040204" pitchFamily="50" charset="-128"/>
                </a:rPr>
                <a:t>トラブったら？</a:t>
              </a:r>
            </a:p>
          </p:txBody>
        </p:sp>
      </p:grpSp>
      <p:grpSp>
        <p:nvGrpSpPr>
          <p:cNvPr id="36" name="グループ化 35"/>
          <p:cNvGrpSpPr/>
          <p:nvPr/>
        </p:nvGrpSpPr>
        <p:grpSpPr>
          <a:xfrm>
            <a:off x="9041165" y="4271527"/>
            <a:ext cx="2646347" cy="1044079"/>
            <a:chOff x="8890695" y="4483898"/>
            <a:chExt cx="2646347" cy="1044079"/>
          </a:xfrm>
        </p:grpSpPr>
        <p:sp>
          <p:nvSpPr>
            <p:cNvPr id="27" name="雲 26"/>
            <p:cNvSpPr/>
            <p:nvPr/>
          </p:nvSpPr>
          <p:spPr>
            <a:xfrm rot="287048">
              <a:off x="8890695" y="4483898"/>
              <a:ext cx="2646347" cy="1044079"/>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accent3">
                <a:lumMod val="20000"/>
                <a:lumOff val="8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9141907" y="4657158"/>
              <a:ext cx="2319866" cy="697558"/>
            </a:xfrm>
            <a:prstGeom prst="rect">
              <a:avLst/>
            </a:prstGeom>
            <a:noFill/>
          </p:spPr>
          <p:txBody>
            <a:bodyPr wrap="none" lIns="91440" tIns="45720" rIns="91440" bIns="45720">
              <a:spAutoFit/>
            </a:bodyPr>
            <a:lstStyle/>
            <a:p>
              <a:pPr algn="ctr"/>
              <a:r>
                <a:rPr lang="ja-JP" altLang="en-US" sz="2000" b="1" cap="none" spc="-150" dirty="0">
                  <a:ln w="0"/>
                  <a:solidFill>
                    <a:srgbClr val="FF0000"/>
                  </a:solidFill>
                  <a:latin typeface="メイリオ" panose="020B0604030504040204" pitchFamily="50" charset="-128"/>
                  <a:ea typeface="メイリオ" panose="020B0604030504040204" pitchFamily="50" charset="-128"/>
                </a:rPr>
                <a:t>契約はいつ成立？</a:t>
              </a:r>
              <a:endParaRPr lang="en-US" altLang="ja-JP" sz="2000" b="1" cap="none" spc="-150" dirty="0">
                <a:ln w="0"/>
                <a:solidFill>
                  <a:srgbClr val="FF0000"/>
                </a:solidFill>
                <a:latin typeface="メイリオ" panose="020B0604030504040204" pitchFamily="50" charset="-128"/>
                <a:ea typeface="メイリオ" panose="020B0604030504040204" pitchFamily="50" charset="-128"/>
              </a:endParaRPr>
            </a:p>
            <a:p>
              <a:pPr algn="ctr"/>
              <a:r>
                <a:rPr lang="ja-JP" altLang="en-US" sz="2000" b="1" spc="-150" dirty="0">
                  <a:ln w="0"/>
                  <a:solidFill>
                    <a:srgbClr val="FF0000"/>
                  </a:solidFill>
                  <a:latin typeface="メイリオ" panose="020B0604030504040204" pitchFamily="50" charset="-128"/>
                  <a:ea typeface="メイリオ" panose="020B0604030504040204" pitchFamily="50" charset="-128"/>
                </a:rPr>
                <a:t>取引の完了はいつ？</a:t>
              </a:r>
              <a:endParaRPr lang="ja-JP" altLang="en-US" sz="2000" b="1" cap="none" spc="-150" dirty="0">
                <a:ln w="0"/>
                <a:solidFill>
                  <a:srgbClr val="FF0000"/>
                </a:solidFill>
                <a:latin typeface="メイリオ" panose="020B0604030504040204" pitchFamily="50" charset="-128"/>
                <a:ea typeface="メイリオ" panose="020B0604030504040204" pitchFamily="50" charset="-128"/>
              </a:endParaRPr>
            </a:p>
          </p:txBody>
        </p:sp>
      </p:grpSp>
      <p:sp>
        <p:nvSpPr>
          <p:cNvPr id="10" name="正方形/長方形 9"/>
          <p:cNvSpPr/>
          <p:nvPr/>
        </p:nvSpPr>
        <p:spPr>
          <a:xfrm>
            <a:off x="249238" y="5754725"/>
            <a:ext cx="5628640" cy="584775"/>
          </a:xfrm>
          <a:prstGeom prst="rect">
            <a:avLst/>
          </a:prstGeom>
          <a:noFill/>
        </p:spPr>
        <p:txBody>
          <a:bodyPr wrap="square" lIns="91440" tIns="45720" rIns="91440" bIns="45720">
            <a:spAutoFit/>
          </a:bodyPr>
          <a:lstStyle/>
          <a:p>
            <a:r>
              <a:rPr lang="ja-JP" altLang="en-US" sz="3200" b="0" cap="none" spc="0" dirty="0">
                <a:ln w="57150">
                  <a:solidFill>
                    <a:schemeClr val="bg1"/>
                  </a:solidFill>
                </a:ln>
                <a:solidFill>
                  <a:schemeClr val="bg1"/>
                </a:solidFill>
                <a:latin typeface="HGP創英角ｺﾞｼｯｸUB" panose="020B0900000000000000" pitchFamily="50" charset="-128"/>
                <a:ea typeface="HGP創英角ｺﾞｼｯｸUB" panose="020B0900000000000000" pitchFamily="50" charset="-128"/>
              </a:rPr>
              <a:t>利用規約を</a:t>
            </a:r>
            <a:r>
              <a:rPr lang="ja-JP" altLang="en-US" sz="3200" dirty="0">
                <a:ln w="57150">
                  <a:solidFill>
                    <a:schemeClr val="bg1"/>
                  </a:solidFill>
                </a:ln>
                <a:solidFill>
                  <a:schemeClr val="bg1"/>
                </a:solidFill>
                <a:latin typeface="HGP創英角ｺﾞｼｯｸUB" panose="020B0900000000000000" pitchFamily="50" charset="-128"/>
                <a:ea typeface="HGP創英角ｺﾞｼｯｸUB" panose="020B0900000000000000" pitchFamily="50" charset="-128"/>
              </a:rPr>
              <a:t>しっかり確認しよう</a:t>
            </a:r>
            <a:endParaRPr lang="ja-JP" altLang="en-US" sz="3200" b="0" cap="none" spc="0" dirty="0">
              <a:ln w="57150">
                <a:solidFill>
                  <a:schemeClr val="bg1"/>
                </a:solidFill>
              </a:ln>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6" name="正方形/長方形 15"/>
          <p:cNvSpPr/>
          <p:nvPr/>
        </p:nvSpPr>
        <p:spPr>
          <a:xfrm>
            <a:off x="249009" y="5764933"/>
            <a:ext cx="5628640" cy="584775"/>
          </a:xfrm>
          <a:prstGeom prst="rect">
            <a:avLst/>
          </a:prstGeom>
          <a:noFill/>
        </p:spPr>
        <p:txBody>
          <a:bodyPr wrap="square" lIns="91440" tIns="45720" rIns="91440" bIns="45720">
            <a:spAutoFit/>
          </a:bodyPr>
          <a:lstStyle/>
          <a:p>
            <a:r>
              <a:rPr lang="ja-JP" altLang="en-US" sz="3200" b="0" cap="none" spc="0" dirty="0">
                <a:ln w="0"/>
                <a:solidFill>
                  <a:srgbClr val="FF0000"/>
                </a:solidFill>
                <a:latin typeface="HGP創英角ｺﾞｼｯｸUB" panose="020B0900000000000000" pitchFamily="50" charset="-128"/>
                <a:ea typeface="HGP創英角ｺﾞｼｯｸUB" panose="020B0900000000000000" pitchFamily="50" charset="-128"/>
              </a:rPr>
              <a:t>利用規約を</a:t>
            </a:r>
            <a:r>
              <a:rPr lang="ja-JP" altLang="en-US" sz="3200" dirty="0">
                <a:ln w="0"/>
                <a:solidFill>
                  <a:srgbClr val="FF0000"/>
                </a:solidFill>
                <a:latin typeface="HGP創英角ｺﾞｼｯｸUB" panose="020B0900000000000000" pitchFamily="50" charset="-128"/>
                <a:ea typeface="HGP創英角ｺﾞｼｯｸUB" panose="020B0900000000000000" pitchFamily="50" charset="-128"/>
              </a:rPr>
              <a:t>しっかり確認しよう</a:t>
            </a:r>
            <a:endParaRPr lang="ja-JP" altLang="en-US" sz="3200" b="0" cap="none" spc="0" dirty="0">
              <a:ln w="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4" name="雲 25"/>
          <p:cNvSpPr/>
          <p:nvPr/>
        </p:nvSpPr>
        <p:spPr>
          <a:xfrm rot="20767968">
            <a:off x="5127779" y="4427977"/>
            <a:ext cx="2535164" cy="101549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accent3">
              <a:lumMod val="20000"/>
              <a:lumOff val="8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rot="20772175">
            <a:off x="5512538" y="4558758"/>
            <a:ext cx="1911101" cy="707886"/>
          </a:xfrm>
          <a:prstGeom prst="rect">
            <a:avLst/>
          </a:prstGeom>
          <a:noFill/>
        </p:spPr>
        <p:txBody>
          <a:bodyPr wrap="none" lIns="91440" tIns="45720" rIns="91440" bIns="45720">
            <a:spAutoFit/>
          </a:bodyPr>
          <a:lstStyle/>
          <a:p>
            <a:pPr algn="ctr"/>
            <a:r>
              <a:rPr lang="ja-JP" altLang="en-US" sz="2000" b="1" spc="-150" dirty="0">
                <a:ln w="0"/>
                <a:solidFill>
                  <a:srgbClr val="FF0000"/>
                </a:solidFill>
                <a:latin typeface="メイリオ" panose="020B0604030504040204" pitchFamily="50" charset="-128"/>
                <a:ea typeface="メイリオ" panose="020B0604030504040204" pitchFamily="50" charset="-128"/>
              </a:rPr>
              <a:t>え</a:t>
            </a:r>
            <a:r>
              <a:rPr lang="en-US" altLang="ja-JP" sz="2000" b="1" spc="-150" dirty="0">
                <a:ln w="0"/>
                <a:solidFill>
                  <a:srgbClr val="FF0000"/>
                </a:solidFill>
                <a:latin typeface="メイリオ" panose="020B0604030504040204" pitchFamily="50" charset="-128"/>
                <a:ea typeface="メイリオ" panose="020B0604030504040204" pitchFamily="50" charset="-128"/>
              </a:rPr>
              <a:t>⁉</a:t>
            </a:r>
            <a:r>
              <a:rPr lang="ja-JP" altLang="en-US" sz="2000" b="1" spc="-150" dirty="0">
                <a:ln w="0"/>
                <a:solidFill>
                  <a:srgbClr val="FF0000"/>
                </a:solidFill>
                <a:latin typeface="メイリオ" panose="020B0604030504040204" pitchFamily="50" charset="-128"/>
                <a:ea typeface="メイリオ" panose="020B0604030504040204" pitchFamily="50" charset="-128"/>
              </a:rPr>
              <a:t> 出品しちゃ</a:t>
            </a:r>
            <a:endParaRPr lang="en-US" altLang="ja-JP" sz="2000" b="1" spc="-150" dirty="0">
              <a:ln w="0"/>
              <a:solidFill>
                <a:srgbClr val="FF0000"/>
              </a:solidFill>
              <a:latin typeface="メイリオ" panose="020B0604030504040204" pitchFamily="50" charset="-128"/>
              <a:ea typeface="メイリオ" panose="020B0604030504040204" pitchFamily="50" charset="-128"/>
            </a:endParaRPr>
          </a:p>
          <a:p>
            <a:pPr algn="ctr"/>
            <a:r>
              <a:rPr lang="ja-JP" altLang="en-US" sz="2000" b="1" cap="none" spc="-150" dirty="0">
                <a:ln w="0"/>
                <a:solidFill>
                  <a:srgbClr val="FF0000"/>
                </a:solidFill>
                <a:latin typeface="メイリオ" panose="020B0604030504040204" pitchFamily="50" charset="-128"/>
                <a:ea typeface="メイリオ" panose="020B0604030504040204" pitchFamily="50" charset="-128"/>
              </a:rPr>
              <a:t>いけないの❓</a:t>
            </a:r>
          </a:p>
        </p:txBody>
      </p:sp>
      <p:sp>
        <p:nvSpPr>
          <p:cNvPr id="38" name="正方形/長方形 37"/>
          <p:cNvSpPr/>
          <p:nvPr/>
        </p:nvSpPr>
        <p:spPr>
          <a:xfrm>
            <a:off x="9573076" y="6308728"/>
            <a:ext cx="1569660" cy="276999"/>
          </a:xfrm>
          <a:prstGeom prst="rect">
            <a:avLst/>
          </a:prstGeom>
          <a:solidFill>
            <a:schemeClr val="bg1"/>
          </a:solidFill>
        </p:spPr>
        <p:txBody>
          <a:bodyPr wrap="none" lIns="91440" tIns="45720" rIns="91440" bIns="45720">
            <a:spAutoFit/>
          </a:bodyPr>
          <a:lstStyle/>
          <a:p>
            <a:pPr algn="ctr"/>
            <a:r>
              <a:rPr lang="ja-JP" altLang="en-US" sz="1200" b="1" cap="none" spc="0" dirty="0">
                <a:ln w="0"/>
                <a:solidFill>
                  <a:schemeClr val="tx1"/>
                </a:solidFill>
                <a:latin typeface="HG丸ｺﾞｼｯｸM-PRO" panose="020F0600000000000000" pitchFamily="50" charset="-128"/>
                <a:ea typeface="HG丸ｺﾞｼｯｸM-PRO" panose="020F0600000000000000" pitchFamily="50" charset="-128"/>
              </a:rPr>
              <a:t>悪用されやすい制服</a:t>
            </a:r>
          </a:p>
        </p:txBody>
      </p:sp>
      <p:pic>
        <p:nvPicPr>
          <p:cNvPr id="39" name="図 3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48926" y="4652871"/>
            <a:ext cx="1024729" cy="1306504"/>
          </a:xfrm>
          <a:prstGeom prst="rect">
            <a:avLst/>
          </a:prstGeom>
        </p:spPr>
      </p:pic>
      <p:sp>
        <p:nvSpPr>
          <p:cNvPr id="40" name="正方形/長方形 39"/>
          <p:cNvSpPr/>
          <p:nvPr/>
        </p:nvSpPr>
        <p:spPr>
          <a:xfrm>
            <a:off x="7941912" y="4645664"/>
            <a:ext cx="691034" cy="461665"/>
          </a:xfrm>
          <a:prstGeom prst="rect">
            <a:avLst/>
          </a:prstGeom>
          <a:noFill/>
        </p:spPr>
        <p:txBody>
          <a:bodyPr wrap="square" lIns="91440" tIns="45720" rIns="91440" bIns="45720">
            <a:spAutoFit/>
          </a:bodyPr>
          <a:lstStyle/>
          <a:p>
            <a:pPr algn="ctr"/>
            <a:r>
              <a:rPr lang="ja-JP" altLang="en-US" sz="1200" b="1" dirty="0">
                <a:ln w="0"/>
                <a:latin typeface="HG丸ｺﾞｼｯｸM-PRO" panose="020F0600000000000000" pitchFamily="50" charset="-128"/>
                <a:ea typeface="HG丸ｺﾞｼｯｸM-PRO" panose="020F0600000000000000" pitchFamily="50" charset="-128"/>
              </a:rPr>
              <a:t>護身用</a:t>
            </a:r>
            <a:endParaRPr lang="en-US" altLang="ja-JP" sz="1200" b="1" dirty="0">
              <a:ln w="0"/>
              <a:latin typeface="HG丸ｺﾞｼｯｸM-PRO" panose="020F0600000000000000" pitchFamily="50" charset="-128"/>
              <a:ea typeface="HG丸ｺﾞｼｯｸM-PRO" panose="020F0600000000000000" pitchFamily="50" charset="-128"/>
            </a:endParaRPr>
          </a:p>
          <a:p>
            <a:pPr algn="ctr"/>
            <a:r>
              <a:rPr lang="ja-JP" altLang="en-US" sz="1200" b="1" dirty="0">
                <a:ln w="0"/>
                <a:latin typeface="HG丸ｺﾞｼｯｸM-PRO" panose="020F0600000000000000" pitchFamily="50" charset="-128"/>
                <a:ea typeface="HG丸ｺﾞｼｯｸM-PRO" panose="020F0600000000000000" pitchFamily="50" charset="-128"/>
              </a:rPr>
              <a:t>グッズ</a:t>
            </a:r>
            <a:endParaRPr lang="ja-JP" altLang="en-US" sz="1200" b="1" cap="none" spc="0" dirty="0">
              <a:ln w="0"/>
              <a:solidFill>
                <a:schemeClr val="tx1"/>
              </a:solidFill>
              <a:latin typeface="HG丸ｺﾞｼｯｸM-PRO" panose="020F0600000000000000" pitchFamily="50" charset="-128"/>
              <a:ea typeface="HG丸ｺﾞｼｯｸM-PRO" panose="020F0600000000000000" pitchFamily="50" charset="-128"/>
            </a:endParaRPr>
          </a:p>
        </p:txBody>
      </p:sp>
      <p:sp>
        <p:nvSpPr>
          <p:cNvPr id="41" name="円形吹き出し 40"/>
          <p:cNvSpPr/>
          <p:nvPr/>
        </p:nvSpPr>
        <p:spPr>
          <a:xfrm>
            <a:off x="10704355" y="5395128"/>
            <a:ext cx="1227720" cy="809779"/>
          </a:xfrm>
          <a:prstGeom prst="wedgeEllipseCallout">
            <a:avLst>
              <a:gd name="adj1" fmla="val -73224"/>
              <a:gd name="adj2" fmla="val -10271"/>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rPr>
              <a:t>お届け物</a:t>
            </a:r>
            <a:endPar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rPr>
              <a:t>　　で</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ー</a:t>
            </a:r>
            <a:r>
              <a:rPr kumimoji="1" lang="ja-JP" altLang="en-US" sz="1050" dirty="0" err="1" smtClean="0">
                <a:solidFill>
                  <a:schemeClr val="tx1">
                    <a:lumMod val="75000"/>
                    <a:lumOff val="25000"/>
                  </a:schemeClr>
                </a:solidFill>
                <a:latin typeface="Meiryo UI" panose="020B0604030504040204" pitchFamily="50" charset="-128"/>
                <a:ea typeface="Meiryo UI" panose="020B0604030504040204" pitchFamily="50" charset="-128"/>
              </a:rPr>
              <a:t>す</a:t>
            </a:r>
            <a:endPar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鍵</a:t>
            </a:r>
            <a:r>
              <a:rPr kumimoji="1"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rPr>
              <a:t>開けて</a:t>
            </a:r>
            <a:endPar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050" dirty="0" err="1" smtClean="0">
                <a:solidFill>
                  <a:schemeClr val="tx1">
                    <a:lumMod val="75000"/>
                    <a:lumOff val="25000"/>
                  </a:schemeClr>
                </a:solidFill>
                <a:latin typeface="Meiryo UI" panose="020B0604030504040204" pitchFamily="50" charset="-128"/>
                <a:ea typeface="Meiryo UI" panose="020B0604030504040204" pitchFamily="50" charset="-128"/>
              </a:rPr>
              <a:t>くださ</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ー</a:t>
            </a:r>
            <a:r>
              <a:rPr kumimoji="1" lang="ja-JP" altLang="en-US" sz="1050" dirty="0" err="1" smtClean="0">
                <a:solidFill>
                  <a:schemeClr val="tx1">
                    <a:lumMod val="75000"/>
                    <a:lumOff val="25000"/>
                  </a:schemeClr>
                </a:solidFill>
                <a:latin typeface="Meiryo UI" panose="020B0604030504040204" pitchFamily="50" charset="-128"/>
                <a:ea typeface="Meiryo UI" panose="020B0604030504040204" pitchFamily="50" charset="-128"/>
              </a:rPr>
              <a:t>い</a:t>
            </a:r>
            <a:endPar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42" name="図 4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46619" y="5589074"/>
            <a:ext cx="1314188" cy="1123385"/>
          </a:xfrm>
          <a:prstGeom prst="rect">
            <a:avLst/>
          </a:prstGeom>
        </p:spPr>
      </p:pic>
      <p:sp>
        <p:nvSpPr>
          <p:cNvPr id="43" name="正方形/長方形 42"/>
          <p:cNvSpPr/>
          <p:nvPr/>
        </p:nvSpPr>
        <p:spPr>
          <a:xfrm>
            <a:off x="6891596" y="5932388"/>
            <a:ext cx="1182116" cy="830997"/>
          </a:xfrm>
          <a:prstGeom prst="rect">
            <a:avLst/>
          </a:prstGeom>
          <a:noFill/>
        </p:spPr>
        <p:txBody>
          <a:bodyPr wrap="square" lIns="91440" tIns="45720" rIns="91440" bIns="45720">
            <a:spAutoFit/>
          </a:bodyPr>
          <a:lstStyle/>
          <a:p>
            <a:r>
              <a:rPr lang="ja-JP" altLang="en-US" sz="1200" b="1" dirty="0">
                <a:ln w="0"/>
                <a:latin typeface="HG丸ｺﾞｼｯｸM-PRO" panose="020F0600000000000000" pitchFamily="50" charset="-128"/>
                <a:ea typeface="HG丸ｺﾞｼｯｸM-PRO" panose="020F0600000000000000" pitchFamily="50" charset="-128"/>
              </a:rPr>
              <a:t>ギフト券</a:t>
            </a:r>
            <a:endParaRPr lang="en-US" altLang="ja-JP" sz="1200" b="1" dirty="0">
              <a:ln w="0"/>
              <a:latin typeface="HG丸ｺﾞｼｯｸM-PRO" panose="020F0600000000000000" pitchFamily="50" charset="-128"/>
              <a:ea typeface="HG丸ｺﾞｼｯｸM-PRO" panose="020F0600000000000000" pitchFamily="50" charset="-128"/>
            </a:endParaRPr>
          </a:p>
          <a:p>
            <a:r>
              <a:rPr lang="ja-JP" altLang="en-US" sz="1200" b="1" dirty="0">
                <a:ln w="0"/>
                <a:latin typeface="HG丸ｺﾞｼｯｸM-PRO" panose="020F0600000000000000" pitchFamily="50" charset="-128"/>
                <a:ea typeface="HG丸ｺﾞｼｯｸM-PRO" panose="020F0600000000000000" pitchFamily="50" charset="-128"/>
              </a:rPr>
              <a:t>乗車券など</a:t>
            </a:r>
            <a:endParaRPr lang="en-US" altLang="ja-JP" sz="1200" b="1" dirty="0">
              <a:ln w="0"/>
              <a:latin typeface="HG丸ｺﾞｼｯｸM-PRO" panose="020F0600000000000000" pitchFamily="50" charset="-128"/>
              <a:ea typeface="HG丸ｺﾞｼｯｸM-PRO" panose="020F0600000000000000" pitchFamily="50" charset="-128"/>
            </a:endParaRPr>
          </a:p>
          <a:p>
            <a:r>
              <a:rPr lang="ja-JP" altLang="en-US" sz="1200" b="1" dirty="0">
                <a:ln w="0"/>
                <a:latin typeface="HG丸ｺﾞｼｯｸM-PRO" panose="020F0600000000000000" pitchFamily="50" charset="-128"/>
                <a:ea typeface="HG丸ｺﾞｼｯｸM-PRO" panose="020F0600000000000000" pitchFamily="50" charset="-128"/>
              </a:rPr>
              <a:t>金銭と同等品</a:t>
            </a:r>
            <a:endParaRPr lang="en-US" altLang="ja-JP" sz="1200" b="1" dirty="0">
              <a:ln w="0"/>
              <a:latin typeface="HG丸ｺﾞｼｯｸM-PRO" panose="020F0600000000000000" pitchFamily="50" charset="-128"/>
              <a:ea typeface="HG丸ｺﾞｼｯｸM-PRO" panose="020F0600000000000000" pitchFamily="50" charset="-128"/>
            </a:endParaRPr>
          </a:p>
          <a:p>
            <a:endParaRPr lang="ja-JP" altLang="en-US" sz="1200" b="1" cap="none" spc="0" dirty="0">
              <a:ln w="0"/>
              <a:solidFill>
                <a:schemeClr val="tx1"/>
              </a:solidFill>
              <a:latin typeface="HG丸ｺﾞｼｯｸM-PRO" panose="020F0600000000000000" pitchFamily="50" charset="-128"/>
              <a:ea typeface="HG丸ｺﾞｼｯｸM-PRO" panose="020F0600000000000000" pitchFamily="50" charset="-128"/>
            </a:endParaRPr>
          </a:p>
        </p:txBody>
      </p:sp>
      <p:pic>
        <p:nvPicPr>
          <p:cNvPr id="46" name="図 4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91232" y="5219679"/>
            <a:ext cx="849922" cy="1032171"/>
          </a:xfrm>
          <a:prstGeom prst="rect">
            <a:avLst/>
          </a:prstGeom>
        </p:spPr>
      </p:pic>
      <p:sp>
        <p:nvSpPr>
          <p:cNvPr id="48" name="正方形/長方形 47"/>
          <p:cNvSpPr/>
          <p:nvPr/>
        </p:nvSpPr>
        <p:spPr>
          <a:xfrm>
            <a:off x="8396041" y="6180078"/>
            <a:ext cx="1072312" cy="461665"/>
          </a:xfrm>
          <a:prstGeom prst="rect">
            <a:avLst/>
          </a:prstGeom>
          <a:noFill/>
        </p:spPr>
        <p:txBody>
          <a:bodyPr wrap="square" lIns="91440" tIns="45720" rIns="91440" bIns="45720">
            <a:spAutoFit/>
          </a:bodyPr>
          <a:lstStyle/>
          <a:p>
            <a:r>
              <a:rPr lang="ja-JP" altLang="en-US" sz="1200" b="1" cap="none" spc="0" dirty="0">
                <a:ln w="0"/>
                <a:solidFill>
                  <a:schemeClr val="tx1"/>
                </a:solidFill>
                <a:latin typeface="HG丸ｺﾞｼｯｸM-PRO" panose="020F0600000000000000" pitchFamily="50" charset="-128"/>
                <a:ea typeface="HG丸ｺﾞｼｯｸM-PRO" panose="020F0600000000000000" pitchFamily="50" charset="-128"/>
              </a:rPr>
              <a:t>今、手元に無い商品</a:t>
            </a:r>
          </a:p>
        </p:txBody>
      </p:sp>
    </p:spTree>
    <p:extLst>
      <p:ext uri="{BB962C8B-B14F-4D97-AF65-F5344CB8AC3E}">
        <p14:creationId xmlns:p14="http://schemas.microsoft.com/office/powerpoint/2010/main" val="129658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CA2863-F478-48D4-B96C-FBC9C257F1A1}"/>
              </a:ext>
            </a:extLst>
          </p:cNvPr>
          <p:cNvSpPr>
            <a:spLocks noGrp="1"/>
          </p:cNvSpPr>
          <p:nvPr>
            <p:ph type="title"/>
          </p:nvPr>
        </p:nvSpPr>
        <p:spPr>
          <a:xfrm>
            <a:off x="568130" y="413718"/>
            <a:ext cx="11029616" cy="1013800"/>
          </a:xfrm>
        </p:spPr>
        <p:txBody>
          <a:bodyPr/>
          <a:lstStyle/>
          <a:p>
            <a:r>
              <a:rPr kumimoji="1" lang="ja-JP" altLang="en-US" dirty="0">
                <a:latin typeface="+mj-ea"/>
              </a:rPr>
              <a:t>フリマサービス・オークションを利用する場合の注意点</a:t>
            </a:r>
          </a:p>
        </p:txBody>
      </p:sp>
      <p:grpSp>
        <p:nvGrpSpPr>
          <p:cNvPr id="4" name="グループ化 3">
            <a:extLst>
              <a:ext uri="{FF2B5EF4-FFF2-40B4-BE49-F238E27FC236}">
                <a16:creationId xmlns:a16="http://schemas.microsoft.com/office/drawing/2014/main" id="{652DF2E6-9223-47CA-998E-53C6808AAF4B}"/>
              </a:ext>
            </a:extLst>
          </p:cNvPr>
          <p:cNvGrpSpPr/>
          <p:nvPr/>
        </p:nvGrpSpPr>
        <p:grpSpPr>
          <a:xfrm>
            <a:off x="323990" y="2024336"/>
            <a:ext cx="2829511" cy="4131508"/>
            <a:chOff x="318666" y="1479707"/>
            <a:chExt cx="2985903" cy="3914661"/>
          </a:xfrm>
        </p:grpSpPr>
        <p:sp>
          <p:nvSpPr>
            <p:cNvPr id="5" name="正方形/長方形 4">
              <a:extLst>
                <a:ext uri="{FF2B5EF4-FFF2-40B4-BE49-F238E27FC236}">
                  <a16:creationId xmlns:a16="http://schemas.microsoft.com/office/drawing/2014/main" id="{6BFA3F4D-961C-458C-BE24-F7B2775364DC}"/>
                </a:ext>
              </a:extLst>
            </p:cNvPr>
            <p:cNvSpPr/>
            <p:nvPr/>
          </p:nvSpPr>
          <p:spPr>
            <a:xfrm rot="758239">
              <a:off x="983408" y="1479707"/>
              <a:ext cx="1656418" cy="612408"/>
            </a:xfrm>
            <a:prstGeom prst="rect">
              <a:avLst/>
            </a:prstGeom>
            <a:noFill/>
          </p:spPr>
          <p:txBody>
            <a:bodyPr wrap="none" lIns="91440" tIns="45720" rIns="91440" bIns="45720">
              <a:spAutoFit/>
            </a:bodyPr>
            <a:lstStyle/>
            <a:p>
              <a:pPr algn="ctr"/>
              <a:r>
                <a:rPr lang="ja-JP" altLang="en-US" b="1" dirty="0">
                  <a:ln w="0"/>
                  <a:latin typeface="ＤＦＧ太丸ゴシック体" panose="020F0800010101010101" pitchFamily="50" charset="-128"/>
                  <a:ea typeface="ＤＦＧ太丸ゴシック体" panose="020F0800010101010101" pitchFamily="50" charset="-128"/>
                </a:rPr>
                <a:t>どんな相手と</a:t>
              </a:r>
              <a:endParaRPr lang="en-US" altLang="ja-JP" b="1" dirty="0">
                <a:ln w="0"/>
                <a:latin typeface="ＤＦＧ太丸ゴシック体" panose="020F0800010101010101" pitchFamily="50" charset="-128"/>
                <a:ea typeface="ＤＦＧ太丸ゴシック体" panose="020F0800010101010101" pitchFamily="50" charset="-128"/>
              </a:endParaRPr>
            </a:p>
            <a:p>
              <a:pPr algn="ctr"/>
              <a:r>
                <a:rPr lang="ja-JP" altLang="en-US" b="1" dirty="0">
                  <a:ln w="0"/>
                  <a:latin typeface="ＤＦＧ太丸ゴシック体" panose="020F0800010101010101" pitchFamily="50" charset="-128"/>
                  <a:ea typeface="ＤＦＧ太丸ゴシック体" panose="020F0800010101010101" pitchFamily="50" charset="-128"/>
                </a:rPr>
                <a:t>取引するの？</a:t>
              </a:r>
            </a:p>
          </p:txBody>
        </p:sp>
        <p:sp>
          <p:nvSpPr>
            <p:cNvPr id="6" name="正方形/長方形 5">
              <a:extLst>
                <a:ext uri="{FF2B5EF4-FFF2-40B4-BE49-F238E27FC236}">
                  <a16:creationId xmlns:a16="http://schemas.microsoft.com/office/drawing/2014/main" id="{A5D63A93-4D68-4F7F-8112-2A64E580A0B2}"/>
                </a:ext>
              </a:extLst>
            </p:cNvPr>
            <p:cNvSpPr/>
            <p:nvPr/>
          </p:nvSpPr>
          <p:spPr>
            <a:xfrm rot="21480000">
              <a:off x="434655" y="4898610"/>
              <a:ext cx="2793176" cy="495758"/>
            </a:xfrm>
            <a:prstGeom prst="rect">
              <a:avLst/>
            </a:prstGeom>
            <a:noFill/>
          </p:spPr>
          <p:txBody>
            <a:bodyPr wrap="none" lIns="91440" tIns="45720" rIns="91440" bIns="45720">
              <a:spAutoFit/>
            </a:bodyPr>
            <a:lstStyle/>
            <a:p>
              <a:pPr algn="ctr"/>
              <a:r>
                <a:rPr lang="ja-JP" altLang="en-US" sz="2000" b="1" dirty="0">
                  <a:ln w="0"/>
                  <a:latin typeface="ＤＦＧ太丸ゴシック体" panose="020F0800010101010101" pitchFamily="50" charset="-128"/>
                  <a:ea typeface="ＤＦＧ太丸ゴシック体" panose="020F0800010101010101" pitchFamily="50" charset="-128"/>
                </a:rPr>
                <a:t>解決は</a:t>
              </a:r>
              <a:r>
                <a:rPr lang="ja-JP" altLang="en-US" sz="2800" b="1" dirty="0">
                  <a:ln w="0"/>
                  <a:solidFill>
                    <a:srgbClr val="C00000"/>
                  </a:solidFill>
                  <a:latin typeface="ＤＦＧ太丸ゴシック体" panose="020F0800010101010101" pitchFamily="50" charset="-128"/>
                  <a:ea typeface="ＤＦＧ太丸ゴシック体" panose="020F0800010101010101" pitchFamily="50" charset="-128"/>
                </a:rPr>
                <a:t>当事者間</a:t>
              </a:r>
              <a:r>
                <a:rPr lang="ja-JP" altLang="en-US" sz="2000" b="1" dirty="0">
                  <a:ln w="0"/>
                  <a:latin typeface="ＤＦＧ太丸ゴシック体" panose="020F0800010101010101" pitchFamily="50" charset="-128"/>
                  <a:ea typeface="ＤＦＧ太丸ゴシック体" panose="020F0800010101010101" pitchFamily="50" charset="-128"/>
                </a:rPr>
                <a:t>で</a:t>
              </a:r>
            </a:p>
          </p:txBody>
        </p:sp>
        <p:pic>
          <p:nvPicPr>
            <p:cNvPr id="7" name="図 6">
              <a:extLst>
                <a:ext uri="{FF2B5EF4-FFF2-40B4-BE49-F238E27FC236}">
                  <a16:creationId xmlns:a16="http://schemas.microsoft.com/office/drawing/2014/main" id="{8291D319-E669-42B2-966C-838896F90F45}"/>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100" b="100000" l="2870" r="99565">
                          <a14:foregroundMark x1="13913" y1="14600" x2="18087" y2="38500"/>
                          <a14:foregroundMark x1="13304" y1="43800" x2="23652" y2="42900"/>
                          <a14:foregroundMark x1="14522" y1="46700" x2="20522" y2="46200"/>
                          <a14:foregroundMark x1="29478" y1="13600" x2="36174" y2="6600"/>
                          <a14:foregroundMark x1="37565" y1="18300" x2="38000" y2="41100"/>
                          <a14:foregroundMark x1="29565" y1="37800" x2="42783" y2="36200"/>
                          <a14:foregroundMark x1="55652" y1="7900" x2="60870" y2="8300"/>
                          <a14:foregroundMark x1="51565" y1="18300" x2="60696" y2="18900"/>
                          <a14:foregroundMark x1="50609" y1="39400" x2="61826" y2="38600"/>
                          <a14:foregroundMark x1="55826" y1="23600" x2="56609" y2="38400"/>
                          <a14:foregroundMark x1="51565" y1="37600" x2="54783" y2="31900"/>
                          <a14:foregroundMark x1="53478" y1="17500" x2="57130" y2="16200"/>
                          <a14:foregroundMark x1="75652" y1="12300" x2="83391" y2="14500"/>
                          <a14:foregroundMark x1="76261" y1="18000" x2="77304" y2="37200"/>
                          <a14:foregroundMark x1="71304" y1="40600" x2="84696" y2="40100"/>
                          <a14:foregroundMark x1="91739" y1="42900" x2="91739" y2="42900"/>
                          <a14:foregroundMark x1="42261" y1="57900" x2="57217" y2="55600"/>
                          <a14:foregroundMark x1="48783" y1="52800" x2="52522" y2="58100"/>
                          <a14:foregroundMark x1="40348" y1="68600" x2="47217" y2="67000"/>
                          <a14:foregroundMark x1="17826" y1="14800" x2="21478" y2="36800"/>
                          <a14:foregroundMark x1="12522" y1="19300" x2="15826" y2="41300"/>
                          <a14:foregroundMark x1="10174" y1="43800" x2="13652" y2="38700"/>
                          <a14:foregroundMark x1="24348" y1="47100" x2="34957" y2="51000"/>
                          <a14:foregroundMark x1="41130" y1="43200" x2="41391" y2="48400"/>
                          <a14:foregroundMark x1="55739" y1="43100" x2="55739" y2="48400"/>
                          <a14:foregroundMark x1="62435" y1="50100" x2="71217" y2="45000"/>
                          <a14:foregroundMark x1="62609" y1="72400" x2="70696" y2="77400"/>
                          <a14:foregroundMark x1="30348" y1="78000" x2="36696" y2="72800"/>
                          <a14:foregroundMark x1="57304" y1="52300" x2="59217" y2="64000"/>
                          <a14:foregroundMark x1="72870" y1="16800" x2="80261" y2="32800"/>
                          <a14:foregroundMark x1="74087" y1="28000" x2="72957" y2="39600"/>
                          <a14:foregroundMark x1="73304" y1="44300" x2="81391" y2="42800"/>
                          <a14:foregroundMark x1="55304" y1="9000" x2="60783" y2="32200"/>
                          <a14:foregroundMark x1="36261" y1="10400" x2="39304" y2="33700"/>
                          <a14:foregroundMark x1="32957" y1="18600" x2="31826" y2="34500"/>
                          <a14:foregroundMark x1="32870" y1="41400" x2="43304" y2="37500"/>
                          <a14:foregroundMark x1="18348" y1="67700" x2="18870" y2="90500"/>
                          <a14:foregroundMark x1="10957" y1="68500" x2="23043" y2="63500"/>
                          <a14:foregroundMark x1="39913" y1="54900" x2="40174" y2="64500"/>
                          <a14:foregroundMark x1="38087" y1="10800" x2="41826" y2="18600"/>
                          <a14:foregroundMark x1="61826" y1="34900" x2="62261" y2="39900"/>
                          <a14:foregroundMark x1="7391" y1="98100" x2="28435" y2="95300"/>
                          <a14:foregroundMark x1="45304" y1="71300" x2="58261" y2="68900"/>
                          <a14:foregroundMark x1="79652" y1="22200" x2="82087" y2="36500"/>
                          <a14:foregroundMark x1="54087" y1="23100" x2="49913" y2="35400"/>
                        </a14:backgroundRemoval>
                      </a14:imgEffect>
                    </a14:imgLayer>
                  </a14:imgProps>
                </a:ext>
                <a:ext uri="{28A0092B-C50C-407E-A947-70E740481C1C}">
                  <a14:useLocalDpi xmlns:a14="http://schemas.microsoft.com/office/drawing/2010/main"/>
                </a:ext>
              </a:extLst>
            </a:blip>
            <a:stretch>
              <a:fillRect/>
            </a:stretch>
          </p:blipFill>
          <p:spPr>
            <a:xfrm rot="-120000">
              <a:off x="318666" y="1958791"/>
              <a:ext cx="2985903" cy="2596437"/>
            </a:xfrm>
            <a:prstGeom prst="rect">
              <a:avLst/>
            </a:prstGeom>
          </p:spPr>
        </p:pic>
      </p:grpSp>
      <p:sp>
        <p:nvSpPr>
          <p:cNvPr id="8" name="コンテンツ プレースホルダー 7">
            <a:extLst>
              <a:ext uri="{FF2B5EF4-FFF2-40B4-BE49-F238E27FC236}">
                <a16:creationId xmlns:a16="http://schemas.microsoft.com/office/drawing/2014/main" id="{DCE761DA-E7A1-48B2-9935-5A5E6E28FD42}"/>
              </a:ext>
            </a:extLst>
          </p:cNvPr>
          <p:cNvSpPr>
            <a:spLocks noGrp="1"/>
          </p:cNvSpPr>
          <p:nvPr>
            <p:ph idx="1"/>
          </p:nvPr>
        </p:nvSpPr>
        <p:spPr>
          <a:xfrm>
            <a:off x="4615519" y="2244897"/>
            <a:ext cx="6089072" cy="589646"/>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marL="0" indent="0" algn="dist">
              <a:buNone/>
            </a:pPr>
            <a:r>
              <a:rPr kumimoji="1" lang="ja-JP" altLang="en-US" sz="4600" b="1" dirty="0">
                <a:ln w="38100">
                  <a:noFill/>
                </a:ln>
                <a:solidFill>
                  <a:srgbClr val="C00000"/>
                </a:solidFill>
                <a:latin typeface="Meiryo UI" panose="020B0604030504040204" pitchFamily="50" charset="-128"/>
                <a:ea typeface="Meiryo UI" panose="020B0604030504040204" pitchFamily="50" charset="-128"/>
              </a:rPr>
              <a:t>フリマサービスは個人間取引</a:t>
            </a:r>
          </a:p>
        </p:txBody>
      </p:sp>
      <p:sp>
        <p:nvSpPr>
          <p:cNvPr id="9" name="コンテンツ プレースホルダー 2">
            <a:extLst>
              <a:ext uri="{FF2B5EF4-FFF2-40B4-BE49-F238E27FC236}">
                <a16:creationId xmlns:a16="http://schemas.microsoft.com/office/drawing/2014/main" id="{C7195085-B8AD-40F2-8274-FB7455E7209E}"/>
              </a:ext>
            </a:extLst>
          </p:cNvPr>
          <p:cNvSpPr txBox="1">
            <a:spLocks/>
          </p:cNvSpPr>
          <p:nvPr/>
        </p:nvSpPr>
        <p:spPr>
          <a:xfrm>
            <a:off x="3340900" y="2945080"/>
            <a:ext cx="8638309" cy="360086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a:spcAft>
                <a:spcPts val="1000"/>
              </a:spcAft>
            </a:pPr>
            <a:r>
              <a:rPr lang="ja-JP" altLang="en-US" sz="2400" dirty="0">
                <a:solidFill>
                  <a:schemeClr val="tx1"/>
                </a:solidFill>
                <a:latin typeface="Meiryo UI" panose="020B0604030504040204" pitchFamily="50" charset="-128"/>
                <a:ea typeface="Meiryo UI" panose="020B0604030504040204" pitchFamily="50" charset="-128"/>
              </a:rPr>
              <a:t>フリマサービス</a:t>
            </a:r>
            <a:r>
              <a:rPr lang="ja-JP" altLang="en-US" sz="2400" dirty="0" smtClean="0">
                <a:solidFill>
                  <a:schemeClr val="tx1"/>
                </a:solidFill>
                <a:latin typeface="Meiryo UI" panose="020B0604030504040204" pitchFamily="50" charset="-128"/>
                <a:ea typeface="Meiryo UI" panose="020B0604030504040204" pitchFamily="50" charset="-128"/>
              </a:rPr>
              <a:t>は</a:t>
            </a:r>
            <a:r>
              <a:rPr lang="ja-JP" altLang="en-US" sz="2800" b="1" dirty="0" smtClean="0">
                <a:solidFill>
                  <a:srgbClr val="AC0F1A"/>
                </a:solidFill>
                <a:latin typeface="Meiryo UI" panose="020B0604030504040204" pitchFamily="50" charset="-128"/>
                <a:ea typeface="Meiryo UI" panose="020B0604030504040204" pitchFamily="50" charset="-128"/>
              </a:rPr>
              <a:t>個人間</a:t>
            </a:r>
            <a:r>
              <a:rPr lang="ja-JP" altLang="en-US" sz="2800" b="1" dirty="0">
                <a:solidFill>
                  <a:srgbClr val="AC0F1A"/>
                </a:solidFill>
                <a:latin typeface="Meiryo UI" panose="020B0604030504040204" pitchFamily="50" charset="-128"/>
                <a:ea typeface="Meiryo UI" panose="020B0604030504040204" pitchFamily="50" charset="-128"/>
              </a:rPr>
              <a:t>取引</a:t>
            </a:r>
            <a:r>
              <a:rPr lang="ja-JP" altLang="en-US" sz="2400" dirty="0">
                <a:solidFill>
                  <a:schemeClr val="tx1"/>
                </a:solidFill>
                <a:latin typeface="Meiryo UI" panose="020B0604030504040204" pitchFamily="50" charset="-128"/>
                <a:ea typeface="Meiryo UI" panose="020B0604030504040204" pitchFamily="50" charset="-128"/>
              </a:rPr>
              <a:t>（購入者と出品者ともに消費者）です</a:t>
            </a:r>
            <a:r>
              <a:rPr lang="ja-JP" altLang="en-US" sz="2400" dirty="0" smtClean="0">
                <a:solidFill>
                  <a:schemeClr val="tx1"/>
                </a:solidFill>
                <a:latin typeface="Meiryo UI" panose="020B0604030504040204" pitchFamily="50" charset="-128"/>
                <a:ea typeface="Meiryo UI" panose="020B0604030504040204" pitchFamily="50" charset="-128"/>
              </a:rPr>
              <a:t>。</a:t>
            </a:r>
            <a:r>
              <a:rPr lang="ja-JP" altLang="en-US" sz="2800" b="1" u="sng" dirty="0" smtClean="0">
                <a:solidFill>
                  <a:srgbClr val="AC0F1A"/>
                </a:solidFill>
                <a:uFill>
                  <a:solidFill>
                    <a:srgbClr val="C00000"/>
                  </a:solidFill>
                </a:uFill>
                <a:latin typeface="Meiryo UI" panose="020B0604030504040204" pitchFamily="50" charset="-128"/>
                <a:ea typeface="Meiryo UI" panose="020B0604030504040204" pitchFamily="50" charset="-128"/>
              </a:rPr>
              <a:t>解決</a:t>
            </a:r>
            <a:r>
              <a:rPr lang="ja-JP" altLang="en-US" sz="2800" b="1" u="sng" dirty="0">
                <a:solidFill>
                  <a:srgbClr val="AC0F1A"/>
                </a:solidFill>
                <a:uFill>
                  <a:solidFill>
                    <a:srgbClr val="C00000"/>
                  </a:solidFill>
                </a:uFill>
                <a:latin typeface="Meiryo UI" panose="020B0604030504040204" pitchFamily="50" charset="-128"/>
                <a:ea typeface="Meiryo UI" panose="020B0604030504040204" pitchFamily="50" charset="-128"/>
              </a:rPr>
              <a:t>は当事者間で図るよう</a:t>
            </a:r>
            <a:r>
              <a:rPr lang="ja-JP" altLang="en-US" sz="2400" dirty="0">
                <a:solidFill>
                  <a:schemeClr val="tx1"/>
                </a:solidFill>
                <a:latin typeface="Meiryo UI" panose="020B0604030504040204" pitchFamily="50" charset="-128"/>
                <a:ea typeface="Meiryo UI" panose="020B0604030504040204" pitchFamily="50" charset="-128"/>
              </a:rPr>
              <a:t>求められます。</a:t>
            </a:r>
          </a:p>
          <a:p>
            <a:pPr>
              <a:spcAft>
                <a:spcPts val="1000"/>
              </a:spcAft>
            </a:pPr>
            <a:r>
              <a:rPr lang="ja-JP" altLang="en-US" sz="2400" dirty="0">
                <a:solidFill>
                  <a:schemeClr val="tx1"/>
                </a:solidFill>
                <a:latin typeface="Meiryo UI" panose="020B0604030504040204" pitchFamily="50" charset="-128"/>
                <a:ea typeface="Meiryo UI" panose="020B0604030504040204" pitchFamily="50" charset="-128"/>
              </a:rPr>
              <a:t>商品の到着前や商品に</a:t>
            </a:r>
            <a:r>
              <a:rPr lang="ja-JP" altLang="en-US" sz="2800" b="1" u="sng" dirty="0">
                <a:solidFill>
                  <a:srgbClr val="AC0F1A"/>
                </a:solidFill>
                <a:uFill>
                  <a:solidFill>
                    <a:srgbClr val="C00000"/>
                  </a:solidFill>
                </a:uFill>
                <a:latin typeface="Meiryo UI" panose="020B0604030504040204" pitchFamily="50" charset="-128"/>
                <a:ea typeface="Meiryo UI" panose="020B0604030504040204" pitchFamily="50" charset="-128"/>
              </a:rPr>
              <a:t>納得する前に「評価」</a:t>
            </a:r>
            <a:r>
              <a:rPr lang="ja-JP" altLang="en-US" sz="2400" u="sng" dirty="0">
                <a:solidFill>
                  <a:schemeClr val="tx1"/>
                </a:solidFill>
                <a:uFill>
                  <a:solidFill>
                    <a:srgbClr val="C00000"/>
                  </a:solidFill>
                </a:uFill>
                <a:latin typeface="Meiryo UI" panose="020B0604030504040204" pitchFamily="50" charset="-128"/>
                <a:ea typeface="Meiryo UI" panose="020B0604030504040204" pitchFamily="50" charset="-128"/>
              </a:rPr>
              <a:t>すると</a:t>
            </a:r>
            <a:r>
              <a:rPr lang="ja-JP" altLang="en-US" sz="2400" dirty="0">
                <a:solidFill>
                  <a:schemeClr val="tx1"/>
                </a:solidFill>
                <a:latin typeface="Meiryo UI" panose="020B0604030504040204" pitchFamily="50" charset="-128"/>
                <a:ea typeface="Meiryo UI" panose="020B0604030504040204" pitchFamily="50" charset="-128"/>
              </a:rPr>
              <a:t>、代金</a:t>
            </a:r>
            <a:r>
              <a:rPr lang="ja-JP" altLang="en-US" sz="2400" dirty="0" smtClean="0">
                <a:solidFill>
                  <a:schemeClr val="tx1"/>
                </a:solidFill>
                <a:latin typeface="Meiryo UI" panose="020B0604030504040204" pitchFamily="50" charset="-128"/>
                <a:ea typeface="Meiryo UI" panose="020B0604030504040204" pitchFamily="50" charset="-128"/>
              </a:rPr>
              <a:t>だけ</a:t>
            </a:r>
            <a:r>
              <a:rPr lang="en-US" altLang="ja-JP" sz="2400" dirty="0" smtClean="0">
                <a:solidFill>
                  <a:schemeClr val="tx1"/>
                </a:solidFill>
                <a:latin typeface="Meiryo UI" panose="020B0604030504040204" pitchFamily="50" charset="-128"/>
                <a:ea typeface="Meiryo UI" panose="020B0604030504040204" pitchFamily="50" charset="-128"/>
              </a:rPr>
              <a:t/>
            </a:r>
            <a:br>
              <a:rPr lang="en-US" altLang="ja-JP" sz="2400" dirty="0" smtClean="0">
                <a:solidFill>
                  <a:schemeClr val="tx1"/>
                </a:solidFill>
                <a:latin typeface="Meiryo UI" panose="020B0604030504040204" pitchFamily="50" charset="-128"/>
                <a:ea typeface="Meiryo UI" panose="020B0604030504040204" pitchFamily="50" charset="-128"/>
              </a:rPr>
            </a:br>
            <a:r>
              <a:rPr lang="ja-JP" altLang="en-US" sz="2400" dirty="0" smtClean="0">
                <a:solidFill>
                  <a:schemeClr val="tx1"/>
                </a:solidFill>
                <a:latin typeface="Meiryo UI" panose="020B0604030504040204" pitchFamily="50" charset="-128"/>
                <a:ea typeface="Meiryo UI" panose="020B0604030504040204" pitchFamily="50" charset="-128"/>
              </a:rPr>
              <a:t>支払われて</a:t>
            </a:r>
            <a:r>
              <a:rPr lang="ja-JP" altLang="en-US" sz="2400" dirty="0">
                <a:solidFill>
                  <a:schemeClr val="tx1"/>
                </a:solidFill>
                <a:latin typeface="Meiryo UI" panose="020B0604030504040204" pitchFamily="50" charset="-128"/>
                <a:ea typeface="Meiryo UI" panose="020B0604030504040204" pitchFamily="50" charset="-128"/>
              </a:rPr>
              <a:t>、</a:t>
            </a:r>
            <a:r>
              <a:rPr lang="ja-JP" altLang="en-US" sz="2800" b="1" u="sng" dirty="0">
                <a:solidFill>
                  <a:srgbClr val="AC0F1A"/>
                </a:solidFill>
                <a:uFill>
                  <a:solidFill>
                    <a:srgbClr val="C00000"/>
                  </a:solidFill>
                </a:uFill>
                <a:latin typeface="Meiryo UI" panose="020B0604030504040204" pitchFamily="50" charset="-128"/>
                <a:ea typeface="Meiryo UI" panose="020B0604030504040204" pitchFamily="50" charset="-128"/>
              </a:rPr>
              <a:t>出品者と連絡が取れなくなる</a:t>
            </a:r>
            <a:r>
              <a:rPr lang="ja-JP" altLang="en-US" sz="2400" u="sng" dirty="0">
                <a:solidFill>
                  <a:schemeClr val="tx1"/>
                </a:solidFill>
                <a:uFill>
                  <a:solidFill>
                    <a:srgbClr val="C00000"/>
                  </a:solidFill>
                </a:uFill>
                <a:latin typeface="Meiryo UI" panose="020B0604030504040204" pitchFamily="50" charset="-128"/>
                <a:ea typeface="Meiryo UI" panose="020B0604030504040204" pitchFamily="50" charset="-128"/>
              </a:rPr>
              <a:t>ことがあります。</a:t>
            </a:r>
          </a:p>
          <a:p>
            <a:r>
              <a:rPr lang="ja-JP" altLang="en-US" sz="2400" dirty="0">
                <a:solidFill>
                  <a:schemeClr val="tx1"/>
                </a:solidFill>
                <a:latin typeface="Meiryo UI" panose="020B0604030504040204" pitchFamily="50" charset="-128"/>
                <a:ea typeface="Meiryo UI" panose="020B0604030504040204" pitchFamily="50" charset="-128"/>
              </a:rPr>
              <a:t>トラブルにならないように、</a:t>
            </a:r>
            <a:r>
              <a:rPr lang="ja-JP" altLang="en-US" sz="2800" b="1" u="sng" dirty="0">
                <a:solidFill>
                  <a:srgbClr val="AC0F1A"/>
                </a:solidFill>
                <a:uFill>
                  <a:solidFill>
                    <a:srgbClr val="C00000"/>
                  </a:solidFill>
                </a:uFill>
                <a:latin typeface="Meiryo UI" panose="020B0604030504040204" pitchFamily="50" charset="-128"/>
                <a:ea typeface="Meiryo UI" panose="020B0604030504040204" pitchFamily="50" charset="-128"/>
              </a:rPr>
              <a:t>利用規約</a:t>
            </a:r>
            <a:r>
              <a:rPr lang="ja-JP" altLang="en-US" sz="2400" u="sng" dirty="0">
                <a:solidFill>
                  <a:schemeClr val="tx1"/>
                </a:solidFill>
                <a:uFill>
                  <a:solidFill>
                    <a:srgbClr val="C00000"/>
                  </a:solidFill>
                </a:uFill>
                <a:latin typeface="Meiryo UI" panose="020B0604030504040204" pitchFamily="50" charset="-128"/>
                <a:ea typeface="Meiryo UI" panose="020B0604030504040204" pitchFamily="50" charset="-128"/>
              </a:rPr>
              <a:t>をよく読み、</a:t>
            </a:r>
            <a:r>
              <a:rPr lang="ja-JP" altLang="en-US" sz="2800" b="1" u="sng" dirty="0">
                <a:solidFill>
                  <a:srgbClr val="AC0F1A"/>
                </a:solidFill>
                <a:uFill>
                  <a:solidFill>
                    <a:srgbClr val="C00000"/>
                  </a:solidFill>
                </a:uFill>
                <a:latin typeface="Meiryo UI" panose="020B0604030504040204" pitchFamily="50" charset="-128"/>
                <a:ea typeface="Meiryo UI" panose="020B0604030504040204" pitchFamily="50" charset="-128"/>
              </a:rPr>
              <a:t>理解</a:t>
            </a:r>
            <a:r>
              <a:rPr lang="ja-JP" altLang="en-US" sz="2400" u="sng" dirty="0">
                <a:solidFill>
                  <a:schemeClr val="tx1"/>
                </a:solidFill>
                <a:uFill>
                  <a:solidFill>
                    <a:srgbClr val="C00000"/>
                  </a:solidFill>
                </a:uFill>
                <a:latin typeface="Meiryo UI" panose="020B0604030504040204" pitchFamily="50" charset="-128"/>
                <a:ea typeface="Meiryo UI" panose="020B0604030504040204" pitchFamily="50" charset="-128"/>
              </a:rPr>
              <a:t>したうえ</a:t>
            </a:r>
            <a:r>
              <a:rPr lang="ja-JP" altLang="en-US" sz="2400" u="sng" dirty="0" smtClean="0">
                <a:solidFill>
                  <a:schemeClr val="tx1"/>
                </a:solidFill>
                <a:uFill>
                  <a:solidFill>
                    <a:srgbClr val="C00000"/>
                  </a:solidFill>
                </a:uFill>
                <a:latin typeface="Meiryo UI" panose="020B0604030504040204" pitchFamily="50" charset="-128"/>
                <a:ea typeface="Meiryo UI" panose="020B0604030504040204" pitchFamily="50" charset="-128"/>
              </a:rPr>
              <a:t>で</a:t>
            </a:r>
            <a:r>
              <a:rPr lang="en-US" altLang="ja-JP" sz="2400" u="sng" dirty="0">
                <a:solidFill>
                  <a:schemeClr val="tx1"/>
                </a:solidFill>
                <a:uFill>
                  <a:solidFill>
                    <a:srgbClr val="C00000"/>
                  </a:solidFill>
                </a:uFill>
                <a:latin typeface="Meiryo UI" panose="020B0604030504040204" pitchFamily="50" charset="-128"/>
                <a:ea typeface="Meiryo UI" panose="020B0604030504040204" pitchFamily="50" charset="-128"/>
              </a:rPr>
              <a:t/>
            </a:r>
            <a:br>
              <a:rPr lang="en-US" altLang="ja-JP" sz="2400" u="sng" dirty="0">
                <a:solidFill>
                  <a:schemeClr val="tx1"/>
                </a:solidFill>
                <a:uFill>
                  <a:solidFill>
                    <a:srgbClr val="C00000"/>
                  </a:solidFill>
                </a:uFill>
                <a:latin typeface="Meiryo UI" panose="020B0604030504040204" pitchFamily="50" charset="-128"/>
                <a:ea typeface="Meiryo UI" panose="020B0604030504040204" pitchFamily="50" charset="-128"/>
              </a:rPr>
            </a:br>
            <a:r>
              <a:rPr lang="ja-JP" altLang="en-US" sz="2400" dirty="0" smtClean="0">
                <a:solidFill>
                  <a:schemeClr val="tx1"/>
                </a:solidFill>
                <a:latin typeface="Meiryo UI" panose="020B0604030504040204" pitchFamily="50" charset="-128"/>
                <a:ea typeface="Meiryo UI" panose="020B0604030504040204" pitchFamily="50" charset="-128"/>
              </a:rPr>
              <a:t>取引を行いましょう</a:t>
            </a:r>
            <a:r>
              <a:rPr lang="ja-JP" altLang="en-US" sz="2400" dirty="0">
                <a:solidFill>
                  <a:schemeClr val="tx1"/>
                </a:solidFill>
                <a:latin typeface="Meiryo UI" panose="020B0604030504040204" pitchFamily="50" charset="-128"/>
                <a:ea typeface="Meiryo UI" panose="020B0604030504040204" pitchFamily="50" charset="-128"/>
              </a:rPr>
              <a:t>。</a:t>
            </a:r>
          </a:p>
        </p:txBody>
      </p:sp>
      <p:cxnSp>
        <p:nvCxnSpPr>
          <p:cNvPr id="10" name="直線コネクタ 9">
            <a:extLst>
              <a:ext uri="{FF2B5EF4-FFF2-40B4-BE49-F238E27FC236}">
                <a16:creationId xmlns:a16="http://schemas.microsoft.com/office/drawing/2014/main" id="{D9C84F90-42FF-464F-8C34-DE3C0EC50A83}"/>
              </a:ext>
            </a:extLst>
          </p:cNvPr>
          <p:cNvCxnSpPr>
            <a:cxnSpLocks/>
          </p:cNvCxnSpPr>
          <p:nvPr/>
        </p:nvCxnSpPr>
        <p:spPr>
          <a:xfrm>
            <a:off x="4719796" y="2757340"/>
            <a:ext cx="5868000" cy="13626"/>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11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星 32 35"/>
          <p:cNvSpPr/>
          <p:nvPr/>
        </p:nvSpPr>
        <p:spPr>
          <a:xfrm>
            <a:off x="8910988" y="4421173"/>
            <a:ext cx="3058137" cy="1969118"/>
          </a:xfrm>
          <a:prstGeom prst="star32">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25183E-A8FE-449D-BC88-5EDE86EB093C}"/>
              </a:ext>
            </a:extLst>
          </p:cNvPr>
          <p:cNvSpPr>
            <a:spLocks noGrp="1"/>
          </p:cNvSpPr>
          <p:nvPr>
            <p:ph type="title"/>
          </p:nvPr>
        </p:nvSpPr>
        <p:spPr>
          <a:xfrm>
            <a:off x="562799" y="402618"/>
            <a:ext cx="11029616" cy="1013800"/>
          </a:xfrm>
        </p:spPr>
        <p:txBody>
          <a:bodyPr/>
          <a:lstStyle/>
          <a:p>
            <a:r>
              <a:rPr lang="en-US" altLang="ja-JP" dirty="0">
                <a:latin typeface="+mj-ea"/>
              </a:rPr>
              <a:t>2022</a:t>
            </a:r>
            <a:r>
              <a:rPr lang="ja-JP" altLang="en-US" dirty="0">
                <a:latin typeface="+mj-ea"/>
              </a:rPr>
              <a:t>年</a:t>
            </a:r>
            <a:r>
              <a:rPr lang="en-US" altLang="ja-JP" dirty="0">
                <a:latin typeface="+mj-ea"/>
              </a:rPr>
              <a:t>4</a:t>
            </a:r>
            <a:r>
              <a:rPr lang="ja-JP" altLang="en-US" dirty="0">
                <a:latin typeface="+mj-ea"/>
              </a:rPr>
              <a:t>月から</a:t>
            </a:r>
            <a:r>
              <a:rPr lang="ja-JP" altLang="en-US" dirty="0" smtClean="0">
                <a:latin typeface="+mj-ea"/>
              </a:rPr>
              <a:t>「</a:t>
            </a:r>
            <a:r>
              <a:rPr lang="en-US" altLang="ja-JP" dirty="0" smtClean="0">
                <a:latin typeface="+mj-ea"/>
              </a:rPr>
              <a:t>1</a:t>
            </a:r>
            <a:r>
              <a:rPr lang="en-US" altLang="ja-JP" dirty="0">
                <a:latin typeface="+mj-ea"/>
              </a:rPr>
              <a:t>8</a:t>
            </a:r>
            <a:r>
              <a:rPr lang="ja-JP" altLang="en-US" dirty="0" smtClean="0">
                <a:latin typeface="+mj-ea"/>
              </a:rPr>
              <a:t>歳</a:t>
            </a:r>
            <a:r>
              <a:rPr lang="ja-JP" altLang="en-US" dirty="0">
                <a:latin typeface="+mj-ea"/>
              </a:rPr>
              <a:t>で成年」になります</a:t>
            </a:r>
            <a:endParaRPr kumimoji="1" lang="ja-JP" altLang="en-US" dirty="0">
              <a:latin typeface="+mj-ea"/>
            </a:endParaRPr>
          </a:p>
        </p:txBody>
      </p:sp>
      <p:pic>
        <p:nvPicPr>
          <p:cNvPr id="3" name="図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7727" y="2885643"/>
            <a:ext cx="2151538" cy="2052000"/>
          </a:xfrm>
          <a:prstGeom prst="rect">
            <a:avLst/>
          </a:prstGeom>
        </p:spPr>
      </p:pic>
      <p:sp>
        <p:nvSpPr>
          <p:cNvPr id="4" name="角丸四角形 3"/>
          <p:cNvSpPr/>
          <p:nvPr/>
        </p:nvSpPr>
        <p:spPr>
          <a:xfrm>
            <a:off x="6006662" y="1902372"/>
            <a:ext cx="141890" cy="4750676"/>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ホームベース 6"/>
          <p:cNvSpPr/>
          <p:nvPr/>
        </p:nvSpPr>
        <p:spPr>
          <a:xfrm>
            <a:off x="6148552" y="2007476"/>
            <a:ext cx="1608082" cy="409904"/>
          </a:xfrm>
          <a:prstGeom prst="homePlat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bg1"/>
                </a:solidFill>
              </a:rPr>
              <a:t>18</a:t>
            </a:r>
            <a:r>
              <a:rPr kumimoji="1" lang="ja-JP" altLang="en-US" sz="2400" dirty="0">
                <a:solidFill>
                  <a:schemeClr val="bg1"/>
                </a:solidFill>
              </a:rPr>
              <a:t>歳</a:t>
            </a:r>
            <a:r>
              <a:rPr kumimoji="1" lang="en-US" altLang="ja-JP" sz="2400" dirty="0">
                <a:solidFill>
                  <a:schemeClr val="bg1"/>
                </a:solidFill>
              </a:rPr>
              <a:t>〜</a:t>
            </a:r>
            <a:endParaRPr kumimoji="1" lang="ja-JP" altLang="en-US" dirty="0">
              <a:solidFill>
                <a:schemeClr val="bg1"/>
              </a:solidFill>
            </a:endParaRPr>
          </a:p>
        </p:txBody>
      </p:sp>
      <p:sp>
        <p:nvSpPr>
          <p:cNvPr id="8" name="ホームベース 7"/>
          <p:cNvSpPr/>
          <p:nvPr/>
        </p:nvSpPr>
        <p:spPr>
          <a:xfrm flipH="1">
            <a:off x="4445876" y="2007474"/>
            <a:ext cx="1560786" cy="409904"/>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bg1"/>
                </a:solidFill>
              </a:rPr>
              <a:t>〜17</a:t>
            </a:r>
            <a:r>
              <a:rPr kumimoji="1" lang="ja-JP" altLang="en-US" sz="2400" dirty="0">
                <a:solidFill>
                  <a:schemeClr val="bg1"/>
                </a:solidFill>
              </a:rPr>
              <a:t>歳</a:t>
            </a:r>
            <a:endParaRPr kumimoji="1" lang="ja-JP" altLang="en-US" dirty="0">
              <a:solidFill>
                <a:schemeClr val="bg1"/>
              </a:solidFill>
            </a:endParaRPr>
          </a:p>
        </p:txBody>
      </p:sp>
      <p:sp>
        <p:nvSpPr>
          <p:cNvPr id="9" name="テキスト ボックス 8"/>
          <p:cNvSpPr txBox="1"/>
          <p:nvPr/>
        </p:nvSpPr>
        <p:spPr>
          <a:xfrm>
            <a:off x="240703" y="2214447"/>
            <a:ext cx="3280065" cy="584775"/>
          </a:xfrm>
          <a:prstGeom prst="rect">
            <a:avLst/>
          </a:prstGeom>
          <a:noFill/>
        </p:spPr>
        <p:txBody>
          <a:bodyPr wrap="none" rtlCol="0">
            <a:spAutoFit/>
          </a:bodyPr>
          <a:lstStyle/>
          <a:p>
            <a:r>
              <a:rPr lang="ja-JP" altLang="en-US" sz="1600" dirty="0">
                <a:ln w="0"/>
                <a:latin typeface="Meiryo UI" panose="020B0604030504040204" pitchFamily="50" charset="-128"/>
                <a:ea typeface="Meiryo UI" panose="020B0604030504040204" pitchFamily="50" charset="-128"/>
              </a:rPr>
              <a:t>小遣いの範囲を超える額の契約には、</a:t>
            </a:r>
            <a:endParaRPr lang="en-US" altLang="ja-JP" sz="1600" dirty="0">
              <a:ln w="0"/>
              <a:latin typeface="Meiryo UI" panose="020B0604030504040204" pitchFamily="50" charset="-128"/>
              <a:ea typeface="Meiryo UI" panose="020B0604030504040204" pitchFamily="50" charset="-128"/>
            </a:endParaRPr>
          </a:p>
          <a:p>
            <a:r>
              <a:rPr lang="ja-JP" altLang="en-US" sz="1600" b="1" dirty="0">
                <a:ln w="0"/>
                <a:latin typeface="Meiryo UI" panose="020B0604030504040204" pitchFamily="50" charset="-128"/>
                <a:ea typeface="Meiryo UI" panose="020B0604030504040204" pitchFamily="50" charset="-128"/>
              </a:rPr>
              <a:t>親権者の同意</a:t>
            </a:r>
            <a:r>
              <a:rPr lang="ja-JP" altLang="en-US" sz="1600" dirty="0">
                <a:ln w="0"/>
                <a:latin typeface="Meiryo UI" panose="020B0604030504040204" pitchFamily="50" charset="-128"/>
                <a:ea typeface="Meiryo UI" panose="020B0604030504040204" pitchFamily="50" charset="-128"/>
              </a:rPr>
              <a:t>が要ります</a:t>
            </a:r>
            <a:endParaRPr lang="en-US" altLang="ja-JP" sz="1600" dirty="0">
              <a:ln w="0"/>
              <a:latin typeface="Meiryo UI" panose="020B0604030504040204" pitchFamily="50" charset="-128"/>
              <a:ea typeface="Meiryo UI" panose="020B0604030504040204" pitchFamily="50" charset="-128"/>
            </a:endParaRPr>
          </a:p>
        </p:txBody>
      </p:sp>
      <p:sp>
        <p:nvSpPr>
          <p:cNvPr id="10" name="円形吹き出し 9"/>
          <p:cNvSpPr/>
          <p:nvPr/>
        </p:nvSpPr>
        <p:spPr>
          <a:xfrm>
            <a:off x="4543982" y="2967017"/>
            <a:ext cx="1340813" cy="954107"/>
          </a:xfrm>
          <a:prstGeom prst="wedgeEllipseCallout">
            <a:avLst>
              <a:gd name="adj1" fmla="val -74112"/>
              <a:gd name="adj2" fmla="val 159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a:solidFill>
                  <a:sysClr val="windowText" lastClr="000000"/>
                </a:solidFill>
                <a:latin typeface="Meiryo UI" panose="020B0604030504040204" pitchFamily="50" charset="-128"/>
                <a:ea typeface="Meiryo UI" panose="020B0604030504040204" pitchFamily="50" charset="-128"/>
              </a:rPr>
              <a:t>18</a:t>
            </a:r>
            <a:r>
              <a:rPr kumimoji="1" lang="ja-JP" altLang="en-US" sz="1400" b="1" dirty="0">
                <a:solidFill>
                  <a:sysClr val="windowText" lastClr="000000"/>
                </a:solidFill>
                <a:latin typeface="Meiryo UI" panose="020B0604030504040204" pitchFamily="50" charset="-128"/>
                <a:ea typeface="Meiryo UI" panose="020B0604030504040204" pitchFamily="50" charset="-128"/>
              </a:rPr>
              <a:t>歳って</a:t>
            </a:r>
            <a:endParaRPr kumimoji="1" lang="en-US" altLang="ja-JP" sz="1400" b="1"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400" b="1" dirty="0">
                <a:solidFill>
                  <a:sysClr val="windowText" lastClr="000000"/>
                </a:solidFill>
                <a:latin typeface="Meiryo UI" panose="020B0604030504040204" pitchFamily="50" charset="-128"/>
                <a:ea typeface="Meiryo UI" panose="020B0604030504040204" pitchFamily="50" charset="-128"/>
              </a:rPr>
              <a:t>書いて</a:t>
            </a:r>
            <a:endParaRPr kumimoji="1" lang="en-US" altLang="ja-JP" sz="1400" b="1"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400" b="1" dirty="0">
                <a:solidFill>
                  <a:sysClr val="windowText" lastClr="000000"/>
                </a:solidFill>
                <a:latin typeface="Meiryo UI" panose="020B0604030504040204" pitchFamily="50" charset="-128"/>
                <a:ea typeface="Meiryo UI" panose="020B0604030504040204" pitchFamily="50" charset="-128"/>
              </a:rPr>
              <a:t>サインして</a:t>
            </a:r>
          </a:p>
        </p:txBody>
      </p:sp>
      <p:sp>
        <p:nvSpPr>
          <p:cNvPr id="11" name="テキスト ボックス 10"/>
          <p:cNvSpPr txBox="1"/>
          <p:nvPr/>
        </p:nvSpPr>
        <p:spPr>
          <a:xfrm>
            <a:off x="223800" y="3010503"/>
            <a:ext cx="2706365" cy="1169551"/>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未婚の</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歳未満</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親の承諾なし</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年齢を偽って申告する</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ように指示された</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自らウソを吐いた場合は</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19078" y="2861573"/>
            <a:ext cx="2151539" cy="2052000"/>
          </a:xfrm>
          <a:prstGeom prst="rect">
            <a:avLst/>
          </a:prstGeom>
        </p:spPr>
      </p:pic>
      <p:sp>
        <p:nvSpPr>
          <p:cNvPr id="13" name="テキスト ボックス 12"/>
          <p:cNvSpPr txBox="1"/>
          <p:nvPr/>
        </p:nvSpPr>
        <p:spPr>
          <a:xfrm>
            <a:off x="9090995" y="3009058"/>
            <a:ext cx="3032773" cy="95410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高額商品、スマホ、賃貸住宅</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なども自分の判断で契約できる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クレジットカードを作れる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ローンを組める</a:t>
            </a:r>
            <a:endParaRPr kumimoji="1" lang="en-US" altLang="ja-JP" sz="14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8910988" y="2193230"/>
            <a:ext cx="2919389" cy="338554"/>
          </a:xfrm>
          <a:prstGeom prst="rect">
            <a:avLst/>
          </a:prstGeom>
          <a:noFill/>
        </p:spPr>
        <p:txBody>
          <a:bodyPr wrap="none" rtlCol="0">
            <a:spAutoFit/>
          </a:bodyPr>
          <a:lstStyle/>
          <a:p>
            <a:r>
              <a:rPr lang="ja-JP" altLang="en-US" sz="1600" dirty="0">
                <a:ln w="0"/>
                <a:latin typeface="Meiryo UI" panose="020B0604030504040204" pitchFamily="50" charset="-128"/>
                <a:ea typeface="Meiryo UI" panose="020B0604030504040204" pitchFamily="50" charset="-128"/>
              </a:rPr>
              <a:t>契約に</a:t>
            </a:r>
            <a:r>
              <a:rPr lang="ja-JP" altLang="en-US" sz="1600" b="1" dirty="0">
                <a:ln w="0"/>
                <a:latin typeface="Meiryo UI" panose="020B0604030504040204" pitchFamily="50" charset="-128"/>
                <a:ea typeface="Meiryo UI" panose="020B0604030504040204" pitchFamily="50" charset="-128"/>
              </a:rPr>
              <a:t>親権者の同意は不要です</a:t>
            </a:r>
            <a:endParaRPr lang="en-US" altLang="ja-JP" sz="1600" dirty="0">
              <a:ln w="0"/>
              <a:latin typeface="Meiryo UI" panose="020B0604030504040204" pitchFamily="50" charset="-128"/>
              <a:ea typeface="Meiryo UI" panose="020B0604030504040204" pitchFamily="50" charset="-128"/>
            </a:endParaRPr>
          </a:p>
        </p:txBody>
      </p:sp>
      <p:sp>
        <p:nvSpPr>
          <p:cNvPr id="16" name="円形吹き出し 15"/>
          <p:cNvSpPr/>
          <p:nvPr/>
        </p:nvSpPr>
        <p:spPr>
          <a:xfrm>
            <a:off x="8245754" y="3053798"/>
            <a:ext cx="844652" cy="595516"/>
          </a:xfrm>
          <a:prstGeom prst="wedgeEllipseCallout">
            <a:avLst>
              <a:gd name="adj1" fmla="val -74112"/>
              <a:gd name="adj2" fmla="val 159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solidFill>
                  <a:sysClr val="windowText" lastClr="000000"/>
                </a:solidFill>
                <a:latin typeface="Meiryo UI" panose="020B0604030504040204" pitchFamily="50" charset="-128"/>
                <a:ea typeface="Meiryo UI" panose="020B0604030504040204" pitchFamily="50" charset="-128"/>
              </a:rPr>
              <a:t>サイン</a:t>
            </a:r>
            <a:endParaRPr kumimoji="1" lang="en-US" altLang="ja-JP" sz="1400" b="1"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400" b="1" dirty="0">
                <a:solidFill>
                  <a:sysClr val="windowText" lastClr="000000"/>
                </a:solidFill>
                <a:latin typeface="Meiryo UI" panose="020B0604030504040204" pitchFamily="50" charset="-128"/>
                <a:ea typeface="Meiryo UI" panose="020B0604030504040204" pitchFamily="50" charset="-128"/>
              </a:rPr>
              <a:t>して</a:t>
            </a:r>
          </a:p>
        </p:txBody>
      </p:sp>
      <p:pic>
        <p:nvPicPr>
          <p:cNvPr id="17" name="図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34" y="4965018"/>
            <a:ext cx="2036641" cy="1815636"/>
          </a:xfrm>
          <a:prstGeom prst="rect">
            <a:avLst/>
          </a:prstGeom>
        </p:spPr>
      </p:pic>
      <p:pic>
        <p:nvPicPr>
          <p:cNvPr id="18" name="図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3459" y="4687612"/>
            <a:ext cx="1490960" cy="1981656"/>
          </a:xfrm>
          <a:prstGeom prst="rect">
            <a:avLst/>
          </a:prstGeom>
        </p:spPr>
      </p:pic>
      <p:sp>
        <p:nvSpPr>
          <p:cNvPr id="19" name="下矢印 18"/>
          <p:cNvSpPr/>
          <p:nvPr/>
        </p:nvSpPr>
        <p:spPr>
          <a:xfrm>
            <a:off x="834239" y="4155169"/>
            <a:ext cx="280581" cy="837975"/>
          </a:xfrm>
          <a:prstGeom prst="downArrow">
            <a:avLst>
              <a:gd name="adj1" fmla="val 50000"/>
              <a:gd name="adj2" fmla="val 12117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62709" y="5520790"/>
            <a:ext cx="2435939" cy="95410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未成年は取引の知識、</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経験、判断力が未熟なので、</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法で保護され、契約を</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取り消すことができます</a:t>
            </a:r>
            <a:endParaRPr kumimoji="1" lang="en-US" altLang="ja-JP" sz="1400" dirty="0">
              <a:solidFill>
                <a:srgbClr val="FF0000"/>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48228" y="5127927"/>
            <a:ext cx="2387192" cy="369332"/>
          </a:xfrm>
          <a:prstGeom prst="rect">
            <a:avLst/>
          </a:prstGeom>
          <a:noFill/>
        </p:spPr>
        <p:txBody>
          <a:bodyPr wrap="non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未成年者契約の取消し</a:t>
            </a:r>
          </a:p>
        </p:txBody>
      </p:sp>
      <p:sp>
        <p:nvSpPr>
          <p:cNvPr id="25" name="テキスト ボックス 24"/>
          <p:cNvSpPr txBox="1"/>
          <p:nvPr/>
        </p:nvSpPr>
        <p:spPr>
          <a:xfrm>
            <a:off x="1097374" y="4155169"/>
            <a:ext cx="1171766" cy="796469"/>
          </a:xfrm>
          <a:prstGeom prst="cloud">
            <a:avLst/>
          </a:prstGeom>
          <a:solidFill>
            <a:schemeClr val="accent3">
              <a:lumMod val="20000"/>
              <a:lumOff val="80000"/>
            </a:schemeClr>
          </a:solidFill>
          <a:ln>
            <a:solidFill>
              <a:schemeClr val="accent3">
                <a:lumMod val="60000"/>
                <a:lumOff val="40000"/>
              </a:schemeClr>
            </a:solidFill>
          </a:ln>
        </p:spPr>
        <p:txBody>
          <a:bodyPr wrap="none" rtlCol="0">
            <a:spAutoFit/>
          </a:bodyPr>
          <a:lstStyle/>
          <a:p>
            <a:pPr algn="ctr"/>
            <a:r>
              <a:rPr kumimoji="1" lang="ja-JP" altLang="en-US" sz="1400" dirty="0">
                <a:latin typeface="Meiryo UI" panose="020B0604030504040204" pitchFamily="50" charset="-128"/>
                <a:ea typeface="Meiryo UI" panose="020B0604030504040204" pitchFamily="50" charset="-128"/>
              </a:rPr>
              <a:t>契約を</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やめたい</a:t>
            </a:r>
          </a:p>
        </p:txBody>
      </p:sp>
      <p:sp>
        <p:nvSpPr>
          <p:cNvPr id="26" name="下矢印 25"/>
          <p:cNvSpPr/>
          <p:nvPr/>
        </p:nvSpPr>
        <p:spPr>
          <a:xfrm>
            <a:off x="9524731" y="3923712"/>
            <a:ext cx="280581" cy="837975"/>
          </a:xfrm>
          <a:prstGeom prst="downArrow">
            <a:avLst>
              <a:gd name="adj1" fmla="val 50000"/>
              <a:gd name="adj2" fmla="val 12117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9820769" y="3921504"/>
            <a:ext cx="1171766" cy="796469"/>
          </a:xfrm>
          <a:prstGeom prst="cloud">
            <a:avLst/>
          </a:prstGeom>
          <a:solidFill>
            <a:schemeClr val="accent3">
              <a:lumMod val="20000"/>
              <a:lumOff val="80000"/>
            </a:schemeClr>
          </a:solidFill>
          <a:ln>
            <a:solidFill>
              <a:schemeClr val="accent3">
                <a:lumMod val="60000"/>
                <a:lumOff val="40000"/>
              </a:schemeClr>
            </a:solidFill>
          </a:ln>
        </p:spPr>
        <p:txBody>
          <a:bodyPr wrap="none" rtlCol="0">
            <a:spAutoFit/>
          </a:bodyPr>
          <a:lstStyle/>
          <a:p>
            <a:pPr algn="ctr"/>
            <a:r>
              <a:rPr kumimoji="1" lang="ja-JP" altLang="en-US" sz="1400" dirty="0">
                <a:latin typeface="Meiryo UI" panose="020B0604030504040204" pitchFamily="50" charset="-128"/>
                <a:ea typeface="Meiryo UI" panose="020B0604030504040204" pitchFamily="50" charset="-128"/>
              </a:rPr>
              <a:t>契約を</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やめたい</a:t>
            </a:r>
          </a:p>
        </p:txBody>
      </p:sp>
      <p:pic>
        <p:nvPicPr>
          <p:cNvPr id="30" name="図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5096" y="4913573"/>
            <a:ext cx="1028195" cy="1641189"/>
          </a:xfrm>
          <a:prstGeom prst="rect">
            <a:avLst/>
          </a:prstGeom>
        </p:spPr>
      </p:pic>
      <p:sp>
        <p:nvSpPr>
          <p:cNvPr id="33" name="正方形/長方形 32"/>
          <p:cNvSpPr/>
          <p:nvPr/>
        </p:nvSpPr>
        <p:spPr>
          <a:xfrm>
            <a:off x="9135714" y="4754153"/>
            <a:ext cx="2988054" cy="1384995"/>
          </a:xfrm>
          <a:prstGeom prst="rect">
            <a:avLst/>
          </a:prstGeom>
        </p:spPr>
        <p:txBody>
          <a:bodyPr wrap="square">
            <a:spAutoFit/>
          </a:bodyPr>
          <a:lstStyle/>
          <a:p>
            <a:r>
              <a:rPr kumimoji="1" lang="ja-JP" altLang="en-US" sz="1400" b="1" dirty="0">
                <a:latin typeface="Meiryo UI" panose="020B0604030504040204" pitchFamily="50" charset="-128"/>
                <a:ea typeface="Meiryo UI" panose="020B0604030504040204" pitchFamily="50" charset="-128"/>
              </a:rPr>
              <a:t>学生、</a:t>
            </a:r>
            <a:r>
              <a:rPr kumimoji="1" lang="en-US" altLang="ja-JP" sz="1400" b="1" dirty="0">
                <a:latin typeface="Meiryo UI" panose="020B0604030504040204" pitchFamily="50" charset="-128"/>
                <a:ea typeface="Meiryo UI" panose="020B0604030504040204" pitchFamily="50" charset="-128"/>
              </a:rPr>
              <a:t>18</a:t>
            </a:r>
            <a:r>
              <a:rPr kumimoji="1" lang="ja-JP" altLang="en-US" sz="1400" b="1" dirty="0">
                <a:latin typeface="Meiryo UI" panose="020B0604030504040204" pitchFamily="50" charset="-128"/>
                <a:ea typeface="Meiryo UI" panose="020B0604030504040204" pitchFamily="50" charset="-128"/>
              </a:rPr>
              <a:t>歳になりたてでも、</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未成年契約の取消しはできません。</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悪質な業者は、この新成人の</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solidFill>
                  <a:srgbClr val="FF0000"/>
                </a:solidFill>
                <a:latin typeface="Meiryo UI" panose="020B0604030504040204" pitchFamily="50" charset="-128"/>
                <a:ea typeface="Meiryo UI" panose="020B0604030504040204" pitchFamily="50" charset="-128"/>
              </a:rPr>
              <a:t>「経験が浅いのに契約はできる。</a:t>
            </a:r>
            <a:endParaRPr kumimoji="1" lang="en-US" altLang="ja-JP" sz="1400" b="1" dirty="0">
              <a:solidFill>
                <a:srgbClr val="FF0000"/>
              </a:solidFill>
              <a:latin typeface="Meiryo UI" panose="020B0604030504040204" pitchFamily="50" charset="-128"/>
              <a:ea typeface="Meiryo UI" panose="020B0604030504040204" pitchFamily="50" charset="-128"/>
            </a:endParaRPr>
          </a:p>
          <a:p>
            <a:r>
              <a:rPr kumimoji="1" lang="ja-JP" altLang="en-US" sz="1400" b="1" dirty="0">
                <a:solidFill>
                  <a:srgbClr val="FF0000"/>
                </a:solidFill>
                <a:latin typeface="Meiryo UI" panose="020B0604030504040204" pitchFamily="50" charset="-128"/>
                <a:ea typeface="Meiryo UI" panose="020B0604030504040204" pitchFamily="50" charset="-128"/>
              </a:rPr>
              <a:t>　でも、解約はしにくい」状況を狙って勧誘してきます！</a:t>
            </a:r>
            <a:endParaRPr kumimoji="1" lang="en-US" altLang="ja-JP" sz="1400" b="1" dirty="0">
              <a:solidFill>
                <a:srgbClr val="FF0000"/>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9524731" y="6261805"/>
            <a:ext cx="2275902" cy="430887"/>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クーリング・オフの主張や法律相談などの解決策はあります。</a:t>
            </a:r>
            <a:endParaRPr kumimoji="1" lang="en-US" altLang="ja-JP" sz="1050" dirty="0">
              <a:latin typeface="Meiryo UI" panose="020B0604030504040204" pitchFamily="50" charset="-128"/>
              <a:ea typeface="Meiryo UI" panose="020B0604030504040204" pitchFamily="50" charset="-128"/>
            </a:endParaRPr>
          </a:p>
        </p:txBody>
      </p:sp>
      <p:pic>
        <p:nvPicPr>
          <p:cNvPr id="35" name="図 3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36033" y="4687612"/>
            <a:ext cx="1565442" cy="2012711"/>
          </a:xfrm>
          <a:prstGeom prst="rect">
            <a:avLst/>
          </a:prstGeom>
        </p:spPr>
      </p:pic>
      <p:sp>
        <p:nvSpPr>
          <p:cNvPr id="6" name="円形吹き出し 5"/>
          <p:cNvSpPr/>
          <p:nvPr/>
        </p:nvSpPr>
        <p:spPr>
          <a:xfrm>
            <a:off x="2751422" y="2498863"/>
            <a:ext cx="1734264" cy="592690"/>
          </a:xfrm>
          <a:custGeom>
            <a:avLst/>
            <a:gdLst>
              <a:gd name="connsiteX0" fmla="*/ 1374172 w 1964169"/>
              <a:gd name="connsiteY0" fmla="*/ 803971 h 716673"/>
              <a:gd name="connsiteX1" fmla="*/ 1098337 w 1964169"/>
              <a:gd name="connsiteY1" fmla="*/ 714154 h 716673"/>
              <a:gd name="connsiteX2" fmla="*/ 421236 w 1964169"/>
              <a:gd name="connsiteY2" fmla="*/ 652493 h 716673"/>
              <a:gd name="connsiteX3" fmla="*/ 719434 w 1964169"/>
              <a:gd name="connsiteY3" fmla="*/ 13052 h 716673"/>
              <a:gd name="connsiteX4" fmla="*/ 1299993 w 1964169"/>
              <a:gd name="connsiteY4" fmla="*/ 19293 h 716673"/>
              <a:gd name="connsiteX5" fmla="*/ 1455181 w 1964169"/>
              <a:gd name="connsiteY5" fmla="*/ 672355 h 716673"/>
              <a:gd name="connsiteX6" fmla="*/ 1374172 w 1964169"/>
              <a:gd name="connsiteY6" fmla="*/ 803971 h 716673"/>
              <a:gd name="connsiteX0" fmla="*/ 1374555 w 1892594"/>
              <a:gd name="connsiteY0" fmla="*/ 803971 h 803971"/>
              <a:gd name="connsiteX1" fmla="*/ 1098720 w 1892594"/>
              <a:gd name="connsiteY1" fmla="*/ 714154 h 803971"/>
              <a:gd name="connsiteX2" fmla="*/ 421619 w 1892594"/>
              <a:gd name="connsiteY2" fmla="*/ 652493 h 803971"/>
              <a:gd name="connsiteX3" fmla="*/ 719817 w 1892594"/>
              <a:gd name="connsiteY3" fmla="*/ 13052 h 803971"/>
              <a:gd name="connsiteX4" fmla="*/ 1300376 w 1892594"/>
              <a:gd name="connsiteY4" fmla="*/ 19293 h 803971"/>
              <a:gd name="connsiteX5" fmla="*/ 1318929 w 1892594"/>
              <a:gd name="connsiteY5" fmla="*/ 703886 h 803971"/>
              <a:gd name="connsiteX6" fmla="*/ 1374555 w 1892594"/>
              <a:gd name="connsiteY6" fmla="*/ 803971 h 80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2594" h="803971">
                <a:moveTo>
                  <a:pt x="1374555" y="803971"/>
                </a:moveTo>
                <a:lnTo>
                  <a:pt x="1098720" y="714154"/>
                </a:lnTo>
                <a:cubicBezTo>
                  <a:pt x="859942" y="724540"/>
                  <a:pt x="619018" y="702600"/>
                  <a:pt x="421619" y="652493"/>
                </a:cubicBezTo>
                <a:cubicBezTo>
                  <a:pt x="-260955" y="479232"/>
                  <a:pt x="-81395" y="94192"/>
                  <a:pt x="719817" y="13052"/>
                </a:cubicBezTo>
                <a:cubicBezTo>
                  <a:pt x="910635" y="-6272"/>
                  <a:pt x="1113007" y="-4097"/>
                  <a:pt x="1300376" y="19293"/>
                </a:cubicBezTo>
                <a:cubicBezTo>
                  <a:pt x="2107373" y="120034"/>
                  <a:pt x="2066362" y="553968"/>
                  <a:pt x="1318929" y="703886"/>
                </a:cubicBezTo>
                <a:lnTo>
                  <a:pt x="1374555" y="803971"/>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2927121" y="2553419"/>
            <a:ext cx="1449073"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今日までならお得よ</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分割で大丈夫</a:t>
            </a:r>
            <a:endParaRPr kumimoji="1" lang="en-US" altLang="ja-JP" sz="1100" dirty="0">
              <a:latin typeface="Meiryo UI" panose="020B0604030504040204" pitchFamily="50" charset="-128"/>
              <a:ea typeface="Meiryo UI" panose="020B0604030504040204" pitchFamily="50" charset="-128"/>
            </a:endParaRPr>
          </a:p>
        </p:txBody>
      </p:sp>
      <p:sp>
        <p:nvSpPr>
          <p:cNvPr id="37" name="円形吹き出し 5"/>
          <p:cNvSpPr/>
          <p:nvPr/>
        </p:nvSpPr>
        <p:spPr>
          <a:xfrm>
            <a:off x="6385273" y="2502877"/>
            <a:ext cx="1734264" cy="592690"/>
          </a:xfrm>
          <a:custGeom>
            <a:avLst/>
            <a:gdLst>
              <a:gd name="connsiteX0" fmla="*/ 1374172 w 1964169"/>
              <a:gd name="connsiteY0" fmla="*/ 803971 h 716673"/>
              <a:gd name="connsiteX1" fmla="*/ 1098337 w 1964169"/>
              <a:gd name="connsiteY1" fmla="*/ 714154 h 716673"/>
              <a:gd name="connsiteX2" fmla="*/ 421236 w 1964169"/>
              <a:gd name="connsiteY2" fmla="*/ 652493 h 716673"/>
              <a:gd name="connsiteX3" fmla="*/ 719434 w 1964169"/>
              <a:gd name="connsiteY3" fmla="*/ 13052 h 716673"/>
              <a:gd name="connsiteX4" fmla="*/ 1299993 w 1964169"/>
              <a:gd name="connsiteY4" fmla="*/ 19293 h 716673"/>
              <a:gd name="connsiteX5" fmla="*/ 1455181 w 1964169"/>
              <a:gd name="connsiteY5" fmla="*/ 672355 h 716673"/>
              <a:gd name="connsiteX6" fmla="*/ 1374172 w 1964169"/>
              <a:gd name="connsiteY6" fmla="*/ 803971 h 716673"/>
              <a:gd name="connsiteX0" fmla="*/ 1374555 w 1892594"/>
              <a:gd name="connsiteY0" fmla="*/ 803971 h 803971"/>
              <a:gd name="connsiteX1" fmla="*/ 1098720 w 1892594"/>
              <a:gd name="connsiteY1" fmla="*/ 714154 h 803971"/>
              <a:gd name="connsiteX2" fmla="*/ 421619 w 1892594"/>
              <a:gd name="connsiteY2" fmla="*/ 652493 h 803971"/>
              <a:gd name="connsiteX3" fmla="*/ 719817 w 1892594"/>
              <a:gd name="connsiteY3" fmla="*/ 13052 h 803971"/>
              <a:gd name="connsiteX4" fmla="*/ 1300376 w 1892594"/>
              <a:gd name="connsiteY4" fmla="*/ 19293 h 803971"/>
              <a:gd name="connsiteX5" fmla="*/ 1318929 w 1892594"/>
              <a:gd name="connsiteY5" fmla="*/ 703886 h 803971"/>
              <a:gd name="connsiteX6" fmla="*/ 1374555 w 1892594"/>
              <a:gd name="connsiteY6" fmla="*/ 803971 h 80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2594" h="803971">
                <a:moveTo>
                  <a:pt x="1374555" y="803971"/>
                </a:moveTo>
                <a:lnTo>
                  <a:pt x="1098720" y="714154"/>
                </a:lnTo>
                <a:cubicBezTo>
                  <a:pt x="859942" y="724540"/>
                  <a:pt x="619018" y="702600"/>
                  <a:pt x="421619" y="652493"/>
                </a:cubicBezTo>
                <a:cubicBezTo>
                  <a:pt x="-260955" y="479232"/>
                  <a:pt x="-81395" y="94192"/>
                  <a:pt x="719817" y="13052"/>
                </a:cubicBezTo>
                <a:cubicBezTo>
                  <a:pt x="910635" y="-6272"/>
                  <a:pt x="1113007" y="-4097"/>
                  <a:pt x="1300376" y="19293"/>
                </a:cubicBezTo>
                <a:cubicBezTo>
                  <a:pt x="2107373" y="120034"/>
                  <a:pt x="2066362" y="553968"/>
                  <a:pt x="1318929" y="703886"/>
                </a:cubicBezTo>
                <a:lnTo>
                  <a:pt x="1374555" y="803971"/>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633542" y="2553429"/>
            <a:ext cx="1449073"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今日までならお得よ</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分割で大丈夫</a:t>
            </a:r>
            <a:endParaRPr kumimoji="1"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3615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9A558C-0A5B-4C2F-B200-7829BCE959DF}"/>
              </a:ext>
            </a:extLst>
          </p:cNvPr>
          <p:cNvSpPr>
            <a:spLocks noGrp="1"/>
          </p:cNvSpPr>
          <p:nvPr>
            <p:ph type="title"/>
          </p:nvPr>
        </p:nvSpPr>
        <p:spPr>
          <a:xfrm>
            <a:off x="581191" y="467025"/>
            <a:ext cx="11029616" cy="1013800"/>
          </a:xfrm>
        </p:spPr>
        <p:txBody>
          <a:bodyPr/>
          <a:lstStyle/>
          <a:p>
            <a:r>
              <a:rPr lang="ja-JP" altLang="en-US" dirty="0">
                <a:latin typeface="+mj-ea"/>
              </a:rPr>
              <a:t>消費生活センターに相談しよう</a:t>
            </a:r>
            <a:endParaRPr kumimoji="1" lang="ja-JP" altLang="en-US" dirty="0">
              <a:latin typeface="+mj-ea"/>
            </a:endParaRPr>
          </a:p>
        </p:txBody>
      </p:sp>
      <p:pic>
        <p:nvPicPr>
          <p:cNvPr id="4" name="Picture 2" descr="https://www.caa.go.jp/policies/policy/local_cooperation/local_consumer_administration/hotline/img/hotline_iyayan.jpg">
            <a:extLst>
              <a:ext uri="{FF2B5EF4-FFF2-40B4-BE49-F238E27FC236}">
                <a16:creationId xmlns:a16="http://schemas.microsoft.com/office/drawing/2014/main" id="{E91DF46D-2D3A-4886-AFB6-E07F74496538}"/>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448790" y="1897312"/>
            <a:ext cx="9294419" cy="29988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E6BD5EBD-1A8D-47B0-967F-6275749218D6}"/>
              </a:ext>
            </a:extLst>
          </p:cNvPr>
          <p:cNvSpPr>
            <a:spLocks noChangeArrowheads="1"/>
          </p:cNvSpPr>
          <p:nvPr/>
        </p:nvSpPr>
        <p:spPr bwMode="auto">
          <a:xfrm>
            <a:off x="653144" y="4804757"/>
            <a:ext cx="574765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defTabSz="914400" eaLnBrk="0" fontAlgn="ctr" hangingPunct="0">
              <a:lnSpc>
                <a:spcPct val="150000"/>
              </a:lnSpc>
              <a:spcBef>
                <a:spcPct val="0"/>
              </a:spcBef>
              <a:spcAft>
                <a:spcPct val="0"/>
              </a:spcAft>
            </a:pPr>
            <a:r>
              <a:rPr lang="ja-JP" altLang="en-US" sz="2200" b="1" dirty="0" smtClean="0">
                <a:latin typeface="Meiryo UI" panose="020B0604030504040204" pitchFamily="50" charset="-128"/>
                <a:ea typeface="Meiryo UI" panose="020B0604030504040204" pitchFamily="50" charset="-128"/>
              </a:rPr>
              <a:t>また</a:t>
            </a:r>
            <a:r>
              <a:rPr lang="ja-JP" altLang="en-US" sz="2200" b="1" dirty="0">
                <a:latin typeface="Meiryo UI" panose="020B0604030504040204" pitchFamily="50" charset="-128"/>
                <a:ea typeface="Meiryo UI" panose="020B0604030504040204" pitchFamily="50" charset="-128"/>
              </a:rPr>
              <a:t>は、</a:t>
            </a:r>
            <a:r>
              <a:rPr lang="ja-JP" altLang="en-US" sz="2800" b="1" dirty="0">
                <a:latin typeface="Meiryo UI" panose="020B0604030504040204" pitchFamily="50" charset="-128"/>
                <a:ea typeface="Meiryo UI" panose="020B0604030504040204" pitchFamily="50" charset="-128"/>
              </a:rPr>
              <a:t>埼玉県消費生活支援</a:t>
            </a:r>
            <a:r>
              <a:rPr lang="ja-JP" altLang="en-US" sz="2800" b="1" dirty="0" smtClean="0">
                <a:latin typeface="Meiryo UI" panose="020B0604030504040204" pitchFamily="50" charset="-128"/>
                <a:ea typeface="Meiryo UI" panose="020B0604030504040204" pitchFamily="50" charset="-128"/>
              </a:rPr>
              <a:t>センター</a:t>
            </a:r>
            <a:r>
              <a:rPr lang="ja-JP" altLang="en-US" sz="2200" b="1" dirty="0" smtClean="0">
                <a:latin typeface="Meiryo UI" panose="020B0604030504040204" pitchFamily="50" charset="-128"/>
                <a:ea typeface="Meiryo UI" panose="020B0604030504040204" pitchFamily="50" charset="-128"/>
              </a:rPr>
              <a:t>へ</a:t>
            </a:r>
            <a:r>
              <a:rPr lang="ja-JP" altLang="en-US" sz="2200" b="1" dirty="0">
                <a:latin typeface="Meiryo UI" panose="020B0604030504040204" pitchFamily="50" charset="-128"/>
                <a:ea typeface="Meiryo UI" panose="020B0604030504040204" pitchFamily="50" charset="-128"/>
              </a:rPr>
              <a:t>　</a:t>
            </a:r>
            <a:endParaRPr lang="en-US" altLang="ja-JP" sz="2200" b="1" dirty="0" smtClean="0">
              <a:latin typeface="Meiryo UI" panose="020B0604030504040204" pitchFamily="50" charset="-128"/>
              <a:ea typeface="Meiryo UI" panose="020B0604030504040204" pitchFamily="50" charset="-128"/>
            </a:endParaRPr>
          </a:p>
          <a:p>
            <a:pPr defTabSz="914400" eaLnBrk="0" fontAlgn="ctr" hangingPunct="0">
              <a:lnSpc>
                <a:spcPct val="150000"/>
              </a:lnSpc>
              <a:spcBef>
                <a:spcPct val="0"/>
              </a:spcBef>
              <a:spcAft>
                <a:spcPct val="0"/>
              </a:spcAft>
            </a:pPr>
            <a:r>
              <a:rPr lang="ja-JP" altLang="en-US" sz="2200" b="1" dirty="0" smtClean="0">
                <a:latin typeface="Meiryo UI" panose="020B0604030504040204" pitchFamily="50" charset="-128"/>
                <a:ea typeface="Meiryo UI" panose="020B0604030504040204" pitchFamily="50" charset="-128"/>
              </a:rPr>
              <a:t>　　　　優しい</a:t>
            </a:r>
            <a:r>
              <a:rPr lang="ja-JP" altLang="en-US" sz="2200" b="1" dirty="0">
                <a:latin typeface="Meiryo UI" panose="020B0604030504040204" pitchFamily="50" charset="-128"/>
                <a:ea typeface="Meiryo UI" panose="020B0604030504040204" pitchFamily="50" charset="-128"/>
              </a:rPr>
              <a:t>相談員が丁寧に対応</a:t>
            </a:r>
            <a:r>
              <a:rPr lang="ja-JP" altLang="en-US" sz="2200" b="1" dirty="0" smtClean="0">
                <a:latin typeface="Meiryo UI" panose="020B0604030504040204" pitchFamily="50" charset="-128"/>
                <a:ea typeface="Meiryo UI" panose="020B0604030504040204" pitchFamily="50" charset="-128"/>
              </a:rPr>
              <a:t>します</a:t>
            </a:r>
            <a:endParaRPr lang="en-US" altLang="ja-JP" sz="2200" b="1" dirty="0" smtClean="0">
              <a:latin typeface="Meiryo UI" panose="020B0604030504040204" pitchFamily="50" charset="-128"/>
              <a:ea typeface="Meiryo UI" panose="020B0604030504040204" pitchFamily="50" charset="-128"/>
            </a:endParaRPr>
          </a:p>
          <a:p>
            <a:pPr defTabSz="914400" eaLnBrk="0" fontAlgn="ctr" hangingPunct="0">
              <a:lnSpc>
                <a:spcPct val="150000"/>
              </a:lnSpc>
              <a:spcBef>
                <a:spcPct val="0"/>
              </a:spcBef>
              <a:spcAft>
                <a:spcPct val="0"/>
              </a:spcAft>
            </a:pPr>
            <a:r>
              <a:rPr lang="ja-JP" altLang="en-US" sz="2200" b="1" dirty="0" smtClean="0">
                <a:latin typeface="Meiryo UI" panose="020B0604030504040204" pitchFamily="50" charset="-128"/>
                <a:ea typeface="Meiryo UI" panose="020B0604030504040204" pitchFamily="50" charset="-128"/>
              </a:rPr>
              <a:t>　　　　困ったら</a:t>
            </a:r>
            <a:r>
              <a:rPr lang="ja-JP" altLang="en-US" sz="2200" b="1" dirty="0">
                <a:latin typeface="Meiryo UI" panose="020B0604030504040204" pitchFamily="50" charset="-128"/>
                <a:ea typeface="Meiryo UI" panose="020B0604030504040204" pitchFamily="50" charset="-128"/>
              </a:rPr>
              <a:t>一人で悩まず、まず相談</a:t>
            </a:r>
            <a:r>
              <a:rPr lang="en-US" altLang="ja-JP" sz="2200" b="1" dirty="0" smtClean="0">
                <a:latin typeface="Meiryo UI" panose="020B0604030504040204" pitchFamily="50" charset="-128"/>
                <a:ea typeface="Meiryo UI" panose="020B0604030504040204" pitchFamily="50" charset="-128"/>
              </a:rPr>
              <a:t>!!</a:t>
            </a:r>
            <a:endParaRPr lang="en-US" altLang="ja-JP" sz="2200" b="1" dirty="0">
              <a:solidFill>
                <a:srgbClr val="222222"/>
              </a:solidFill>
              <a:latin typeface="+mn-ea"/>
            </a:endParaRPr>
          </a:p>
        </p:txBody>
      </p:sp>
      <p:sp>
        <p:nvSpPr>
          <p:cNvPr id="3" name="テキスト ボックス 2"/>
          <p:cNvSpPr txBox="1"/>
          <p:nvPr/>
        </p:nvSpPr>
        <p:spPr>
          <a:xfrm>
            <a:off x="6544492" y="5025345"/>
            <a:ext cx="5647508" cy="1661993"/>
          </a:xfrm>
          <a:prstGeom prst="rect">
            <a:avLst/>
          </a:prstGeom>
          <a:noFill/>
        </p:spPr>
        <p:txBody>
          <a:bodyPr wrap="square" rtlCol="0">
            <a:spAutoFit/>
          </a:bodyPr>
          <a:lstStyle/>
          <a:p>
            <a:r>
              <a:rPr lang="ja-JP" altLang="en-US" sz="2800" b="1" dirty="0" smtClean="0">
                <a:latin typeface="Meiryo UI" panose="020B0604030504040204" pitchFamily="50" charset="-128"/>
                <a:ea typeface="Meiryo UI" panose="020B0604030504040204" pitchFamily="50" charset="-128"/>
              </a:rPr>
              <a:t>直通</a:t>
            </a:r>
            <a:r>
              <a:rPr lang="en-US" altLang="ja-JP" sz="2800" b="1" dirty="0" smtClean="0">
                <a:latin typeface="Meiryo UI" panose="020B0604030504040204" pitchFamily="50" charset="-128"/>
                <a:ea typeface="Meiryo UI" panose="020B0604030504040204" pitchFamily="50" charset="-128"/>
              </a:rPr>
              <a:t>TEL</a:t>
            </a:r>
            <a:r>
              <a:rPr lang="ja-JP" altLang="en-US" sz="2800" b="1" dirty="0" smtClean="0">
                <a:solidFill>
                  <a:srgbClr val="FF0000"/>
                </a:solidFill>
                <a:latin typeface="Meiryo UI" panose="020B0604030504040204" pitchFamily="50" charset="-128"/>
                <a:ea typeface="Meiryo UI" panose="020B0604030504040204" pitchFamily="50" charset="-128"/>
              </a:rPr>
              <a:t> </a:t>
            </a:r>
            <a:endParaRPr lang="en-US" altLang="ja-JP" sz="2800" b="1" dirty="0" smtClean="0">
              <a:solidFill>
                <a:srgbClr val="FF0000"/>
              </a:solidFill>
              <a:latin typeface="Meiryo UI" panose="020B0604030504040204" pitchFamily="50" charset="-128"/>
              <a:ea typeface="Meiryo UI" panose="020B0604030504040204" pitchFamily="50" charset="-128"/>
            </a:endParaRPr>
          </a:p>
          <a:p>
            <a:r>
              <a:rPr lang="en-US" altLang="ja-JP" sz="3600" b="1" dirty="0" smtClean="0">
                <a:solidFill>
                  <a:srgbClr val="FF0000"/>
                </a:solidFill>
                <a:latin typeface="Meiryo UI" panose="020B0604030504040204" pitchFamily="50" charset="-128"/>
                <a:ea typeface="Meiryo UI" panose="020B0604030504040204" pitchFamily="50" charset="-128"/>
              </a:rPr>
              <a:t>048-261-0999</a:t>
            </a:r>
            <a:r>
              <a:rPr lang="ja-JP" altLang="en-US" sz="2800" b="1" dirty="0" smtClean="0">
                <a:solidFill>
                  <a:srgbClr val="FF0000"/>
                </a:solidFill>
                <a:latin typeface="Meiryo UI" panose="020B0604030504040204" pitchFamily="50" charset="-128"/>
                <a:ea typeface="Meiryo UI" panose="020B0604030504040204" pitchFamily="50" charset="-128"/>
              </a:rPr>
              <a:t>（川口）</a:t>
            </a:r>
            <a:endParaRPr lang="en-US" altLang="ja-JP" sz="4000" b="1" dirty="0" smtClean="0">
              <a:solidFill>
                <a:srgbClr val="FF0000"/>
              </a:solidFill>
              <a:latin typeface="Meiryo UI" panose="020B0604030504040204" pitchFamily="50" charset="-128"/>
              <a:ea typeface="Meiryo UI" panose="020B0604030504040204" pitchFamily="50" charset="-128"/>
            </a:endParaRPr>
          </a:p>
          <a:p>
            <a:r>
              <a:rPr lang="en-US" altLang="ja-JP" sz="3600" b="1" dirty="0" smtClean="0">
                <a:solidFill>
                  <a:srgbClr val="FF0000"/>
                </a:solidFill>
                <a:latin typeface="Meiryo UI" panose="020B0604030504040204" pitchFamily="50" charset="-128"/>
                <a:ea typeface="Meiryo UI" panose="020B0604030504040204" pitchFamily="50" charset="-128"/>
              </a:rPr>
              <a:t>048-524-0999</a:t>
            </a:r>
            <a:r>
              <a:rPr lang="ja-JP" altLang="en-US" sz="2800" b="1" dirty="0" smtClean="0">
                <a:solidFill>
                  <a:srgbClr val="FF0000"/>
                </a:solidFill>
                <a:latin typeface="Meiryo UI" panose="020B0604030504040204" pitchFamily="50" charset="-128"/>
                <a:ea typeface="Meiryo UI" panose="020B0604030504040204" pitchFamily="50" charset="-128"/>
              </a:rPr>
              <a:t>（熊谷）</a:t>
            </a:r>
            <a:endParaRPr lang="en-US" altLang="ja-JP" sz="40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88654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星 32 8"/>
          <p:cNvSpPr/>
          <p:nvPr/>
        </p:nvSpPr>
        <p:spPr>
          <a:xfrm>
            <a:off x="8819257" y="1954199"/>
            <a:ext cx="3372743" cy="3235710"/>
          </a:xfrm>
          <a:prstGeom prst="star32">
            <a:avLst>
              <a:gd name="adj" fmla="val 3067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雲 7"/>
          <p:cNvSpPr/>
          <p:nvPr/>
        </p:nvSpPr>
        <p:spPr>
          <a:xfrm rot="10800000">
            <a:off x="4569064" y="2287034"/>
            <a:ext cx="4667398" cy="3842826"/>
          </a:xfrm>
          <a:prstGeom prst="cloud">
            <a:avLst/>
          </a:prstGeom>
          <a:solidFill>
            <a:srgbClr val="F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F4D456B-51C0-4EA8-AF72-8F5085B90720}"/>
              </a:ext>
            </a:extLst>
          </p:cNvPr>
          <p:cNvSpPr>
            <a:spLocks noGrp="1"/>
          </p:cNvSpPr>
          <p:nvPr>
            <p:ph type="title"/>
          </p:nvPr>
        </p:nvSpPr>
        <p:spPr>
          <a:xfrm>
            <a:off x="581192" y="937288"/>
            <a:ext cx="6054739" cy="551878"/>
          </a:xfrm>
        </p:spPr>
        <p:txBody>
          <a:bodyPr>
            <a:normAutofit/>
          </a:bodyPr>
          <a:lstStyle/>
          <a:p>
            <a:r>
              <a:rPr lang="ja-JP" altLang="en-US" dirty="0">
                <a:latin typeface="+mj-ea"/>
              </a:rPr>
              <a:t>ネット通販、何を見て買いますか？</a:t>
            </a:r>
            <a:endParaRPr kumimoji="1" lang="ja-JP" altLang="en-US" dirty="0">
              <a:latin typeface="+mj-ea"/>
            </a:endParaRPr>
          </a:p>
        </p:txBody>
      </p:sp>
      <p:pic>
        <p:nvPicPr>
          <p:cNvPr id="4" name="コンテンツ プレースホルダー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81192" y="2287034"/>
            <a:ext cx="3884391" cy="3801725"/>
          </a:xfrm>
          <a:prstGeom prst="roundRect">
            <a:avLst>
              <a:gd name="adj" fmla="val 13626"/>
            </a:avLst>
          </a:prstGeom>
        </p:spPr>
      </p:pic>
      <p:pic>
        <p:nvPicPr>
          <p:cNvPr id="3" name="図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07514" y="2810838"/>
            <a:ext cx="4828948" cy="3545732"/>
          </a:xfrm>
          <a:prstGeom prst="rect">
            <a:avLst/>
          </a:prstGeom>
        </p:spPr>
      </p:pic>
      <p:pic>
        <p:nvPicPr>
          <p:cNvPr id="5" name="図 4"/>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780" b="100000" l="0" r="100000">
                        <a14:foregroundMark x1="10175" y1="9298" x2="11202" y2="49935"/>
                        <a14:foregroundMark x1="12436" y1="5787" x2="80678" y2="5592"/>
                        <a14:foregroundMark x1="90545" y1="7737" x2="94553" y2="89142"/>
                        <a14:foregroundMark x1="6166" y1="54616" x2="6166" y2="92263"/>
                        <a14:foregroundMark x1="6166" y1="92263" x2="58582" y2="94538"/>
                        <a14:foregroundMark x1="49126" y1="26203" x2="84481" y2="37646"/>
                        <a14:foregroundMark x1="15211" y1="52471" x2="12025" y2="26203"/>
                        <a14:foregroundMark x1="2467" y1="63264" x2="2569" y2="6957"/>
                        <a14:foregroundMark x1="2055" y1="61769" x2="1953" y2="92913"/>
                        <a14:foregroundMark x1="9455" y1="97204" x2="92086" y2="97464"/>
                        <a14:foregroundMark x1="97533" y1="93108" x2="97431" y2="5982"/>
                        <a14:foregroundMark x1="10586" y1="1951" x2="90750" y2="2211"/>
                        <a14:foregroundMark x1="50257" y1="23407" x2="84481" y2="25943"/>
                        <a14:foregroundMark x1="53957" y1="95189" x2="95478" y2="92913"/>
                        <a14:foregroundMark x1="2672" y1="5397" x2="8222" y2="2211"/>
                        <a14:foregroundMark x1="75540" y1="1560" x2="90134" y2="2016"/>
                        <a14:foregroundMark x1="75026" y1="97269" x2="96197" y2="95904"/>
                        <a14:foregroundMark x1="1850" y1="92653" x2="8119" y2="97529"/>
                        <a14:foregroundMark x1="1644" y1="90507" x2="3803" y2="96944"/>
                        <a14:foregroundMark x1="5858" y1="96164" x2="19219" y2="97789"/>
                      </a14:backgroundRemoval>
                    </a14:imgEffect>
                  </a14:imgLayer>
                </a14:imgProps>
              </a:ext>
              <a:ext uri="{28A0092B-C50C-407E-A947-70E740481C1C}">
                <a14:useLocalDpi xmlns:a14="http://schemas.microsoft.com/office/drawing/2010/main"/>
              </a:ext>
            </a:extLst>
          </a:blip>
          <a:srcRect/>
          <a:stretch/>
        </p:blipFill>
        <p:spPr>
          <a:xfrm rot="1193260">
            <a:off x="9144370" y="2831113"/>
            <a:ext cx="2247398" cy="3554395"/>
          </a:xfrm>
          <a:prstGeom prst="rect">
            <a:avLst/>
          </a:prstGeom>
        </p:spPr>
      </p:pic>
    </p:spTree>
    <p:extLst>
      <p:ext uri="{BB962C8B-B14F-4D97-AF65-F5344CB8AC3E}">
        <p14:creationId xmlns:p14="http://schemas.microsoft.com/office/powerpoint/2010/main" val="63364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雲 7"/>
          <p:cNvSpPr/>
          <p:nvPr/>
        </p:nvSpPr>
        <p:spPr>
          <a:xfrm rot="11015105">
            <a:off x="152645" y="1818207"/>
            <a:ext cx="9541742" cy="5180836"/>
          </a:xfrm>
          <a:prstGeom prst="clou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B7F1BB5-DE52-48F2-9F7B-F5EEDA6B80DC}"/>
              </a:ext>
            </a:extLst>
          </p:cNvPr>
          <p:cNvSpPr>
            <a:spLocks noGrp="1"/>
          </p:cNvSpPr>
          <p:nvPr>
            <p:ph type="title"/>
          </p:nvPr>
        </p:nvSpPr>
        <p:spPr>
          <a:xfrm>
            <a:off x="581192" y="886042"/>
            <a:ext cx="11029616" cy="570328"/>
          </a:xfrm>
        </p:spPr>
        <p:txBody>
          <a:bodyPr/>
          <a:lstStyle/>
          <a:p>
            <a:r>
              <a:rPr kumimoji="1" lang="ja-JP" altLang="en-US" dirty="0">
                <a:latin typeface="+mj-ea"/>
              </a:rPr>
              <a:t>安い、お得だと価格だけ見て決めていませんか？</a:t>
            </a:r>
          </a:p>
        </p:txBody>
      </p:sp>
      <p:pic>
        <p:nvPicPr>
          <p:cNvPr id="3" name="図 2"/>
          <p:cNvPicPr>
            <a:picLocks noChangeAspect="1"/>
          </p:cNvPicPr>
          <p:nvPr/>
        </p:nvPicPr>
        <p:blipFill rotWithShape="1">
          <a:blip r:embed="rId3" cstate="screen">
            <a:extLst>
              <a:ext uri="{28A0092B-C50C-407E-A947-70E740481C1C}">
                <a14:useLocalDpi xmlns:a14="http://schemas.microsoft.com/office/drawing/2010/main"/>
              </a:ext>
            </a:extLst>
          </a:blip>
          <a:srcRect b="-412"/>
          <a:stretch/>
        </p:blipFill>
        <p:spPr>
          <a:xfrm>
            <a:off x="798898" y="2076177"/>
            <a:ext cx="6758548" cy="4664895"/>
          </a:xfrm>
          <a:prstGeom prst="rect">
            <a:avLst/>
          </a:prstGeom>
        </p:spPr>
      </p:pic>
      <p:pic>
        <p:nvPicPr>
          <p:cNvPr id="10" name="図 9"/>
          <p:cNvPicPr>
            <a:picLocks noChangeAspect="1"/>
          </p:cNvPicPr>
          <p:nvPr/>
        </p:nvPicPr>
        <p:blipFill rotWithShape="1">
          <a:blip r:embed="rId4">
            <a:extLst>
              <a:ext uri="{28A0092B-C50C-407E-A947-70E740481C1C}">
                <a14:useLocalDpi xmlns:a14="http://schemas.microsoft.com/office/drawing/2010/main" val="0"/>
              </a:ext>
            </a:extLst>
          </a:blip>
          <a:srcRect l="21396" t="18811" r="23494" b="3007"/>
          <a:stretch/>
        </p:blipFill>
        <p:spPr>
          <a:xfrm>
            <a:off x="7281257" y="4589015"/>
            <a:ext cx="2367281" cy="2268985"/>
          </a:xfrm>
          <a:prstGeom prst="rect">
            <a:avLst/>
          </a:prstGeom>
        </p:spPr>
      </p:pic>
      <p:sp>
        <p:nvSpPr>
          <p:cNvPr id="9" name="正方形/長方形 8"/>
          <p:cNvSpPr/>
          <p:nvPr/>
        </p:nvSpPr>
        <p:spPr>
          <a:xfrm rot="872186">
            <a:off x="6939635" y="2659198"/>
            <a:ext cx="4839786" cy="2585323"/>
          </a:xfrm>
          <a:prstGeom prst="rect">
            <a:avLst/>
          </a:prstGeom>
          <a:noFill/>
        </p:spPr>
        <p:txBody>
          <a:bodyPr wrap="none" lIns="91440" tIns="45720" rIns="91440" bIns="45720">
            <a:spAutoFit/>
          </a:bodyPr>
          <a:lstStyle/>
          <a:p>
            <a:pPr algn="ctr"/>
            <a:r>
              <a:rPr lang="ja-JP" altLang="en-US" sz="5400" b="0" cap="none" spc="0" dirty="0">
                <a:ln w="76200">
                  <a:solidFill>
                    <a:schemeClr val="bg1"/>
                  </a:solidFill>
                </a:ln>
                <a:solidFill>
                  <a:schemeClr val="bg1"/>
                </a:solidFill>
                <a:latin typeface="HGP創英角ﾎﾟｯﾌﾟ体" panose="040B0A00000000000000" pitchFamily="50" charset="-128"/>
                <a:ea typeface="HGP創英角ﾎﾟｯﾌﾟ体" panose="040B0A00000000000000" pitchFamily="50" charset="-128"/>
              </a:rPr>
              <a:t>無尽蔵に広がる</a:t>
            </a:r>
            <a:endParaRPr lang="en-US" altLang="ja-JP" sz="5400" b="0" cap="none" spc="0" dirty="0">
              <a:ln w="76200">
                <a:solidFill>
                  <a:schemeClr val="bg1"/>
                </a:solidFill>
              </a:ln>
              <a:solidFill>
                <a:schemeClr val="bg1"/>
              </a:solidFill>
              <a:latin typeface="HGP創英角ﾎﾟｯﾌﾟ体" panose="040B0A00000000000000" pitchFamily="50" charset="-128"/>
              <a:ea typeface="HGP創英角ﾎﾟｯﾌﾟ体" panose="040B0A00000000000000" pitchFamily="50" charset="-128"/>
            </a:endParaRPr>
          </a:p>
          <a:p>
            <a:pPr algn="ctr"/>
            <a:r>
              <a:rPr lang="ja-JP" altLang="en-US" sz="5400" dirty="0">
                <a:ln w="76200">
                  <a:solidFill>
                    <a:schemeClr val="bg1"/>
                  </a:solidFill>
                </a:ln>
                <a:solidFill>
                  <a:schemeClr val="bg1"/>
                </a:solidFill>
                <a:latin typeface="HGP創英角ﾎﾟｯﾌﾟ体" panose="040B0A00000000000000" pitchFamily="50" charset="-128"/>
                <a:ea typeface="HGP創英角ﾎﾟｯﾌﾟ体" panose="040B0A00000000000000" pitchFamily="50" charset="-128"/>
              </a:rPr>
              <a:t>ネット広告</a:t>
            </a:r>
            <a:endParaRPr lang="en-US" altLang="ja-JP" sz="5400" dirty="0">
              <a:ln w="76200">
                <a:solidFill>
                  <a:schemeClr val="bg1"/>
                </a:solidFill>
              </a:ln>
              <a:solidFill>
                <a:schemeClr val="bg1"/>
              </a:solidFill>
              <a:latin typeface="HGP創英角ﾎﾟｯﾌﾟ体" panose="040B0A00000000000000" pitchFamily="50" charset="-128"/>
              <a:ea typeface="HGP創英角ﾎﾟｯﾌﾟ体" panose="040B0A00000000000000" pitchFamily="50" charset="-128"/>
            </a:endParaRPr>
          </a:p>
          <a:p>
            <a:pPr algn="ctr"/>
            <a:r>
              <a:rPr lang="ja-JP" altLang="en-US" sz="5400" b="0" cap="none" spc="0" dirty="0">
                <a:ln w="76200">
                  <a:solidFill>
                    <a:schemeClr val="bg1"/>
                  </a:solidFill>
                </a:ln>
                <a:solidFill>
                  <a:schemeClr val="bg1"/>
                </a:solidFill>
                <a:latin typeface="HGP創英角ﾎﾟｯﾌﾟ体" panose="040B0A00000000000000" pitchFamily="50" charset="-128"/>
                <a:ea typeface="HGP創英角ﾎﾟｯﾌﾟ体" panose="040B0A00000000000000" pitchFamily="50" charset="-128"/>
              </a:rPr>
              <a:t>どれを選ぶ</a:t>
            </a:r>
            <a:r>
              <a:rPr lang="en-US" altLang="ja-JP" sz="5400" b="0" cap="none" spc="0" dirty="0">
                <a:ln w="76200">
                  <a:solidFill>
                    <a:schemeClr val="bg1"/>
                  </a:solidFill>
                </a:ln>
                <a:solidFill>
                  <a:schemeClr val="bg1"/>
                </a:solidFill>
                <a:latin typeface="HGP創英角ﾎﾟｯﾌﾟ体" panose="040B0A00000000000000" pitchFamily="50" charset="-128"/>
                <a:ea typeface="HGP創英角ﾎﾟｯﾌﾟ体" panose="040B0A00000000000000" pitchFamily="50" charset="-128"/>
              </a:rPr>
              <a:t>⁉</a:t>
            </a:r>
            <a:endParaRPr lang="ja-JP" altLang="en-US" sz="5400" b="0" cap="none" spc="0" dirty="0">
              <a:ln w="76200">
                <a:solidFill>
                  <a:schemeClr val="bg1"/>
                </a:solidFill>
              </a:ln>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1" name="正方形/長方形 10"/>
          <p:cNvSpPr/>
          <p:nvPr/>
        </p:nvSpPr>
        <p:spPr>
          <a:xfrm rot="872186">
            <a:off x="6939634" y="2659197"/>
            <a:ext cx="4839786" cy="2585323"/>
          </a:xfrm>
          <a:prstGeom prst="rect">
            <a:avLst/>
          </a:prstGeom>
          <a:noFill/>
        </p:spPr>
        <p:txBody>
          <a:bodyPr wrap="none" lIns="91440" tIns="45720" rIns="91440" bIns="45720">
            <a:spAutoFit/>
          </a:bodyPr>
          <a:lstStyle/>
          <a:p>
            <a:pPr algn="ctr"/>
            <a:r>
              <a:rPr lang="ja-JP" altLang="en-US" sz="5400" b="0" cap="none" spc="0" dirty="0">
                <a:ln w="0"/>
                <a:solidFill>
                  <a:schemeClr val="tx1"/>
                </a:solidFill>
                <a:latin typeface="HGP創英角ﾎﾟｯﾌﾟ体" panose="040B0A00000000000000" pitchFamily="50" charset="-128"/>
                <a:ea typeface="HGP創英角ﾎﾟｯﾌﾟ体" panose="040B0A00000000000000" pitchFamily="50" charset="-128"/>
              </a:rPr>
              <a:t>無尽蔵に広がる</a:t>
            </a:r>
            <a:endParaRPr lang="en-US" altLang="ja-JP" sz="5400" b="0" cap="none" spc="0" dirty="0">
              <a:ln w="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sz="5400" dirty="0">
                <a:ln w="0"/>
                <a:latin typeface="HGP創英角ﾎﾟｯﾌﾟ体" panose="040B0A00000000000000" pitchFamily="50" charset="-128"/>
                <a:ea typeface="HGP創英角ﾎﾟｯﾌﾟ体" panose="040B0A00000000000000" pitchFamily="50" charset="-128"/>
              </a:rPr>
              <a:t>ネット広告</a:t>
            </a:r>
            <a:endParaRPr lang="en-US" altLang="ja-JP" sz="5400" dirty="0">
              <a:ln w="0"/>
              <a:latin typeface="HGP創英角ﾎﾟｯﾌﾟ体" panose="040B0A00000000000000" pitchFamily="50" charset="-128"/>
              <a:ea typeface="HGP創英角ﾎﾟｯﾌﾟ体" panose="040B0A00000000000000" pitchFamily="50" charset="-128"/>
            </a:endParaRPr>
          </a:p>
          <a:p>
            <a:pPr algn="ctr"/>
            <a:r>
              <a:rPr lang="ja-JP" altLang="en-US" sz="5400" b="0" cap="none" spc="0" dirty="0">
                <a:ln w="0"/>
                <a:solidFill>
                  <a:schemeClr val="tx1"/>
                </a:solidFill>
                <a:latin typeface="HGP創英角ﾎﾟｯﾌﾟ体" panose="040B0A00000000000000" pitchFamily="50" charset="-128"/>
                <a:ea typeface="HGP創英角ﾎﾟｯﾌﾟ体" panose="040B0A00000000000000" pitchFamily="50" charset="-128"/>
              </a:rPr>
              <a:t>どれを選ぶ</a:t>
            </a:r>
            <a:r>
              <a:rPr lang="en-US" altLang="ja-JP" sz="5400" b="0" cap="none" spc="0" dirty="0">
                <a:ln w="0"/>
                <a:solidFill>
                  <a:schemeClr val="tx1"/>
                </a:solidFill>
                <a:latin typeface="HGP創英角ﾎﾟｯﾌﾟ体" panose="040B0A00000000000000" pitchFamily="50" charset="-128"/>
                <a:ea typeface="HGP創英角ﾎﾟｯﾌﾟ体" panose="040B0A00000000000000" pitchFamily="50" charset="-128"/>
              </a:rPr>
              <a:t>⁉</a:t>
            </a:r>
            <a:endParaRPr lang="ja-JP" altLang="en-US" sz="5400" b="0" cap="none" spc="0" dirty="0">
              <a:ln w="0"/>
              <a:solidFill>
                <a:schemeClr val="tx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08964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FF6E75-FBA3-4AC9-B05D-D56E63D9789E}"/>
              </a:ext>
            </a:extLst>
          </p:cNvPr>
          <p:cNvSpPr>
            <a:spLocks noGrp="1"/>
          </p:cNvSpPr>
          <p:nvPr>
            <p:ph type="title"/>
          </p:nvPr>
        </p:nvSpPr>
        <p:spPr>
          <a:xfrm>
            <a:off x="568129" y="862813"/>
            <a:ext cx="11029616" cy="579487"/>
          </a:xfrm>
        </p:spPr>
        <p:txBody>
          <a:bodyPr/>
          <a:lstStyle/>
          <a:p>
            <a:r>
              <a:rPr lang="ja-JP" altLang="en-US" dirty="0"/>
              <a:t>１</a:t>
            </a:r>
            <a:r>
              <a:rPr kumimoji="1" lang="ja-JP" altLang="en-US" dirty="0" smtClean="0"/>
              <a:t>回</a:t>
            </a:r>
            <a:r>
              <a:rPr kumimoji="1" lang="ja-JP" altLang="en-US" dirty="0"/>
              <a:t>だけのお試しのつもりが定期購入に</a:t>
            </a:r>
          </a:p>
        </p:txBody>
      </p:sp>
      <p:sp>
        <p:nvSpPr>
          <p:cNvPr id="4" name="角丸四角形 3"/>
          <p:cNvSpPr/>
          <p:nvPr/>
        </p:nvSpPr>
        <p:spPr>
          <a:xfrm>
            <a:off x="386574" y="2126108"/>
            <a:ext cx="5288067" cy="4342240"/>
          </a:xfrm>
          <a:prstGeom prst="roundRect">
            <a:avLst>
              <a:gd name="adj" fmla="val 25381"/>
            </a:avLst>
          </a:prstGeom>
          <a:solidFill>
            <a:srgbClr val="F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雲 8"/>
          <p:cNvSpPr/>
          <p:nvPr/>
        </p:nvSpPr>
        <p:spPr>
          <a:xfrm rot="1125262">
            <a:off x="6529799" y="2338165"/>
            <a:ext cx="4995747" cy="4256587"/>
          </a:xfrm>
          <a:prstGeom prst="clou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82045" y="1935418"/>
            <a:ext cx="4491257" cy="4369053"/>
          </a:xfrm>
          <a:prstGeom prst="rect">
            <a:avLst/>
          </a:prstGeom>
        </p:spPr>
      </p:pic>
      <p:pic>
        <p:nvPicPr>
          <p:cNvPr id="3" name="図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8323" y="1843189"/>
            <a:ext cx="4724567" cy="4553509"/>
          </a:xfrm>
          <a:prstGeom prst="rect">
            <a:avLst/>
          </a:prstGeom>
        </p:spPr>
      </p:pic>
    </p:spTree>
    <p:extLst>
      <p:ext uri="{BB962C8B-B14F-4D97-AF65-F5344CB8AC3E}">
        <p14:creationId xmlns:p14="http://schemas.microsoft.com/office/powerpoint/2010/main" val="1461939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8">
            <a:extLst>
              <a:ext uri="{FF2B5EF4-FFF2-40B4-BE49-F238E27FC236}">
                <a16:creationId xmlns:a16="http://schemas.microsoft.com/office/drawing/2014/main" id="{7A2CE5DD-3EA6-484D-80DB-1A1940B4AB0B}"/>
              </a:ext>
            </a:extLst>
          </p:cNvPr>
          <p:cNvSpPr>
            <a:spLocks noGrp="1"/>
          </p:cNvSpPr>
          <p:nvPr>
            <p:ph idx="1"/>
          </p:nvPr>
        </p:nvSpPr>
        <p:spPr>
          <a:xfrm>
            <a:off x="581025" y="2181224"/>
            <a:ext cx="11029950" cy="4352925"/>
          </a:xfrm>
        </p:spPr>
        <p:txBody>
          <a:bodyPr>
            <a:normAutofit fontScale="25000" lnSpcReduction="20000"/>
          </a:bodyPr>
          <a:lstStyle/>
          <a:p>
            <a:pPr>
              <a:lnSpc>
                <a:spcPts val="4000"/>
              </a:lnSpc>
            </a:pPr>
            <a:r>
              <a:rPr lang="ja-JP" altLang="en-US" sz="9600" b="1" dirty="0">
                <a:solidFill>
                  <a:srgbClr val="C00000"/>
                </a:solidFill>
                <a:latin typeface="Meiryo UI" panose="020B0604030504040204" pitchFamily="50" charset="-128"/>
                <a:ea typeface="Meiryo UI" panose="020B0604030504040204" pitchFamily="50" charset="-128"/>
              </a:rPr>
              <a:t>代金</a:t>
            </a:r>
            <a:r>
              <a:rPr lang="ja-JP" altLang="en-US" sz="9600" dirty="0">
                <a:solidFill>
                  <a:schemeClr val="tx1"/>
                </a:solidFill>
                <a:latin typeface="Meiryo UI" panose="020B0604030504040204" pitchFamily="50" charset="-128"/>
                <a:ea typeface="Meiryo UI" panose="020B0604030504040204" pitchFamily="50" charset="-128"/>
              </a:rPr>
              <a:t>はいくらなのか？</a:t>
            </a:r>
            <a:r>
              <a:rPr lang="ja-JP" altLang="en-US" sz="9600" dirty="0">
                <a:latin typeface="Meiryo UI" panose="020B0604030504040204" pitchFamily="50" charset="-128"/>
                <a:ea typeface="Meiryo UI" panose="020B0604030504040204" pitchFamily="50" charset="-128"/>
              </a:rPr>
              <a:t>　</a:t>
            </a:r>
            <a:r>
              <a:rPr lang="ja-JP" altLang="en-US" sz="9600" b="1" dirty="0">
                <a:solidFill>
                  <a:srgbClr val="C00000"/>
                </a:solidFill>
                <a:latin typeface="Meiryo UI" panose="020B0604030504040204" pitchFamily="50" charset="-128"/>
                <a:ea typeface="Meiryo UI" panose="020B0604030504040204" pitchFamily="50" charset="-128"/>
              </a:rPr>
              <a:t>いつ</a:t>
            </a:r>
            <a:r>
              <a:rPr lang="ja-JP" altLang="en-US" sz="9600" dirty="0">
                <a:solidFill>
                  <a:schemeClr val="tx1"/>
                </a:solidFill>
                <a:latin typeface="Meiryo UI" panose="020B0604030504040204" pitchFamily="50" charset="-128"/>
                <a:ea typeface="Meiryo UI" panose="020B0604030504040204" pitchFamily="50" charset="-128"/>
              </a:rPr>
              <a:t>、どのように払うのか？</a:t>
            </a:r>
            <a:endParaRPr lang="en-US" altLang="ja-JP" sz="9600" dirty="0">
              <a:solidFill>
                <a:schemeClr val="tx1"/>
              </a:solidFill>
              <a:latin typeface="Meiryo UI" panose="020B0604030504040204" pitchFamily="50" charset="-128"/>
              <a:ea typeface="Meiryo UI" panose="020B0604030504040204" pitchFamily="50" charset="-128"/>
            </a:endParaRPr>
          </a:p>
          <a:p>
            <a:pPr>
              <a:lnSpc>
                <a:spcPts val="4000"/>
              </a:lnSpc>
            </a:pPr>
            <a:r>
              <a:rPr lang="ja-JP" altLang="en-US" sz="9600" b="1" dirty="0">
                <a:solidFill>
                  <a:srgbClr val="C00000"/>
                </a:solidFill>
                <a:latin typeface="Meiryo UI" panose="020B0604030504040204" pitchFamily="50" charset="-128"/>
                <a:ea typeface="Meiryo UI" panose="020B0604030504040204" pitchFamily="50" charset="-128"/>
              </a:rPr>
              <a:t>送料</a:t>
            </a:r>
            <a:r>
              <a:rPr lang="ja-JP" altLang="en-US" sz="9600" dirty="0">
                <a:solidFill>
                  <a:schemeClr val="tx1"/>
                </a:solidFill>
                <a:latin typeface="Meiryo UI" panose="020B0604030504040204" pitchFamily="50" charset="-128"/>
                <a:ea typeface="Meiryo UI" panose="020B0604030504040204" pitchFamily="50" charset="-128"/>
              </a:rPr>
              <a:t>はかかるのか？</a:t>
            </a:r>
            <a:endParaRPr lang="en-US" altLang="ja-JP" sz="9600" dirty="0">
              <a:solidFill>
                <a:schemeClr val="tx1"/>
              </a:solidFill>
              <a:latin typeface="Meiryo UI" panose="020B0604030504040204" pitchFamily="50" charset="-128"/>
              <a:ea typeface="Meiryo UI" panose="020B0604030504040204" pitchFamily="50" charset="-128"/>
            </a:endParaRPr>
          </a:p>
          <a:p>
            <a:pPr>
              <a:lnSpc>
                <a:spcPts val="4000"/>
              </a:lnSpc>
            </a:pPr>
            <a:r>
              <a:rPr lang="ja-JP" altLang="en-US" sz="9600" dirty="0">
                <a:solidFill>
                  <a:schemeClr val="tx1"/>
                </a:solidFill>
                <a:latin typeface="Meiryo UI" panose="020B0604030504040204" pitchFamily="50" charset="-128"/>
                <a:ea typeface="Meiryo UI" panose="020B0604030504040204" pitchFamily="50" charset="-128"/>
              </a:rPr>
              <a:t>商品は</a:t>
            </a:r>
            <a:r>
              <a:rPr lang="ja-JP" altLang="en-US" sz="9600" b="1" dirty="0">
                <a:solidFill>
                  <a:srgbClr val="C00000"/>
                </a:solidFill>
                <a:latin typeface="Meiryo UI" panose="020B0604030504040204" pitchFamily="50" charset="-128"/>
                <a:ea typeface="Meiryo UI" panose="020B0604030504040204" pitchFamily="50" charset="-128"/>
              </a:rPr>
              <a:t>いつ届くのか？</a:t>
            </a:r>
            <a:r>
              <a:rPr lang="ja-JP" altLang="en-US" sz="9600" dirty="0">
                <a:latin typeface="Meiryo UI" panose="020B0604030504040204" pitchFamily="50" charset="-128"/>
                <a:ea typeface="Meiryo UI" panose="020B0604030504040204" pitchFamily="50" charset="-128"/>
              </a:rPr>
              <a:t>　</a:t>
            </a:r>
            <a:r>
              <a:rPr lang="ja-JP" altLang="en-US" sz="9600" b="1" dirty="0">
                <a:solidFill>
                  <a:srgbClr val="C00000"/>
                </a:solidFill>
                <a:latin typeface="Meiryo UI" panose="020B0604030504040204" pitchFamily="50" charset="-128"/>
                <a:ea typeface="Meiryo UI" panose="020B0604030504040204" pitchFamily="50" charset="-128"/>
              </a:rPr>
              <a:t>返品</a:t>
            </a:r>
            <a:r>
              <a:rPr lang="ja-JP" altLang="en-US" sz="9600" dirty="0">
                <a:solidFill>
                  <a:schemeClr val="tx1"/>
                </a:solidFill>
                <a:latin typeface="Meiryo UI" panose="020B0604030504040204" pitchFamily="50" charset="-128"/>
                <a:ea typeface="Meiryo UI" panose="020B0604030504040204" pitchFamily="50" charset="-128"/>
              </a:rPr>
              <a:t>はできるのか？</a:t>
            </a:r>
            <a:endParaRPr lang="en-US" altLang="ja-JP" sz="9600" dirty="0">
              <a:solidFill>
                <a:schemeClr val="tx1"/>
              </a:solidFill>
              <a:latin typeface="Meiryo UI" panose="020B0604030504040204" pitchFamily="50" charset="-128"/>
              <a:ea typeface="Meiryo UI" panose="020B0604030504040204" pitchFamily="50" charset="-128"/>
            </a:endParaRPr>
          </a:p>
          <a:p>
            <a:pPr>
              <a:lnSpc>
                <a:spcPts val="4000"/>
              </a:lnSpc>
            </a:pPr>
            <a:r>
              <a:rPr lang="ja-JP" altLang="en-US" sz="9600" dirty="0">
                <a:solidFill>
                  <a:schemeClr val="tx1"/>
                </a:solidFill>
                <a:latin typeface="Meiryo UI" panose="020B0604030504040204" pitchFamily="50" charset="-128"/>
                <a:ea typeface="Meiryo UI" panose="020B0604030504040204" pitchFamily="50" charset="-128"/>
              </a:rPr>
              <a:t>注文先の</a:t>
            </a:r>
            <a:r>
              <a:rPr lang="ja-JP" altLang="en-US" sz="9600" b="1" dirty="0">
                <a:solidFill>
                  <a:srgbClr val="C00000"/>
                </a:solidFill>
                <a:latin typeface="Meiryo UI" panose="020B0604030504040204" pitchFamily="50" charset="-128"/>
                <a:ea typeface="Meiryo UI" panose="020B0604030504040204" pitchFamily="50" charset="-128"/>
              </a:rPr>
              <a:t>サイト名（事業者名）</a:t>
            </a:r>
            <a:r>
              <a:rPr lang="ja-JP" altLang="en-US" sz="9600" dirty="0">
                <a:solidFill>
                  <a:schemeClr val="tx1"/>
                </a:solidFill>
                <a:latin typeface="Meiryo UI" panose="020B0604030504040204" pitchFamily="50" charset="-128"/>
                <a:ea typeface="Meiryo UI" panose="020B0604030504040204" pitchFamily="50" charset="-128"/>
              </a:rPr>
              <a:t>の記載はあるか？</a:t>
            </a:r>
            <a:endParaRPr lang="en-US" altLang="ja-JP" sz="9600" dirty="0">
              <a:solidFill>
                <a:schemeClr val="tx1"/>
              </a:solidFill>
              <a:latin typeface="Meiryo UI" panose="020B0604030504040204" pitchFamily="50" charset="-128"/>
              <a:ea typeface="Meiryo UI" panose="020B0604030504040204" pitchFamily="50" charset="-128"/>
            </a:endParaRPr>
          </a:p>
          <a:p>
            <a:pPr>
              <a:lnSpc>
                <a:spcPts val="4000"/>
              </a:lnSpc>
            </a:pPr>
            <a:r>
              <a:rPr lang="ja-JP" altLang="en-US" sz="9600" dirty="0">
                <a:solidFill>
                  <a:schemeClr val="tx1"/>
                </a:solidFill>
                <a:latin typeface="Meiryo UI" panose="020B0604030504040204" pitchFamily="50" charset="-128"/>
                <a:ea typeface="Meiryo UI" panose="020B0604030504040204" pitchFamily="50" charset="-128"/>
              </a:rPr>
              <a:t>注文先の</a:t>
            </a:r>
            <a:r>
              <a:rPr lang="ja-JP" altLang="en-US" sz="9600" b="1" dirty="0">
                <a:solidFill>
                  <a:srgbClr val="C00000"/>
                </a:solidFill>
                <a:latin typeface="Meiryo UI" panose="020B0604030504040204" pitchFamily="50" charset="-128"/>
                <a:ea typeface="Meiryo UI" panose="020B0604030504040204" pitchFamily="50" charset="-128"/>
              </a:rPr>
              <a:t>住所</a:t>
            </a:r>
            <a:r>
              <a:rPr lang="ja-JP" altLang="en-US" sz="9600" dirty="0">
                <a:solidFill>
                  <a:srgbClr val="C00000"/>
                </a:solidFill>
                <a:latin typeface="Meiryo UI" panose="020B0604030504040204" pitchFamily="50" charset="-128"/>
                <a:ea typeface="Meiryo UI" panose="020B0604030504040204" pitchFamily="50" charset="-128"/>
              </a:rPr>
              <a:t>、</a:t>
            </a:r>
            <a:r>
              <a:rPr lang="ja-JP" altLang="en-US" sz="9600" b="1" dirty="0">
                <a:solidFill>
                  <a:srgbClr val="C00000"/>
                </a:solidFill>
                <a:latin typeface="Meiryo UI" panose="020B0604030504040204" pitchFamily="50" charset="-128"/>
                <a:ea typeface="Meiryo UI" panose="020B0604030504040204" pitchFamily="50" charset="-128"/>
              </a:rPr>
              <a:t>電話番号（メールアドレス）</a:t>
            </a:r>
            <a:r>
              <a:rPr lang="ja-JP" altLang="en-US" sz="9600" dirty="0">
                <a:solidFill>
                  <a:srgbClr val="C00000"/>
                </a:solidFill>
                <a:latin typeface="Meiryo UI" panose="020B0604030504040204" pitchFamily="50" charset="-128"/>
                <a:ea typeface="Meiryo UI" panose="020B0604030504040204" pitchFamily="50" charset="-128"/>
              </a:rPr>
              <a:t>、</a:t>
            </a:r>
            <a:r>
              <a:rPr lang="ja-JP" altLang="en-US" sz="9600" b="1" dirty="0">
                <a:solidFill>
                  <a:srgbClr val="C00000"/>
                </a:solidFill>
                <a:latin typeface="Meiryo UI" panose="020B0604030504040204" pitchFamily="50" charset="-128"/>
                <a:ea typeface="Meiryo UI" panose="020B0604030504040204" pitchFamily="50" charset="-128"/>
              </a:rPr>
              <a:t>責任者名</a:t>
            </a:r>
            <a:r>
              <a:rPr lang="ja-JP" altLang="en-US" sz="9600" dirty="0">
                <a:solidFill>
                  <a:schemeClr val="tx1"/>
                </a:solidFill>
                <a:latin typeface="Meiryo UI" panose="020B0604030504040204" pitchFamily="50" charset="-128"/>
                <a:ea typeface="Meiryo UI" panose="020B0604030504040204" pitchFamily="50" charset="-128"/>
              </a:rPr>
              <a:t>の記載はあるか？</a:t>
            </a:r>
            <a:endParaRPr lang="en-US" altLang="ja-JP" sz="9600" dirty="0">
              <a:solidFill>
                <a:schemeClr val="tx1"/>
              </a:solidFill>
              <a:latin typeface="Meiryo UI" panose="020B0604030504040204" pitchFamily="50" charset="-128"/>
              <a:ea typeface="Meiryo UI" panose="020B0604030504040204" pitchFamily="50" charset="-128"/>
            </a:endParaRPr>
          </a:p>
          <a:p>
            <a:pPr>
              <a:lnSpc>
                <a:spcPts val="4000"/>
              </a:lnSpc>
            </a:pPr>
            <a:r>
              <a:rPr lang="ja-JP" altLang="en-US" sz="9600" dirty="0">
                <a:solidFill>
                  <a:schemeClr val="tx1"/>
                </a:solidFill>
                <a:latin typeface="Meiryo UI" panose="020B0604030504040204" pitchFamily="50" charset="-128"/>
                <a:ea typeface="Meiryo UI" panose="020B0604030504040204" pitchFamily="50" charset="-128"/>
              </a:rPr>
              <a:t>何か</a:t>
            </a:r>
            <a:r>
              <a:rPr lang="ja-JP" altLang="en-US" sz="9600" b="1" dirty="0">
                <a:solidFill>
                  <a:srgbClr val="C00000"/>
                </a:solidFill>
                <a:latin typeface="Meiryo UI" panose="020B0604030504040204" pitchFamily="50" charset="-128"/>
                <a:ea typeface="Meiryo UI" panose="020B0604030504040204" pitchFamily="50" charset="-128"/>
              </a:rPr>
              <a:t>特別な条件</a:t>
            </a:r>
            <a:r>
              <a:rPr lang="ja-JP" altLang="en-US" sz="9600" dirty="0">
                <a:solidFill>
                  <a:schemeClr val="tx1"/>
                </a:solidFill>
                <a:latin typeface="Meiryo UI" panose="020B0604030504040204" pitchFamily="50" charset="-128"/>
                <a:ea typeface="Meiryo UI" panose="020B0604030504040204" pitchFamily="50" charset="-128"/>
              </a:rPr>
              <a:t>はないか？</a:t>
            </a:r>
            <a:r>
              <a:rPr lang="ja-JP" altLang="en-US" sz="9600" dirty="0">
                <a:solidFill>
                  <a:srgbClr val="C00000"/>
                </a:solidFill>
                <a:latin typeface="Meiryo UI" panose="020B0604030504040204" pitchFamily="50" charset="-128"/>
                <a:ea typeface="Meiryo UI" panose="020B0604030504040204" pitchFamily="50" charset="-128"/>
              </a:rPr>
              <a:t>（契約期間や回数など）</a:t>
            </a:r>
            <a:endParaRPr lang="en-US" altLang="ja-JP" sz="9600" dirty="0">
              <a:solidFill>
                <a:srgbClr val="C00000"/>
              </a:solidFill>
              <a:latin typeface="Meiryo UI" panose="020B0604030504040204" pitchFamily="50" charset="-128"/>
              <a:ea typeface="Meiryo UI" panose="020B0604030504040204" pitchFamily="50" charset="-128"/>
            </a:endParaRPr>
          </a:p>
          <a:p>
            <a:endParaRPr kumimoji="1" lang="ja-JP" altLang="en-US" dirty="0"/>
          </a:p>
        </p:txBody>
      </p:sp>
      <p:pic>
        <p:nvPicPr>
          <p:cNvPr id="5" name="図 4">
            <a:extLst>
              <a:ext uri="{FF2B5EF4-FFF2-40B4-BE49-F238E27FC236}">
                <a16:creationId xmlns:a16="http://schemas.microsoft.com/office/drawing/2014/main" id="{7E1E7553-78F1-464B-AD71-8BF10044B84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429" b="97286" l="1800" r="100000">
                        <a14:foregroundMark x1="54600" y1="17000" x2="51200" y2="58429"/>
                        <a14:foregroundMark x1="38400" y1="19286" x2="46200" y2="30286"/>
                        <a14:foregroundMark x1="94200" y1="21143" x2="88200" y2="31857"/>
                        <a14:foregroundMark x1="85400" y1="38857" x2="82400" y2="45429"/>
                        <a14:foregroundMark x1="64800" y1="49857" x2="64800" y2="49857"/>
                        <a14:foregroundMark x1="64800" y1="49857" x2="64800" y2="49857"/>
                        <a14:foregroundMark x1="61000" y1="94571" x2="58000" y2="88714"/>
                        <a14:foregroundMark x1="23800" y1="95429" x2="26200" y2="85000"/>
                        <a14:foregroundMark x1="25800" y1="57000" x2="18000" y2="69857"/>
                        <a14:foregroundMark x1="50600" y1="21429" x2="43400" y2="17714"/>
                      </a14:backgroundRemoval>
                    </a14:imgEffect>
                  </a14:imgLayer>
                </a14:imgProps>
              </a:ext>
              <a:ext uri="{28A0092B-C50C-407E-A947-70E740481C1C}">
                <a14:useLocalDpi xmlns:a14="http://schemas.microsoft.com/office/drawing/2010/main"/>
              </a:ext>
            </a:extLst>
          </a:blip>
          <a:stretch>
            <a:fillRect/>
          </a:stretch>
        </p:blipFill>
        <p:spPr>
          <a:xfrm flipH="1">
            <a:off x="10144797" y="3137113"/>
            <a:ext cx="1481300" cy="1957205"/>
          </a:xfrm>
          <a:prstGeom prst="rect">
            <a:avLst/>
          </a:prstGeom>
        </p:spPr>
      </p:pic>
      <p:cxnSp>
        <p:nvCxnSpPr>
          <p:cNvPr id="6" name="直線コネクタ 5">
            <a:extLst>
              <a:ext uri="{FF2B5EF4-FFF2-40B4-BE49-F238E27FC236}">
                <a16:creationId xmlns:a16="http://schemas.microsoft.com/office/drawing/2014/main" id="{4410FE33-BEB0-4523-A568-A594C7C648A0}"/>
              </a:ext>
            </a:extLst>
          </p:cNvPr>
          <p:cNvCxnSpPr>
            <a:cxnSpLocks/>
          </p:cNvCxnSpPr>
          <p:nvPr/>
        </p:nvCxnSpPr>
        <p:spPr>
          <a:xfrm>
            <a:off x="8221184" y="2651748"/>
            <a:ext cx="1852165" cy="6101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E88BB5E7-D006-47B1-8E03-274A9147E652}"/>
              </a:ext>
            </a:extLst>
          </p:cNvPr>
          <p:cNvSpPr/>
          <p:nvPr/>
        </p:nvSpPr>
        <p:spPr>
          <a:xfrm>
            <a:off x="7716614" y="3214582"/>
            <a:ext cx="2356735" cy="553998"/>
          </a:xfrm>
          <a:prstGeom prst="rect">
            <a:avLst/>
          </a:prstGeom>
          <a:noFill/>
        </p:spPr>
        <p:txBody>
          <a:bodyPr wrap="none" lIns="91440" tIns="45720" rIns="91440" bIns="45720">
            <a:spAutoFit/>
          </a:bodyPr>
          <a:lstStyle/>
          <a:p>
            <a:pPr algn="ctr"/>
            <a:r>
              <a:rPr lang="ja-JP" altLang="en-US" sz="3000" dirty="0">
                <a:ln w="0"/>
                <a:latin typeface="HG丸ｺﾞｼｯｸM-PRO" panose="020F0600000000000000" pitchFamily="50" charset="-128"/>
                <a:ea typeface="HG丸ｺﾞｼｯｸM-PRO" panose="020F0600000000000000" pitchFamily="50" charset="-128"/>
              </a:rPr>
              <a:t>スルー</a:t>
            </a:r>
            <a:r>
              <a:rPr lang="en-US" altLang="ja-JP" sz="3000" b="1" i="1" dirty="0">
                <a:ln w="0"/>
                <a:solidFill>
                  <a:srgbClr val="C00000"/>
                </a:solidFill>
                <a:latin typeface="HG丸ｺﾞｼｯｸM-PRO" panose="020F0600000000000000" pitchFamily="50" charset="-128"/>
                <a:ea typeface="HG丸ｺﾞｼｯｸM-PRO" panose="020F0600000000000000" pitchFamily="50" charset="-128"/>
              </a:rPr>
              <a:t>NG</a:t>
            </a:r>
            <a:r>
              <a:rPr lang="ja-JP" altLang="en-US" sz="3000" dirty="0">
                <a:ln w="0"/>
                <a:latin typeface="HG丸ｺﾞｼｯｸM-PRO" panose="020F0600000000000000" pitchFamily="50" charset="-128"/>
                <a:ea typeface="HG丸ｺﾞｼｯｸM-PRO" panose="020F0600000000000000" pitchFamily="50" charset="-128"/>
              </a:rPr>
              <a:t>！</a:t>
            </a:r>
            <a:endParaRPr lang="en-US" altLang="ja-JP" sz="3000" dirty="0">
              <a:ln w="0"/>
              <a:latin typeface="HG丸ｺﾞｼｯｸM-PRO" panose="020F0600000000000000" pitchFamily="50" charset="-128"/>
              <a:ea typeface="HG丸ｺﾞｼｯｸM-PRO" panose="020F0600000000000000" pitchFamily="50" charset="-128"/>
            </a:endParaRPr>
          </a:p>
        </p:txBody>
      </p:sp>
      <p:cxnSp>
        <p:nvCxnSpPr>
          <p:cNvPr id="8" name="直線コネクタ 7">
            <a:extLst>
              <a:ext uri="{FF2B5EF4-FFF2-40B4-BE49-F238E27FC236}">
                <a16:creationId xmlns:a16="http://schemas.microsoft.com/office/drawing/2014/main" id="{9EF93869-D46A-40D8-9681-054B9CA53928}"/>
              </a:ext>
            </a:extLst>
          </p:cNvPr>
          <p:cNvCxnSpPr>
            <a:cxnSpLocks/>
          </p:cNvCxnSpPr>
          <p:nvPr/>
        </p:nvCxnSpPr>
        <p:spPr>
          <a:xfrm flipV="1">
            <a:off x="8082261" y="3764204"/>
            <a:ext cx="2017170" cy="703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E913C559-3DF0-4272-8E88-2B5D70913AD5}"/>
              </a:ext>
            </a:extLst>
          </p:cNvPr>
          <p:cNvSpPr>
            <a:spLocks noGrp="1"/>
          </p:cNvSpPr>
          <p:nvPr>
            <p:ph type="title"/>
          </p:nvPr>
        </p:nvSpPr>
        <p:spPr>
          <a:xfrm>
            <a:off x="581025" y="864723"/>
            <a:ext cx="8382000" cy="617853"/>
          </a:xfrm>
        </p:spPr>
        <p:txBody>
          <a:bodyPr>
            <a:normAutofit/>
          </a:bodyPr>
          <a:lstStyle/>
          <a:p>
            <a:r>
              <a:rPr lang="ja-JP" altLang="en-US" dirty="0">
                <a:effectLst>
                  <a:outerShdw blurRad="38100" dist="38100" dir="2700000" algn="tl">
                    <a:srgbClr val="000000">
                      <a:alpha val="43137"/>
                    </a:srgbClr>
                  </a:outerShdw>
                </a:effectLst>
              </a:rPr>
              <a:t>注文する時は、ここを必ず確認</a:t>
            </a:r>
            <a:r>
              <a:rPr lang="ja-JP" altLang="en-US" dirty="0"/>
              <a:t>！</a:t>
            </a:r>
          </a:p>
        </p:txBody>
      </p:sp>
    </p:spTree>
    <p:extLst>
      <p:ext uri="{BB962C8B-B14F-4D97-AF65-F5344CB8AC3E}">
        <p14:creationId xmlns:p14="http://schemas.microsoft.com/office/powerpoint/2010/main" val="1215549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595D09D4-2865-44B7-A983-212D525C676D}"/>
              </a:ext>
            </a:extLst>
          </p:cNvPr>
          <p:cNvSpPr txBox="1">
            <a:spLocks/>
          </p:cNvSpPr>
          <p:nvPr/>
        </p:nvSpPr>
        <p:spPr>
          <a:xfrm>
            <a:off x="650351" y="2115239"/>
            <a:ext cx="4669667" cy="3318936"/>
          </a:xfrm>
          <a:prstGeom prst="rect">
            <a:avLst/>
          </a:prstGeom>
        </p:spPr>
        <p:txBody>
          <a:bodyPr rtlCol="0"/>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a:spcAft>
                <a:spcPts val="1000"/>
              </a:spcAft>
            </a:pPr>
            <a:r>
              <a:rPr lang="ja-JP" altLang="en-US" sz="2400" dirty="0">
                <a:solidFill>
                  <a:schemeClr val="tx1"/>
                </a:solidFill>
                <a:latin typeface="Meiryo UI" panose="020B0604030504040204" pitchFamily="50" charset="-128"/>
                <a:ea typeface="Meiryo UI" panose="020B0604030504040204" pitchFamily="50" charset="-128"/>
              </a:rPr>
              <a:t>販売価格、送料</a:t>
            </a:r>
            <a:endParaRPr lang="en-US" altLang="ja-JP" sz="2400" dirty="0">
              <a:solidFill>
                <a:schemeClr val="tx1"/>
              </a:solidFill>
              <a:latin typeface="Meiryo UI" panose="020B0604030504040204" pitchFamily="50" charset="-128"/>
              <a:ea typeface="Meiryo UI" panose="020B0604030504040204" pitchFamily="50" charset="-128"/>
            </a:endParaRPr>
          </a:p>
          <a:p>
            <a:pPr>
              <a:spcAft>
                <a:spcPts val="1000"/>
              </a:spcAft>
            </a:pPr>
            <a:r>
              <a:rPr lang="ja-JP" altLang="en-US" sz="2400" dirty="0">
                <a:solidFill>
                  <a:schemeClr val="tx1"/>
                </a:solidFill>
                <a:latin typeface="Meiryo UI" panose="020B0604030504040204" pitchFamily="50" charset="-128"/>
                <a:ea typeface="Meiryo UI" panose="020B0604030504040204" pitchFamily="50" charset="-128"/>
              </a:rPr>
              <a:t>代金の支払い時期、支払い方法</a:t>
            </a:r>
            <a:endParaRPr lang="en-US" altLang="ja-JP" sz="2400" dirty="0">
              <a:solidFill>
                <a:schemeClr val="tx1"/>
              </a:solidFill>
              <a:latin typeface="Meiryo UI" panose="020B0604030504040204" pitchFamily="50" charset="-128"/>
              <a:ea typeface="Meiryo UI" panose="020B0604030504040204" pitchFamily="50" charset="-128"/>
            </a:endParaRPr>
          </a:p>
          <a:p>
            <a:pPr>
              <a:spcAft>
                <a:spcPts val="1000"/>
              </a:spcAft>
            </a:pPr>
            <a:r>
              <a:rPr lang="ja-JP" altLang="en-US" sz="2400" dirty="0">
                <a:solidFill>
                  <a:schemeClr val="tx1"/>
                </a:solidFill>
                <a:latin typeface="Meiryo UI" panose="020B0604030504040204" pitchFamily="50" charset="-128"/>
                <a:ea typeface="Meiryo UI" panose="020B0604030504040204" pitchFamily="50" charset="-128"/>
              </a:rPr>
              <a:t>商品引き渡し時期</a:t>
            </a:r>
            <a:endParaRPr lang="en-US" altLang="ja-JP" sz="2400" dirty="0">
              <a:solidFill>
                <a:schemeClr val="tx1"/>
              </a:solidFill>
              <a:latin typeface="Meiryo UI" panose="020B0604030504040204" pitchFamily="50" charset="-128"/>
              <a:ea typeface="Meiryo UI" panose="020B0604030504040204" pitchFamily="50" charset="-128"/>
            </a:endParaRPr>
          </a:p>
          <a:p>
            <a:pPr>
              <a:spcAft>
                <a:spcPts val="1000"/>
              </a:spcAft>
            </a:pPr>
            <a:r>
              <a:rPr lang="ja-JP" altLang="en-US" sz="2400" dirty="0">
                <a:solidFill>
                  <a:schemeClr val="tx1"/>
                </a:solidFill>
                <a:latin typeface="Meiryo UI" panose="020B0604030504040204" pitchFamily="50" charset="-128"/>
                <a:ea typeface="Meiryo UI" panose="020B0604030504040204" pitchFamily="50" charset="-128"/>
              </a:rPr>
              <a:t>返品条件</a:t>
            </a:r>
            <a:endParaRPr lang="en-US" altLang="ja-JP" sz="2400" dirty="0">
              <a:solidFill>
                <a:schemeClr val="tx1"/>
              </a:solidFill>
              <a:latin typeface="Meiryo UI" panose="020B0604030504040204" pitchFamily="50" charset="-128"/>
              <a:ea typeface="Meiryo UI" panose="020B0604030504040204" pitchFamily="50" charset="-128"/>
            </a:endParaRPr>
          </a:p>
          <a:p>
            <a:pPr>
              <a:spcAft>
                <a:spcPts val="1000"/>
              </a:spcAft>
            </a:pPr>
            <a:r>
              <a:rPr lang="ja-JP" altLang="en-US" sz="2400" dirty="0">
                <a:solidFill>
                  <a:schemeClr val="tx1"/>
                </a:solidFill>
                <a:latin typeface="Meiryo UI" panose="020B0604030504040204" pitchFamily="50" charset="-128"/>
                <a:ea typeface="Meiryo UI" panose="020B0604030504040204" pitchFamily="50" charset="-128"/>
              </a:rPr>
              <a:t>事業者名称、住所、電話番号</a:t>
            </a:r>
            <a:endParaRPr lang="en-US" altLang="ja-JP" sz="2400" dirty="0">
              <a:solidFill>
                <a:schemeClr val="tx1"/>
              </a:solidFill>
              <a:latin typeface="Meiryo UI" panose="020B0604030504040204" pitchFamily="50" charset="-128"/>
              <a:ea typeface="Meiryo UI" panose="020B0604030504040204" pitchFamily="50" charset="-128"/>
            </a:endParaRPr>
          </a:p>
          <a:p>
            <a:pPr>
              <a:spcAft>
                <a:spcPts val="1000"/>
              </a:spcAft>
            </a:pPr>
            <a:r>
              <a:rPr lang="ja-JP" altLang="en-US" sz="2400" dirty="0">
                <a:solidFill>
                  <a:schemeClr val="tx1"/>
                </a:solidFill>
                <a:latin typeface="Meiryo UI" panose="020B0604030504040204" pitchFamily="50" charset="-128"/>
                <a:ea typeface="Meiryo UI" panose="020B0604030504040204" pitchFamily="50" charset="-128"/>
              </a:rPr>
              <a:t>責任者名</a:t>
            </a:r>
            <a:endParaRPr lang="en-US" altLang="ja-JP" sz="2400" dirty="0">
              <a:solidFill>
                <a:schemeClr val="tx1"/>
              </a:solidFill>
              <a:latin typeface="Meiryo UI" panose="020B0604030504040204" pitchFamily="50" charset="-128"/>
              <a:ea typeface="Meiryo UI" panose="020B0604030504040204" pitchFamily="50" charset="-128"/>
            </a:endParaRPr>
          </a:p>
          <a:p>
            <a:pPr>
              <a:spcAft>
                <a:spcPts val="1000"/>
              </a:spcAft>
            </a:pPr>
            <a:r>
              <a:rPr lang="ja-JP" altLang="en-US" sz="2400" dirty="0">
                <a:solidFill>
                  <a:schemeClr val="tx1"/>
                </a:solidFill>
                <a:latin typeface="Meiryo UI" panose="020B0604030504040204" pitchFamily="50" charset="-128"/>
                <a:ea typeface="Meiryo UI" panose="020B0604030504040204" pitchFamily="50" charset="-128"/>
              </a:rPr>
              <a:t>申し込みの有効期限</a:t>
            </a:r>
            <a:endParaRPr lang="en-US" altLang="ja-JP" sz="2400" dirty="0">
              <a:solidFill>
                <a:schemeClr val="tx1"/>
              </a:solidFill>
              <a:latin typeface="Meiryo UI" panose="020B0604030504040204" pitchFamily="50" charset="-128"/>
              <a:ea typeface="Meiryo UI" panose="020B0604030504040204" pitchFamily="50" charset="-128"/>
            </a:endParaRPr>
          </a:p>
          <a:p>
            <a:pPr>
              <a:spcAft>
                <a:spcPts val="1000"/>
              </a:spcAft>
            </a:pPr>
            <a:r>
              <a:rPr lang="ja-JP" altLang="en-US" sz="2400" dirty="0">
                <a:solidFill>
                  <a:schemeClr val="tx1"/>
                </a:solidFill>
                <a:latin typeface="Meiryo UI" panose="020B0604030504040204" pitchFamily="50" charset="-128"/>
                <a:ea typeface="Meiryo UI" panose="020B0604030504040204" pitchFamily="50" charset="-128"/>
              </a:rPr>
              <a:t>その他の負担する内容、</a:t>
            </a:r>
            <a:r>
              <a:rPr lang="ja-JP" altLang="en-US" sz="2400" dirty="0" smtClean="0">
                <a:solidFill>
                  <a:schemeClr val="tx1"/>
                </a:solidFill>
                <a:latin typeface="Meiryo UI" panose="020B0604030504040204" pitchFamily="50" charset="-128"/>
                <a:ea typeface="Meiryo UI" panose="020B0604030504040204" pitchFamily="50" charset="-128"/>
              </a:rPr>
              <a:t>金額</a:t>
            </a:r>
            <a:endParaRPr lang="ja-JP" altLang="en-US" sz="2400" dirty="0">
              <a:solidFill>
                <a:schemeClr val="tx1"/>
              </a:solidFill>
              <a:latin typeface="Meiryo UI" panose="020B0604030504040204" pitchFamily="50" charset="-128"/>
              <a:ea typeface="Meiryo UI" panose="020B0604030504040204" pitchFamily="50" charset="-128"/>
            </a:endParaRPr>
          </a:p>
        </p:txBody>
      </p:sp>
      <p:sp>
        <p:nvSpPr>
          <p:cNvPr id="3" name="コンテンツ プレースホルダー 3">
            <a:extLst>
              <a:ext uri="{FF2B5EF4-FFF2-40B4-BE49-F238E27FC236}">
                <a16:creationId xmlns:a16="http://schemas.microsoft.com/office/drawing/2014/main" id="{5F627893-3527-422C-A66B-82A6306FA9B3}"/>
              </a:ext>
            </a:extLst>
          </p:cNvPr>
          <p:cNvSpPr txBox="1">
            <a:spLocks/>
          </p:cNvSpPr>
          <p:nvPr/>
        </p:nvSpPr>
        <p:spPr>
          <a:xfrm>
            <a:off x="5541951" y="2083939"/>
            <a:ext cx="6368078" cy="3248795"/>
          </a:xfrm>
          <a:prstGeom prst="rect">
            <a:avLst/>
          </a:prstGeom>
        </p:spPr>
        <p:txBody>
          <a:bodyPr rtlCol="0"/>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a:spcBef>
                <a:spcPts val="480"/>
              </a:spcBef>
              <a:spcAft>
                <a:spcPts val="1000"/>
              </a:spcAft>
            </a:pPr>
            <a:r>
              <a:rPr lang="ja-JP" altLang="en-US" sz="2400" dirty="0">
                <a:solidFill>
                  <a:schemeClr val="tx1"/>
                </a:solidFill>
                <a:latin typeface="Meiryo UI" panose="020B0604030504040204" pitchFamily="50" charset="-128"/>
                <a:ea typeface="Meiryo UI" panose="020B0604030504040204" pitchFamily="50" charset="-128"/>
              </a:rPr>
              <a:t>商品に隠れた瑕疵がある場合の販売業者</a:t>
            </a:r>
            <a:r>
              <a:rPr lang="ja-JP" altLang="en-US" sz="2400" dirty="0" smtClean="0">
                <a:solidFill>
                  <a:schemeClr val="tx1"/>
                </a:solidFill>
                <a:latin typeface="Meiryo UI" panose="020B0604030504040204" pitchFamily="50" charset="-128"/>
                <a:ea typeface="Meiryo UI" panose="020B0604030504040204" pitchFamily="50" charset="-128"/>
              </a:rPr>
              <a:t>の</a:t>
            </a:r>
            <a:r>
              <a:rPr lang="en-US" altLang="ja-JP" sz="2400" dirty="0">
                <a:solidFill>
                  <a:schemeClr val="tx1"/>
                </a:solidFill>
                <a:latin typeface="Meiryo UI" panose="020B0604030504040204" pitchFamily="50" charset="-128"/>
                <a:ea typeface="Meiryo UI" panose="020B0604030504040204" pitchFamily="50" charset="-128"/>
              </a:rPr>
              <a:t/>
            </a:r>
            <a:br>
              <a:rPr lang="en-US" altLang="ja-JP" sz="2400" dirty="0">
                <a:solidFill>
                  <a:schemeClr val="tx1"/>
                </a:solidFill>
                <a:latin typeface="Meiryo UI" panose="020B0604030504040204" pitchFamily="50" charset="-128"/>
                <a:ea typeface="Meiryo UI" panose="020B0604030504040204" pitchFamily="50" charset="-128"/>
              </a:rPr>
            </a:br>
            <a:r>
              <a:rPr lang="ja-JP" altLang="en-US" sz="2400" dirty="0" smtClean="0">
                <a:solidFill>
                  <a:schemeClr val="tx1"/>
                </a:solidFill>
                <a:latin typeface="Meiryo UI" panose="020B0604030504040204" pitchFamily="50" charset="-128"/>
                <a:ea typeface="Meiryo UI" panose="020B0604030504040204" pitchFamily="50" charset="-128"/>
              </a:rPr>
              <a:t>責任</a:t>
            </a:r>
            <a:r>
              <a:rPr lang="ja-JP" altLang="en-US" sz="2400" dirty="0">
                <a:solidFill>
                  <a:schemeClr val="tx1"/>
                </a:solidFill>
                <a:latin typeface="Meiryo UI" panose="020B0604030504040204" pitchFamily="50" charset="-128"/>
                <a:ea typeface="Meiryo UI" panose="020B0604030504040204" pitchFamily="50" charset="-128"/>
              </a:rPr>
              <a:t>についての</a:t>
            </a:r>
            <a:r>
              <a:rPr lang="ja-JP" altLang="en-US" sz="2400" dirty="0" smtClean="0">
                <a:solidFill>
                  <a:schemeClr val="tx1"/>
                </a:solidFill>
                <a:latin typeface="Meiryo UI" panose="020B0604030504040204" pitchFamily="50" charset="-128"/>
                <a:ea typeface="Meiryo UI" panose="020B0604030504040204" pitchFamily="50" charset="-128"/>
              </a:rPr>
              <a:t>定め</a:t>
            </a:r>
            <a:endParaRPr lang="en-US" altLang="ja-JP" sz="2400" dirty="0" smtClean="0">
              <a:solidFill>
                <a:schemeClr val="tx1"/>
              </a:solidFill>
              <a:latin typeface="Meiryo UI" panose="020B0604030504040204" pitchFamily="50" charset="-128"/>
              <a:ea typeface="Meiryo UI" panose="020B0604030504040204" pitchFamily="50" charset="-128"/>
            </a:endParaRPr>
          </a:p>
          <a:p>
            <a:pPr>
              <a:spcBef>
                <a:spcPts val="480"/>
              </a:spcBef>
              <a:spcAft>
                <a:spcPts val="1000"/>
              </a:spcAft>
            </a:pPr>
            <a:r>
              <a:rPr lang="ja-JP" altLang="en-US" sz="2400" dirty="0">
                <a:solidFill>
                  <a:schemeClr val="tx1"/>
                </a:solidFill>
                <a:latin typeface="Meiryo UI" panose="020B0604030504040204" pitchFamily="50" charset="-128"/>
                <a:ea typeface="Meiryo UI" panose="020B0604030504040204" pitchFamily="50" charset="-128"/>
              </a:rPr>
              <a:t>ソフトウエアに係る取引の場合の販売業者</a:t>
            </a:r>
            <a:r>
              <a:rPr lang="ja-JP" altLang="en-US" sz="2400" dirty="0" smtClean="0">
                <a:solidFill>
                  <a:schemeClr val="tx1"/>
                </a:solidFill>
                <a:latin typeface="Meiryo UI" panose="020B0604030504040204" pitchFamily="50" charset="-128"/>
                <a:ea typeface="Meiryo UI" panose="020B0604030504040204" pitchFamily="50" charset="-128"/>
              </a:rPr>
              <a:t>の</a:t>
            </a:r>
            <a:r>
              <a:rPr lang="en-US" altLang="ja-JP" sz="2400" dirty="0" smtClean="0">
                <a:solidFill>
                  <a:schemeClr val="tx1"/>
                </a:solidFill>
                <a:latin typeface="Meiryo UI" panose="020B0604030504040204" pitchFamily="50" charset="-128"/>
                <a:ea typeface="Meiryo UI" panose="020B0604030504040204" pitchFamily="50" charset="-128"/>
              </a:rPr>
              <a:t/>
            </a:r>
            <a:br>
              <a:rPr lang="en-US" altLang="ja-JP" sz="2400" dirty="0" smtClean="0">
                <a:solidFill>
                  <a:schemeClr val="tx1"/>
                </a:solidFill>
                <a:latin typeface="Meiryo UI" panose="020B0604030504040204" pitchFamily="50" charset="-128"/>
                <a:ea typeface="Meiryo UI" panose="020B0604030504040204" pitchFamily="50" charset="-128"/>
              </a:rPr>
            </a:br>
            <a:r>
              <a:rPr lang="ja-JP" altLang="en-US" sz="2400" dirty="0" smtClean="0">
                <a:solidFill>
                  <a:schemeClr val="tx1"/>
                </a:solidFill>
                <a:latin typeface="Meiryo UI" panose="020B0604030504040204" pitchFamily="50" charset="-128"/>
                <a:ea typeface="Meiryo UI" panose="020B0604030504040204" pitchFamily="50" charset="-128"/>
              </a:rPr>
              <a:t>責任</a:t>
            </a:r>
            <a:r>
              <a:rPr lang="ja-JP" altLang="en-US" sz="2400" dirty="0">
                <a:solidFill>
                  <a:schemeClr val="tx1"/>
                </a:solidFill>
                <a:latin typeface="Meiryo UI" panose="020B0604030504040204" pitchFamily="50" charset="-128"/>
                <a:ea typeface="Meiryo UI" panose="020B0604030504040204" pitchFamily="50" charset="-128"/>
              </a:rPr>
              <a:t>についての</a:t>
            </a:r>
            <a:r>
              <a:rPr lang="ja-JP" altLang="en-US" sz="2400" dirty="0" smtClean="0">
                <a:solidFill>
                  <a:schemeClr val="tx1"/>
                </a:solidFill>
                <a:latin typeface="Meiryo UI" panose="020B0604030504040204" pitchFamily="50" charset="-128"/>
                <a:ea typeface="Meiryo UI" panose="020B0604030504040204" pitchFamily="50" charset="-128"/>
              </a:rPr>
              <a:t>定め</a:t>
            </a:r>
            <a:endParaRPr lang="en-US" altLang="ja-JP" sz="2400" dirty="0" smtClean="0">
              <a:solidFill>
                <a:schemeClr val="tx1"/>
              </a:solidFill>
              <a:latin typeface="Meiryo UI" panose="020B0604030504040204" pitchFamily="50" charset="-128"/>
              <a:ea typeface="Meiryo UI" panose="020B0604030504040204" pitchFamily="50" charset="-128"/>
            </a:endParaRPr>
          </a:p>
          <a:p>
            <a:pPr>
              <a:spcBef>
                <a:spcPts val="480"/>
              </a:spcBef>
              <a:spcAft>
                <a:spcPts val="1000"/>
              </a:spcAft>
            </a:pPr>
            <a:r>
              <a:rPr lang="en-US" altLang="ja-JP" sz="2400" dirty="0">
                <a:solidFill>
                  <a:schemeClr val="tx1"/>
                </a:solidFill>
                <a:latin typeface="Meiryo UI" panose="020B0604030504040204" pitchFamily="50" charset="-128"/>
                <a:ea typeface="Meiryo UI" panose="020B0604030504040204" pitchFamily="50" charset="-128"/>
              </a:rPr>
              <a:t>2</a:t>
            </a:r>
            <a:r>
              <a:rPr lang="ja-JP" altLang="en-US" sz="2400" dirty="0">
                <a:solidFill>
                  <a:schemeClr val="tx1"/>
                </a:solidFill>
                <a:latin typeface="Meiryo UI" panose="020B0604030504040204" pitchFamily="50" charset="-128"/>
                <a:ea typeface="Meiryo UI" panose="020B0604030504040204" pitchFamily="50" charset="-128"/>
              </a:rPr>
              <a:t>回以上継続する記載、金額、契約</a:t>
            </a:r>
            <a:r>
              <a:rPr lang="ja-JP" altLang="en-US" sz="2400" dirty="0" smtClean="0">
                <a:solidFill>
                  <a:schemeClr val="tx1"/>
                </a:solidFill>
                <a:latin typeface="Meiryo UI" panose="020B0604030504040204" pitchFamily="50" charset="-128"/>
                <a:ea typeface="Meiryo UI" panose="020B0604030504040204" pitchFamily="50" charset="-128"/>
              </a:rPr>
              <a:t>期間、</a:t>
            </a:r>
            <a:r>
              <a:rPr lang="en-US" altLang="ja-JP" sz="2400" dirty="0" smtClean="0">
                <a:solidFill>
                  <a:schemeClr val="tx1"/>
                </a:solidFill>
                <a:latin typeface="Meiryo UI" panose="020B0604030504040204" pitchFamily="50" charset="-128"/>
                <a:ea typeface="Meiryo UI" panose="020B0604030504040204" pitchFamily="50" charset="-128"/>
              </a:rPr>
              <a:t/>
            </a:r>
            <a:br>
              <a:rPr lang="en-US" altLang="ja-JP" sz="2400" dirty="0" smtClean="0">
                <a:solidFill>
                  <a:schemeClr val="tx1"/>
                </a:solidFill>
                <a:latin typeface="Meiryo UI" panose="020B0604030504040204" pitchFamily="50" charset="-128"/>
                <a:ea typeface="Meiryo UI" panose="020B0604030504040204" pitchFamily="50" charset="-128"/>
              </a:rPr>
            </a:br>
            <a:r>
              <a:rPr lang="ja-JP" altLang="en-US" sz="2400" dirty="0" smtClean="0">
                <a:solidFill>
                  <a:schemeClr val="tx1"/>
                </a:solidFill>
                <a:latin typeface="Meiryo UI" panose="020B0604030504040204" pitchFamily="50" charset="-128"/>
                <a:ea typeface="Meiryo UI" panose="020B0604030504040204" pitchFamily="50" charset="-128"/>
              </a:rPr>
              <a:t>その他</a:t>
            </a:r>
            <a:r>
              <a:rPr lang="ja-JP" altLang="en-US" sz="2400" dirty="0">
                <a:solidFill>
                  <a:schemeClr val="tx1"/>
                </a:solidFill>
                <a:latin typeface="Meiryo UI" panose="020B0604030504040204" pitchFamily="50" charset="-128"/>
                <a:ea typeface="Meiryo UI" panose="020B0604030504040204" pitchFamily="50" charset="-128"/>
              </a:rPr>
              <a:t>の販売</a:t>
            </a:r>
            <a:r>
              <a:rPr lang="ja-JP" altLang="en-US" sz="2400" dirty="0" smtClean="0">
                <a:solidFill>
                  <a:schemeClr val="tx1"/>
                </a:solidFill>
                <a:latin typeface="Meiryo UI" panose="020B0604030504040204" pitchFamily="50" charset="-128"/>
                <a:ea typeface="Meiryo UI" panose="020B0604030504040204" pitchFamily="50" charset="-128"/>
              </a:rPr>
              <a:t>条件</a:t>
            </a:r>
            <a:endParaRPr lang="en-US" altLang="ja-JP" sz="2400" dirty="0" smtClean="0">
              <a:solidFill>
                <a:schemeClr val="tx1"/>
              </a:solidFill>
              <a:latin typeface="Meiryo UI" panose="020B0604030504040204" pitchFamily="50" charset="-128"/>
              <a:ea typeface="Meiryo UI" panose="020B0604030504040204" pitchFamily="50" charset="-128"/>
            </a:endParaRPr>
          </a:p>
          <a:p>
            <a:pPr>
              <a:spcBef>
                <a:spcPts val="480"/>
              </a:spcBef>
              <a:spcAft>
                <a:spcPts val="1000"/>
              </a:spcAft>
            </a:pPr>
            <a:r>
              <a:rPr lang="ja-JP" altLang="en-US" sz="2400" dirty="0">
                <a:solidFill>
                  <a:schemeClr val="tx1"/>
                </a:solidFill>
                <a:latin typeface="Meiryo UI" panose="020B0604030504040204" pitchFamily="50" charset="-128"/>
                <a:ea typeface="Meiryo UI" panose="020B0604030504040204" pitchFamily="50" charset="-128"/>
              </a:rPr>
              <a:t>商品の販売数量の制限等、特別な販売</a:t>
            </a:r>
            <a:r>
              <a:rPr lang="ja-JP" altLang="en-US" sz="2400" dirty="0" smtClean="0">
                <a:solidFill>
                  <a:schemeClr val="tx1"/>
                </a:solidFill>
                <a:latin typeface="Meiryo UI" panose="020B0604030504040204" pitchFamily="50" charset="-128"/>
                <a:ea typeface="Meiryo UI" panose="020B0604030504040204" pitchFamily="50" charset="-128"/>
              </a:rPr>
              <a:t>条件</a:t>
            </a:r>
            <a:endParaRPr lang="en-US" altLang="ja-JP" sz="2400" dirty="0" smtClean="0">
              <a:solidFill>
                <a:schemeClr val="tx1"/>
              </a:solidFill>
              <a:latin typeface="Meiryo UI" panose="020B0604030504040204" pitchFamily="50" charset="-128"/>
              <a:ea typeface="Meiryo UI" panose="020B0604030504040204" pitchFamily="50" charset="-128"/>
            </a:endParaRPr>
          </a:p>
          <a:p>
            <a:pPr>
              <a:spcBef>
                <a:spcPts val="480"/>
              </a:spcBef>
              <a:spcAft>
                <a:spcPts val="1000"/>
              </a:spcAft>
            </a:pPr>
            <a:r>
              <a:rPr lang="ja-JP" altLang="en-US" sz="2400" dirty="0">
                <a:solidFill>
                  <a:schemeClr val="tx1"/>
                </a:solidFill>
                <a:latin typeface="Meiryo UI" panose="020B0604030504040204" pitchFamily="50" charset="-128"/>
                <a:ea typeface="Meiryo UI" panose="020B0604030504040204" pitchFamily="50" charset="-128"/>
              </a:rPr>
              <a:t>請求により別途送付するカタログの</a:t>
            </a:r>
            <a:r>
              <a:rPr lang="ja-JP" altLang="en-US" sz="2400" dirty="0" smtClean="0">
                <a:solidFill>
                  <a:schemeClr val="tx1"/>
                </a:solidFill>
                <a:latin typeface="Meiryo UI" panose="020B0604030504040204" pitchFamily="50" charset="-128"/>
                <a:ea typeface="Meiryo UI" panose="020B0604030504040204" pitchFamily="50" charset="-128"/>
              </a:rPr>
              <a:t>金額</a:t>
            </a:r>
            <a:endParaRPr lang="en-US" altLang="ja-JP" sz="2400" dirty="0" smtClean="0">
              <a:solidFill>
                <a:schemeClr val="tx1"/>
              </a:solidFill>
              <a:latin typeface="Meiryo UI" panose="020B0604030504040204" pitchFamily="50" charset="-128"/>
              <a:ea typeface="Meiryo UI" panose="020B0604030504040204" pitchFamily="50" charset="-128"/>
            </a:endParaRPr>
          </a:p>
          <a:p>
            <a:pPr>
              <a:spcBef>
                <a:spcPts val="480"/>
              </a:spcBef>
              <a:spcAft>
                <a:spcPts val="1000"/>
              </a:spcAft>
            </a:pPr>
            <a:r>
              <a:rPr lang="ja-JP" altLang="en-US" sz="2400" dirty="0">
                <a:solidFill>
                  <a:schemeClr val="tx1"/>
                </a:solidFill>
                <a:latin typeface="Meiryo UI" panose="020B0604030504040204" pitchFamily="50" charset="-128"/>
                <a:ea typeface="Meiryo UI" panose="020B0604030504040204" pitchFamily="50" charset="-128"/>
              </a:rPr>
              <a:t>広告を送る場合の、事業者の電子メールアドレス</a:t>
            </a:r>
          </a:p>
        </p:txBody>
      </p:sp>
      <p:grpSp>
        <p:nvGrpSpPr>
          <p:cNvPr id="13" name="グループ化 12"/>
          <p:cNvGrpSpPr/>
          <p:nvPr/>
        </p:nvGrpSpPr>
        <p:grpSpPr>
          <a:xfrm>
            <a:off x="4287733" y="675483"/>
            <a:ext cx="4438257" cy="1618371"/>
            <a:chOff x="10176497" y="4289792"/>
            <a:chExt cx="5698068" cy="2232757"/>
          </a:xfrm>
        </p:grpSpPr>
        <p:pic>
          <p:nvPicPr>
            <p:cNvPr id="4" name="図 3">
              <a:extLst>
                <a:ext uri="{FF2B5EF4-FFF2-40B4-BE49-F238E27FC236}">
                  <a16:creationId xmlns:a16="http://schemas.microsoft.com/office/drawing/2014/main" id="{BE67E70B-9957-4D69-8E01-37B211AED91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000" b="98400" l="10800" r="83600">
                          <a14:foregroundMark x1="14600" y1="27600" x2="25000" y2="35400"/>
                          <a14:foregroundMark x1="23600" y1="39200" x2="41400" y2="52400"/>
                          <a14:foregroundMark x1="48800" y1="33200" x2="45600" y2="69200"/>
                          <a14:foregroundMark x1="25800" y1="43000" x2="26800" y2="49600"/>
                        </a14:backgroundRemoval>
                      </a14:imgEffect>
                    </a14:imgLayer>
                  </a14:imgProps>
                </a:ext>
                <a:ext uri="{28A0092B-C50C-407E-A947-70E740481C1C}">
                  <a14:useLocalDpi xmlns:a14="http://schemas.microsoft.com/office/drawing/2010/main"/>
                </a:ext>
              </a:extLst>
            </a:blip>
            <a:srcRect l="11948" t="7452" r="16700" b="1461"/>
            <a:stretch/>
          </p:blipFill>
          <p:spPr>
            <a:xfrm>
              <a:off x="10176497" y="4386880"/>
              <a:ext cx="1749497" cy="2135669"/>
            </a:xfrm>
            <a:prstGeom prst="rect">
              <a:avLst/>
            </a:prstGeom>
          </p:spPr>
        </p:pic>
        <p:sp>
          <p:nvSpPr>
            <p:cNvPr id="5" name="円形吹き出し 4">
              <a:extLst>
                <a:ext uri="{FF2B5EF4-FFF2-40B4-BE49-F238E27FC236}">
                  <a16:creationId xmlns:a16="http://schemas.microsoft.com/office/drawing/2014/main" id="{DB8C673F-AB15-4F17-92D3-A980AC128FFE}"/>
                </a:ext>
              </a:extLst>
            </p:cNvPr>
            <p:cNvSpPr/>
            <p:nvPr/>
          </p:nvSpPr>
          <p:spPr>
            <a:xfrm>
              <a:off x="11950555" y="4289792"/>
              <a:ext cx="3600453" cy="1224301"/>
            </a:xfrm>
            <a:prstGeom prst="wedgeEllipseCallout">
              <a:avLst>
                <a:gd name="adj1" fmla="val -62272"/>
                <a:gd name="adj2" fmla="val 18216"/>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 name="テキスト プレースホルダー 8">
              <a:extLst>
                <a:ext uri="{FF2B5EF4-FFF2-40B4-BE49-F238E27FC236}">
                  <a16:creationId xmlns:a16="http://schemas.microsoft.com/office/drawing/2014/main" id="{4314EA72-A9DB-4FF7-BE53-1B5BF0F48C11}"/>
                </a:ext>
              </a:extLst>
            </p:cNvPr>
            <p:cNvSpPr txBox="1">
              <a:spLocks/>
            </p:cNvSpPr>
            <p:nvPr/>
          </p:nvSpPr>
          <p:spPr>
            <a:xfrm>
              <a:off x="12386214" y="4504558"/>
              <a:ext cx="3488351" cy="794770"/>
            </a:xfrm>
            <a:prstGeom prst="rect">
              <a:avLst/>
            </a:prstGeom>
          </p:spPr>
          <p:txBody>
            <a:bodyPr rtlCol="0"/>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None/>
              </a:pPr>
              <a:r>
                <a:rPr lang="ja-JP" altLang="en-US" sz="3200" dirty="0">
                  <a:solidFill>
                    <a:schemeClr val="accent6">
                      <a:lumMod val="75000"/>
                    </a:schemeClr>
                  </a:solidFill>
                  <a:latin typeface="Meiryo UI" panose="020B0604030504040204" pitchFamily="50" charset="-128"/>
                  <a:ea typeface="Meiryo UI" panose="020B0604030504040204" pitchFamily="50" charset="-128"/>
                </a:rPr>
                <a:t>ここを見よう！</a:t>
              </a:r>
            </a:p>
          </p:txBody>
        </p:sp>
      </p:grpSp>
      <p:sp>
        <p:nvSpPr>
          <p:cNvPr id="7" name="タイトル 1">
            <a:extLst>
              <a:ext uri="{FF2B5EF4-FFF2-40B4-BE49-F238E27FC236}">
                <a16:creationId xmlns:a16="http://schemas.microsoft.com/office/drawing/2014/main" id="{0D36EA9D-3ED1-41D7-9695-721A97647CB7}"/>
              </a:ext>
            </a:extLst>
          </p:cNvPr>
          <p:cNvSpPr txBox="1">
            <a:spLocks/>
          </p:cNvSpPr>
          <p:nvPr/>
        </p:nvSpPr>
        <p:spPr>
          <a:xfrm>
            <a:off x="650351" y="778140"/>
            <a:ext cx="6229116" cy="706529"/>
          </a:xfrm>
          <a:prstGeom prst="rect">
            <a:avLst/>
          </a:prstGeom>
        </p:spPr>
        <p:txBody>
          <a:bodyPr rtlCol="0"/>
          <a:lst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600" b="1" dirty="0">
                <a:solidFill>
                  <a:srgbClr val="C00000"/>
                </a:solidFill>
                <a:latin typeface="Meiryo UI" panose="020B0604030504040204" pitchFamily="50" charset="-128"/>
                <a:ea typeface="Meiryo UI" panose="020B0604030504040204" pitchFamily="50" charset="-128"/>
              </a:rPr>
              <a:t>特定商取引法</a:t>
            </a:r>
            <a:r>
              <a:rPr lang="ja-JP" altLang="en-US" sz="3600" b="1" dirty="0" smtClean="0">
                <a:solidFill>
                  <a:srgbClr val="C00000"/>
                </a:solidFill>
                <a:latin typeface="Meiryo UI" panose="020B0604030504040204" pitchFamily="50" charset="-128"/>
                <a:ea typeface="Meiryo UI" panose="020B0604030504040204" pitchFamily="50" charset="-128"/>
              </a:rPr>
              <a:t>に</a:t>
            </a:r>
            <a:endParaRPr lang="en-US" altLang="ja-JP" sz="3600" b="1" dirty="0" smtClean="0">
              <a:solidFill>
                <a:srgbClr val="C00000"/>
              </a:solidFill>
              <a:latin typeface="Meiryo UI" panose="020B0604030504040204" pitchFamily="50" charset="-128"/>
              <a:ea typeface="Meiryo UI" panose="020B0604030504040204" pitchFamily="50" charset="-128"/>
            </a:endParaRPr>
          </a:p>
          <a:p>
            <a:r>
              <a:rPr lang="ja-JP" altLang="en-US" sz="3600" b="1" dirty="0" smtClean="0">
                <a:solidFill>
                  <a:srgbClr val="C00000"/>
                </a:solidFill>
                <a:latin typeface="Meiryo UI" panose="020B0604030504040204" pitchFamily="50" charset="-128"/>
                <a:ea typeface="Meiryo UI" panose="020B0604030504040204" pitchFamily="50" charset="-128"/>
              </a:rPr>
              <a:t>基づく</a:t>
            </a:r>
            <a:r>
              <a:rPr lang="ja-JP" altLang="en-US" sz="3600" b="1" dirty="0">
                <a:solidFill>
                  <a:srgbClr val="C00000"/>
                </a:solidFill>
                <a:latin typeface="Meiryo UI" panose="020B0604030504040204" pitchFamily="50" charset="-128"/>
                <a:ea typeface="Meiryo UI" panose="020B0604030504040204" pitchFamily="50" charset="-128"/>
              </a:rPr>
              <a:t>表記</a:t>
            </a:r>
          </a:p>
        </p:txBody>
      </p:sp>
      <p:cxnSp>
        <p:nvCxnSpPr>
          <p:cNvPr id="9" name="直線コネクタ 8">
            <a:extLst>
              <a:ext uri="{FF2B5EF4-FFF2-40B4-BE49-F238E27FC236}">
                <a16:creationId xmlns:a16="http://schemas.microsoft.com/office/drawing/2014/main" id="{D9C84F90-42FF-464F-8C34-DE3C0EC50A83}"/>
              </a:ext>
            </a:extLst>
          </p:cNvPr>
          <p:cNvCxnSpPr>
            <a:cxnSpLocks/>
          </p:cNvCxnSpPr>
          <p:nvPr/>
        </p:nvCxnSpPr>
        <p:spPr>
          <a:xfrm>
            <a:off x="735626" y="1936360"/>
            <a:ext cx="3029283" cy="13626"/>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785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FA09722-8328-438C-A3DF-23D4D3D8A2CC}"/>
              </a:ext>
            </a:extLst>
          </p:cNvPr>
          <p:cNvSpPr/>
          <p:nvPr/>
        </p:nvSpPr>
        <p:spPr>
          <a:xfrm>
            <a:off x="1136468" y="2122479"/>
            <a:ext cx="9588137" cy="3688702"/>
          </a:xfrm>
          <a:prstGeom prst="rect">
            <a:avLst/>
          </a:prstGeom>
        </p:spPr>
        <p:txBody>
          <a:bodyPr wrap="square">
            <a:spAutoFit/>
          </a:bodyPr>
          <a:lstStyle/>
          <a:p>
            <a:pPr marL="342900" indent="-342900">
              <a:lnSpc>
                <a:spcPts val="3300"/>
              </a:lnSpc>
              <a:spcBef>
                <a:spcPct val="20000"/>
              </a:spcBef>
              <a:spcAft>
                <a:spcPts val="1800"/>
              </a:spcAft>
              <a:buClr>
                <a:srgbClr val="CBAF62"/>
              </a:buClr>
              <a:buSzPct val="115000"/>
              <a:buFont typeface="Wingdings" panose="05000000000000000000" pitchFamily="2" charset="2"/>
              <a:buChar char="l"/>
            </a:pPr>
            <a:r>
              <a:rPr kumimoji="1" lang="ja-JP" altLang="en-US" sz="2400" dirty="0" smtClean="0">
                <a:latin typeface="Meiryo UI" panose="020B0604030504040204" pitchFamily="50" charset="-128"/>
                <a:ea typeface="Meiryo UI" panose="020B0604030504040204" pitchFamily="50" charset="-128"/>
              </a:rPr>
              <a:t>通信</a:t>
            </a:r>
            <a:r>
              <a:rPr kumimoji="1" lang="ja-JP" altLang="en-US" sz="2400" dirty="0">
                <a:latin typeface="Meiryo UI" panose="020B0604030504040204" pitchFamily="50" charset="-128"/>
                <a:ea typeface="Meiryo UI" panose="020B0604030504040204" pitchFamily="50" charset="-128"/>
              </a:rPr>
              <a:t>販売では、</a:t>
            </a:r>
            <a:r>
              <a:rPr kumimoji="1" lang="ja-JP" altLang="en-US" sz="2800" b="1" u="sng" dirty="0">
                <a:solidFill>
                  <a:srgbClr val="C00000"/>
                </a:solidFill>
                <a:latin typeface="Meiryo UI" panose="020B0604030504040204" pitchFamily="50" charset="-128"/>
                <a:ea typeface="Meiryo UI" panose="020B0604030504040204" pitchFamily="50" charset="-128"/>
              </a:rPr>
              <a:t>クーリング・オフ</a:t>
            </a:r>
            <a:r>
              <a:rPr kumimoji="1" lang="ja-JP" altLang="en-US" sz="2800" u="sng" dirty="0">
                <a:solidFill>
                  <a:srgbClr val="C00000"/>
                </a:solidFill>
                <a:latin typeface="Meiryo UI" panose="020B0604030504040204" pitchFamily="50" charset="-128"/>
                <a:ea typeface="Meiryo UI" panose="020B0604030504040204" pitchFamily="50" charset="-128"/>
              </a:rPr>
              <a:t>はできません</a:t>
            </a:r>
            <a:r>
              <a:rPr kumimoji="1" lang="ja-JP" altLang="en-US" sz="2800" u="sng" dirty="0" smtClean="0">
                <a:solidFill>
                  <a:srgbClr val="C00000"/>
                </a:solidFill>
                <a:latin typeface="Meiryo UI" panose="020B0604030504040204" pitchFamily="50" charset="-128"/>
                <a:ea typeface="Meiryo UI" panose="020B0604030504040204" pitchFamily="50" charset="-128"/>
              </a:rPr>
              <a:t>。</a:t>
            </a:r>
            <a:r>
              <a:rPr kumimoji="1" lang="en-US" altLang="ja-JP" sz="2800" u="sng" dirty="0">
                <a:solidFill>
                  <a:srgbClr val="C00000"/>
                </a:solidFill>
                <a:latin typeface="Meiryo UI" panose="020B0604030504040204" pitchFamily="50" charset="-128"/>
                <a:ea typeface="Meiryo UI" panose="020B0604030504040204" pitchFamily="50" charset="-128"/>
              </a:rPr>
              <a:t/>
            </a:r>
            <a:br>
              <a:rPr kumimoji="1" lang="en-US" altLang="ja-JP" sz="2800" u="sng" dirty="0">
                <a:solidFill>
                  <a:srgbClr val="C00000"/>
                </a:solidFill>
                <a:latin typeface="Meiryo UI" panose="020B0604030504040204" pitchFamily="50" charset="-128"/>
                <a:ea typeface="Meiryo UI" panose="020B0604030504040204" pitchFamily="50" charset="-128"/>
              </a:rPr>
            </a:br>
            <a:r>
              <a:rPr kumimoji="1" lang="ja-JP" altLang="en-US" sz="2400" dirty="0" smtClean="0">
                <a:latin typeface="Meiryo UI" panose="020B0604030504040204" pitchFamily="50" charset="-128"/>
                <a:ea typeface="Meiryo UI" panose="020B0604030504040204" pitchFamily="50" charset="-128"/>
              </a:rPr>
              <a:t>通信</a:t>
            </a:r>
            <a:r>
              <a:rPr kumimoji="1" lang="ja-JP" altLang="en-US" sz="2400" dirty="0">
                <a:latin typeface="Meiryo UI" panose="020B0604030504040204" pitchFamily="50" charset="-128"/>
                <a:ea typeface="Meiryo UI" panose="020B0604030504040204" pitchFamily="50" charset="-128"/>
              </a:rPr>
              <a:t>販売は、</a:t>
            </a:r>
            <a:r>
              <a:rPr kumimoji="1" lang="ja-JP" altLang="en-US" sz="2800" b="1" u="sng" dirty="0">
                <a:solidFill>
                  <a:srgbClr val="C00000"/>
                </a:solidFill>
                <a:latin typeface="Meiryo UI" panose="020B0604030504040204" pitchFamily="50" charset="-128"/>
                <a:ea typeface="Meiryo UI" panose="020B0604030504040204" pitchFamily="50" charset="-128"/>
              </a:rPr>
              <a:t>自らの意思で</a:t>
            </a:r>
            <a:r>
              <a:rPr kumimoji="1" lang="ja-JP" altLang="en-US" sz="2400" dirty="0">
                <a:latin typeface="Meiryo UI" panose="020B0604030504040204" pitchFamily="50" charset="-128"/>
                <a:ea typeface="Meiryo UI" panose="020B0604030504040204" pitchFamily="50" charset="-128"/>
              </a:rPr>
              <a:t>商品を選び、申し込むため</a:t>
            </a:r>
            <a:r>
              <a:rPr kumimoji="1" lang="ja-JP" altLang="en-US" sz="2400" dirty="0" smtClean="0">
                <a:latin typeface="Meiryo UI" panose="020B0604030504040204" pitchFamily="50" charset="-128"/>
                <a:ea typeface="Meiryo UI" panose="020B0604030504040204" pitchFamily="50" charset="-128"/>
              </a:rPr>
              <a:t>、</a:t>
            </a:r>
            <a:r>
              <a:rPr kumimoji="1" lang="ja-JP" altLang="en-US" sz="2800" b="1" u="sng" dirty="0" smtClean="0">
                <a:solidFill>
                  <a:srgbClr val="C00000"/>
                </a:solidFill>
                <a:latin typeface="Meiryo UI" panose="020B0604030504040204" pitchFamily="50" charset="-128"/>
                <a:ea typeface="Meiryo UI" panose="020B0604030504040204" pitchFamily="50" charset="-128"/>
              </a:rPr>
              <a:t>クーリング</a:t>
            </a:r>
            <a:r>
              <a:rPr kumimoji="1" lang="ja-JP" altLang="en-US" sz="2800" b="1" u="sng" dirty="0">
                <a:solidFill>
                  <a:srgbClr val="C00000"/>
                </a:solidFill>
                <a:latin typeface="Meiryo UI" panose="020B0604030504040204" pitchFamily="50" charset="-128"/>
                <a:ea typeface="Meiryo UI" panose="020B0604030504040204" pitchFamily="50" charset="-128"/>
              </a:rPr>
              <a:t>・</a:t>
            </a:r>
            <a:r>
              <a:rPr kumimoji="1" lang="ja-JP" altLang="en-US" sz="2800" b="1" u="sng" dirty="0" smtClean="0">
                <a:solidFill>
                  <a:srgbClr val="C00000"/>
                </a:solidFill>
                <a:latin typeface="Meiryo UI" panose="020B0604030504040204" pitchFamily="50" charset="-128"/>
                <a:ea typeface="Meiryo UI" panose="020B0604030504040204" pitchFamily="50" charset="-128"/>
              </a:rPr>
              <a:t>オフ制度はありません。</a:t>
            </a:r>
            <a:endParaRPr kumimoji="1" lang="en-US" altLang="ja-JP" sz="1100" b="1" u="sng" dirty="0">
              <a:solidFill>
                <a:srgbClr val="C00000"/>
              </a:solidFill>
              <a:latin typeface="Meiryo UI" panose="020B0604030504040204" pitchFamily="50" charset="-128"/>
              <a:ea typeface="Meiryo UI" panose="020B0604030504040204" pitchFamily="50" charset="-128"/>
            </a:endParaRPr>
          </a:p>
          <a:p>
            <a:pPr marL="342900" indent="-342900">
              <a:lnSpc>
                <a:spcPts val="3300"/>
              </a:lnSpc>
              <a:spcBef>
                <a:spcPct val="20000"/>
              </a:spcBef>
              <a:spcAft>
                <a:spcPts val="1800"/>
              </a:spcAft>
              <a:buClr>
                <a:srgbClr val="CBAF62"/>
              </a:buClr>
              <a:buSzPct val="115000"/>
              <a:buFont typeface="Wingdings" panose="05000000000000000000" pitchFamily="2" charset="2"/>
              <a:buChar char="l"/>
            </a:pPr>
            <a:r>
              <a:rPr kumimoji="1" lang="ja-JP" altLang="en-US" sz="2400" dirty="0" smtClean="0">
                <a:latin typeface="Meiryo UI" panose="020B0604030504040204" pitchFamily="50" charset="-128"/>
                <a:ea typeface="Meiryo UI" panose="020B0604030504040204" pitchFamily="50" charset="-128"/>
              </a:rPr>
              <a:t>業者</a:t>
            </a:r>
            <a:r>
              <a:rPr kumimoji="1" lang="ja-JP" altLang="en-US" sz="2400" dirty="0">
                <a:latin typeface="Meiryo UI" panose="020B0604030504040204" pitchFamily="50" charset="-128"/>
                <a:ea typeface="Meiryo UI" panose="020B0604030504040204" pitchFamily="50" charset="-128"/>
              </a:rPr>
              <a:t>によっては、</a:t>
            </a:r>
            <a:r>
              <a:rPr kumimoji="1" lang="ja-JP" altLang="en-US" sz="2800" b="1" dirty="0">
                <a:latin typeface="Meiryo UI" panose="020B0604030504040204" pitchFamily="50" charset="-128"/>
                <a:ea typeface="Meiryo UI" panose="020B0604030504040204" pitchFamily="50" charset="-128"/>
              </a:rPr>
              <a:t>「返品は一切受け付けません」</a:t>
            </a:r>
            <a:r>
              <a:rPr kumimoji="1" lang="ja-JP" altLang="en-US" sz="2400" dirty="0">
                <a:latin typeface="Meiryo UI" panose="020B0604030504040204" pitchFamily="50" charset="-128"/>
                <a:ea typeface="Meiryo UI" panose="020B0604030504040204" pitchFamily="50" charset="-128"/>
              </a:rPr>
              <a:t>もあります</a:t>
            </a:r>
            <a:r>
              <a:rPr kumimoji="1" lang="ja-JP" altLang="en-US" sz="2400" dirty="0" smtClean="0">
                <a:latin typeface="Meiryo UI" panose="020B0604030504040204" pitchFamily="50" charset="-128"/>
                <a:ea typeface="Meiryo UI" panose="020B0604030504040204" pitchFamily="50" charset="-128"/>
              </a:rPr>
              <a:t>。</a:t>
            </a:r>
            <a:r>
              <a:rPr kumimoji="1" lang="en-US" altLang="ja-JP" sz="2400" dirty="0" smtClean="0">
                <a:latin typeface="Meiryo UI" panose="020B0604030504040204" pitchFamily="50" charset="-128"/>
                <a:ea typeface="Meiryo UI" panose="020B0604030504040204" pitchFamily="50" charset="-128"/>
              </a:rPr>
              <a:t/>
            </a:r>
            <a:br>
              <a:rPr kumimoji="1" lang="en-US" altLang="ja-JP" sz="2400" dirty="0" smtClean="0">
                <a:latin typeface="Meiryo UI" panose="020B0604030504040204" pitchFamily="50" charset="-128"/>
                <a:ea typeface="Meiryo UI" panose="020B0604030504040204" pitchFamily="50" charset="-128"/>
              </a:rPr>
            </a:br>
            <a:r>
              <a:rPr kumimoji="1" lang="ja-JP" altLang="en-US" sz="2800" b="1" u="sng" dirty="0" smtClean="0">
                <a:solidFill>
                  <a:srgbClr val="C00000"/>
                </a:solidFill>
                <a:uFill>
                  <a:solidFill>
                    <a:srgbClr val="C00000"/>
                  </a:solidFill>
                </a:uFill>
                <a:latin typeface="Meiryo UI" panose="020B0604030504040204" pitchFamily="50" charset="-128"/>
                <a:ea typeface="Meiryo UI" panose="020B0604030504040204" pitchFamily="50" charset="-128"/>
              </a:rPr>
              <a:t>業者</a:t>
            </a:r>
            <a:r>
              <a:rPr kumimoji="1" lang="ja-JP" altLang="en-US" sz="2800" b="1" u="sng" dirty="0">
                <a:solidFill>
                  <a:srgbClr val="C00000"/>
                </a:solidFill>
                <a:uFill>
                  <a:solidFill>
                    <a:srgbClr val="C00000"/>
                  </a:solidFill>
                </a:uFill>
                <a:latin typeface="Meiryo UI" panose="020B0604030504040204" pitchFamily="50" charset="-128"/>
                <a:ea typeface="Meiryo UI" panose="020B0604030504040204" pitchFamily="50" charset="-128"/>
              </a:rPr>
              <a:t>が返品条件を決めていて</a:t>
            </a:r>
            <a:r>
              <a:rPr kumimoji="1" lang="ja-JP" altLang="en-US" sz="2800" u="sng" dirty="0" smtClean="0">
                <a:solidFill>
                  <a:srgbClr val="C00000"/>
                </a:solidFill>
                <a:latin typeface="Meiryo UI" panose="020B0604030504040204" pitchFamily="50" charset="-128"/>
                <a:ea typeface="Meiryo UI" panose="020B0604030504040204" pitchFamily="50" charset="-128"/>
              </a:rPr>
              <a:t>、</a:t>
            </a:r>
            <a:r>
              <a:rPr kumimoji="1" lang="ja-JP" altLang="en-US" sz="2800" b="1" u="sng" dirty="0" smtClean="0">
                <a:solidFill>
                  <a:srgbClr val="C00000"/>
                </a:solidFill>
                <a:latin typeface="Meiryo UI" panose="020B0604030504040204" pitchFamily="50" charset="-128"/>
                <a:ea typeface="Meiryo UI" panose="020B0604030504040204" pitchFamily="50" charset="-128"/>
              </a:rPr>
              <a:t>それに従う</a:t>
            </a:r>
            <a:r>
              <a:rPr kumimoji="1" lang="ja-JP" altLang="en-US" sz="2400" dirty="0" smtClean="0">
                <a:latin typeface="Meiryo UI" panose="020B0604030504040204" pitchFamily="50" charset="-128"/>
                <a:ea typeface="Meiryo UI" panose="020B0604030504040204" pitchFamily="50" charset="-128"/>
              </a:rPr>
              <a:t>ことになります。</a:t>
            </a:r>
            <a:endParaRPr lang="en-US" altLang="ja-JP" sz="2400" dirty="0">
              <a:latin typeface="Meiryo UI" panose="020B0604030504040204" pitchFamily="50" charset="-128"/>
              <a:ea typeface="Meiryo UI" panose="020B0604030504040204" pitchFamily="50" charset="-128"/>
            </a:endParaRPr>
          </a:p>
          <a:p>
            <a:pPr marL="342900" indent="-342900">
              <a:lnSpc>
                <a:spcPts val="3300"/>
              </a:lnSpc>
              <a:spcBef>
                <a:spcPct val="20000"/>
              </a:spcBef>
              <a:spcAft>
                <a:spcPts val="1800"/>
              </a:spcAft>
              <a:buClr>
                <a:srgbClr val="CBAF62"/>
              </a:buClr>
              <a:buSzPct val="115000"/>
              <a:buFont typeface="Wingdings" panose="05000000000000000000" pitchFamily="2" charset="2"/>
              <a:buChar char="l"/>
            </a:pPr>
            <a:r>
              <a:rPr lang="ja-JP" altLang="en-US" sz="2400" dirty="0" smtClean="0">
                <a:latin typeface="Meiryo UI" panose="020B0604030504040204" pitchFamily="50" charset="-128"/>
                <a:ea typeface="Meiryo UI" panose="020B0604030504040204" pitchFamily="50" charset="-128"/>
              </a:rPr>
              <a:t>通販</a:t>
            </a:r>
            <a:r>
              <a:rPr lang="ja-JP" altLang="en-US" sz="2400" dirty="0">
                <a:latin typeface="Meiryo UI" panose="020B0604030504040204" pitchFamily="50" charset="-128"/>
                <a:ea typeface="Meiryo UI" panose="020B0604030504040204" pitchFamily="50" charset="-128"/>
              </a:rPr>
              <a:t>サイトなどに</a:t>
            </a:r>
            <a:r>
              <a:rPr lang="ja-JP" altLang="en-US" sz="2800" b="1" u="sng" dirty="0">
                <a:solidFill>
                  <a:srgbClr val="C00000"/>
                </a:solidFill>
                <a:latin typeface="Meiryo UI" panose="020B0604030504040204" pitchFamily="50" charset="-128"/>
                <a:ea typeface="Meiryo UI" panose="020B0604030504040204" pitchFamily="50" charset="-128"/>
              </a:rPr>
              <a:t>返品条件の記載がない場合</a:t>
            </a:r>
            <a:r>
              <a:rPr lang="ja-JP" altLang="en-US" sz="2400" dirty="0">
                <a:latin typeface="Meiryo UI" panose="020B0604030504040204" pitchFamily="50" charset="-128"/>
                <a:ea typeface="Meiryo UI" panose="020B0604030504040204" pitchFamily="50" charset="-128"/>
              </a:rPr>
              <a:t>は、商品が届いて</a:t>
            </a:r>
            <a:r>
              <a:rPr lang="ja-JP" altLang="en-US" sz="2400" dirty="0" smtClean="0">
                <a:latin typeface="Meiryo UI" panose="020B0604030504040204" pitchFamily="50" charset="-128"/>
                <a:ea typeface="Meiryo UI" panose="020B0604030504040204" pitchFamily="50" charset="-128"/>
              </a:rPr>
              <a:t>から</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800" b="1" u="sng" dirty="0" smtClean="0">
                <a:solidFill>
                  <a:srgbClr val="C00000"/>
                </a:solidFill>
                <a:uFill>
                  <a:solidFill>
                    <a:srgbClr val="C00000"/>
                  </a:solidFill>
                </a:uFill>
                <a:latin typeface="Meiryo UI" panose="020B0604030504040204" pitchFamily="50" charset="-128"/>
                <a:ea typeface="Meiryo UI" panose="020B0604030504040204" pitchFamily="50" charset="-128"/>
              </a:rPr>
              <a:t>８日間</a:t>
            </a:r>
            <a:r>
              <a:rPr lang="ja-JP" altLang="en-US" sz="2800" b="1" u="sng" dirty="0">
                <a:solidFill>
                  <a:srgbClr val="C00000"/>
                </a:solidFill>
                <a:uFill>
                  <a:solidFill>
                    <a:srgbClr val="C00000"/>
                  </a:solidFill>
                </a:uFill>
                <a:latin typeface="Meiryo UI" panose="020B0604030504040204" pitchFamily="50" charset="-128"/>
                <a:ea typeface="Meiryo UI" panose="020B0604030504040204" pitchFamily="50" charset="-128"/>
              </a:rPr>
              <a:t>は</a:t>
            </a:r>
            <a:r>
              <a:rPr lang="ja-JP" altLang="en-US" sz="2800" b="1" u="sng" dirty="0">
                <a:uFill>
                  <a:solidFill>
                    <a:srgbClr val="C00000"/>
                  </a:solidFill>
                </a:uFill>
                <a:latin typeface="Meiryo UI" panose="020B0604030504040204" pitchFamily="50" charset="-128"/>
                <a:ea typeface="Meiryo UI" panose="020B0604030504040204" pitchFamily="50" charset="-128"/>
              </a:rPr>
              <a:t>消費者の送料負担で</a:t>
            </a:r>
            <a:r>
              <a:rPr lang="ja-JP" altLang="en-US" sz="2800" b="1" u="sng" dirty="0">
                <a:solidFill>
                  <a:srgbClr val="C00000"/>
                </a:solidFill>
                <a:latin typeface="Meiryo UI" panose="020B0604030504040204" pitchFamily="50" charset="-128"/>
                <a:ea typeface="Meiryo UI" panose="020B0604030504040204" pitchFamily="50" charset="-128"/>
              </a:rPr>
              <a:t>返品が出来ます</a:t>
            </a:r>
            <a:r>
              <a:rPr lang="ja-JP" altLang="en-US" sz="2800" b="1" u="sng" dirty="0" smtClean="0">
                <a:solidFill>
                  <a:srgbClr val="C00000"/>
                </a:solidFill>
                <a:latin typeface="Meiryo UI" panose="020B0604030504040204" pitchFamily="50" charset="-128"/>
                <a:ea typeface="Meiryo UI" panose="020B0604030504040204" pitchFamily="50" charset="-128"/>
              </a:rPr>
              <a:t>。</a:t>
            </a:r>
            <a:endParaRPr kumimoji="1" lang="en-US" altLang="ja-JP" sz="2800" b="1" u="sng" dirty="0">
              <a:solidFill>
                <a:srgbClr val="C00000"/>
              </a:solidFill>
              <a:latin typeface="Meiryo UI" panose="020B0604030504040204" pitchFamily="50" charset="-128"/>
              <a:ea typeface="Meiryo UI" panose="020B0604030504040204" pitchFamily="50" charset="-128"/>
            </a:endParaRPr>
          </a:p>
        </p:txBody>
      </p:sp>
      <p:sp>
        <p:nvSpPr>
          <p:cNvPr id="8" name="タイトル 7">
            <a:extLst>
              <a:ext uri="{FF2B5EF4-FFF2-40B4-BE49-F238E27FC236}">
                <a16:creationId xmlns:a16="http://schemas.microsoft.com/office/drawing/2014/main" id="{67F62DAA-FEDA-4163-901A-CFEF035141C7}"/>
              </a:ext>
            </a:extLst>
          </p:cNvPr>
          <p:cNvSpPr txBox="1">
            <a:spLocks noGrp="1"/>
          </p:cNvSpPr>
          <p:nvPr>
            <p:ph type="title"/>
          </p:nvPr>
        </p:nvSpPr>
        <p:spPr>
          <a:xfrm>
            <a:off x="669385" y="986543"/>
            <a:ext cx="6057986" cy="523220"/>
          </a:xfrm>
          <a:prstGeom prst="rect">
            <a:avLst/>
          </a:prstGeom>
          <a:noFill/>
        </p:spPr>
        <p:txBody>
          <a:bodyPr wrap="square" rtlCol="0">
            <a:spAutoFit/>
          </a:bodyPr>
          <a:lstStyle/>
          <a:p>
            <a:r>
              <a:rPr kumimoji="1" lang="ja-JP" altLang="en-US" dirty="0">
                <a:solidFill>
                  <a:schemeClr val="bg1"/>
                </a:solidFill>
                <a:latin typeface="+mj-ea"/>
              </a:rPr>
              <a:t>通信販売は簡単に返品できません！</a:t>
            </a:r>
          </a:p>
        </p:txBody>
      </p:sp>
    </p:spTree>
    <p:extLst>
      <p:ext uri="{BB962C8B-B14F-4D97-AF65-F5344CB8AC3E}">
        <p14:creationId xmlns:p14="http://schemas.microsoft.com/office/powerpoint/2010/main" val="2157618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B432F3-87E5-46E7-96EE-F9B8696AA232}"/>
              </a:ext>
            </a:extLst>
          </p:cNvPr>
          <p:cNvSpPr>
            <a:spLocks noGrp="1"/>
          </p:cNvSpPr>
          <p:nvPr>
            <p:ph type="title"/>
          </p:nvPr>
        </p:nvSpPr>
        <p:spPr>
          <a:xfrm>
            <a:off x="620381" y="463217"/>
            <a:ext cx="11029616" cy="1013800"/>
          </a:xfrm>
        </p:spPr>
        <p:txBody>
          <a:bodyPr/>
          <a:lstStyle/>
          <a:p>
            <a:r>
              <a:rPr kumimoji="1" lang="ja-JP" altLang="en-US" dirty="0">
                <a:latin typeface="+mj-ea"/>
              </a:rPr>
              <a:t>ネット通販を利用する際の注意点</a:t>
            </a:r>
          </a:p>
        </p:txBody>
      </p:sp>
      <p:sp>
        <p:nvSpPr>
          <p:cNvPr id="3" name="コンテンツ プレースホルダー 2">
            <a:extLst>
              <a:ext uri="{FF2B5EF4-FFF2-40B4-BE49-F238E27FC236}">
                <a16:creationId xmlns:a16="http://schemas.microsoft.com/office/drawing/2014/main" id="{2B47CE09-3D72-4F5D-9D8A-F0409AB81550}"/>
              </a:ext>
            </a:extLst>
          </p:cNvPr>
          <p:cNvSpPr>
            <a:spLocks noGrp="1"/>
          </p:cNvSpPr>
          <p:nvPr>
            <p:ph idx="1"/>
          </p:nvPr>
        </p:nvSpPr>
        <p:spPr>
          <a:xfrm>
            <a:off x="620381" y="1850570"/>
            <a:ext cx="10793810" cy="4429226"/>
          </a:xfrm>
        </p:spPr>
        <p:txBody>
          <a:bodyPr anchor="t">
            <a:noAutofit/>
          </a:bodyPr>
          <a:lstStyle/>
          <a:p>
            <a:pPr>
              <a:lnSpc>
                <a:spcPct val="120000"/>
              </a:lnSpc>
              <a:buFont typeface="Wingdings" panose="05000000000000000000" pitchFamily="2" charset="2"/>
              <a:buChar char="l"/>
            </a:pPr>
            <a:r>
              <a:rPr kumimoji="1" lang="ja-JP" altLang="en-US" sz="2200" b="1" dirty="0" smtClean="0">
                <a:solidFill>
                  <a:srgbClr val="C00000"/>
                </a:solidFill>
                <a:latin typeface="Meiryo UI" panose="020B0604030504040204" pitchFamily="50" charset="-128"/>
                <a:ea typeface="Meiryo UI" panose="020B0604030504040204" pitchFamily="50" charset="-128"/>
              </a:rPr>
              <a:t>ブランド品</a:t>
            </a:r>
            <a:r>
              <a:rPr kumimoji="1" lang="ja-JP" altLang="en-US" sz="2200" b="1" dirty="0">
                <a:solidFill>
                  <a:srgbClr val="C00000"/>
                </a:solidFill>
                <a:latin typeface="Meiryo UI" panose="020B0604030504040204" pitchFamily="50" charset="-128"/>
                <a:ea typeface="Meiryo UI" panose="020B0604030504040204" pitchFamily="50" charset="-128"/>
              </a:rPr>
              <a:t>が極端に値引き</a:t>
            </a:r>
            <a:r>
              <a:rPr lang="ja-JP" altLang="en-US" sz="2200" dirty="0">
                <a:latin typeface="Meiryo UI" panose="020B0604030504040204" pitchFamily="50" charset="-128"/>
                <a:ea typeface="Meiryo UI" panose="020B0604030504040204" pitchFamily="50" charset="-128"/>
              </a:rPr>
              <a:t>されて販売している場合は、直営サイトに</a:t>
            </a:r>
            <a:r>
              <a:rPr lang="ja-JP" altLang="en-US" sz="2200" dirty="0" smtClean="0">
                <a:latin typeface="Meiryo UI" panose="020B0604030504040204" pitchFamily="50" charset="-128"/>
                <a:ea typeface="Meiryo UI" panose="020B0604030504040204" pitchFamily="50" charset="-128"/>
              </a:rPr>
              <a:t>見せかけた</a:t>
            </a:r>
            <a:r>
              <a:rPr lang="ja-JP" altLang="en-US" sz="2200" b="1" dirty="0">
                <a:solidFill>
                  <a:srgbClr val="C00000"/>
                </a:solidFill>
                <a:latin typeface="Meiryo UI" panose="020B0604030504040204" pitchFamily="50" charset="-128"/>
                <a:ea typeface="Meiryo UI" panose="020B0604030504040204" pitchFamily="50" charset="-128"/>
              </a:rPr>
              <a:t>偽</a:t>
            </a:r>
            <a:r>
              <a:rPr lang="ja-JP" altLang="en-US" sz="2200" b="1" dirty="0" smtClean="0">
                <a:solidFill>
                  <a:srgbClr val="C00000"/>
                </a:solidFill>
                <a:latin typeface="Meiryo UI" panose="020B0604030504040204" pitchFamily="50" charset="-128"/>
                <a:ea typeface="Meiryo UI" panose="020B0604030504040204" pitchFamily="50" charset="-128"/>
              </a:rPr>
              <a:t>サイト</a:t>
            </a:r>
            <a:r>
              <a:rPr lang="ja-JP" altLang="en-US" sz="2200" dirty="0">
                <a:solidFill>
                  <a:schemeClr val="tx1"/>
                </a:solidFill>
                <a:latin typeface="Meiryo UI" panose="020B0604030504040204" pitchFamily="50" charset="-128"/>
                <a:ea typeface="Meiryo UI" panose="020B0604030504040204" pitchFamily="50" charset="-128"/>
              </a:rPr>
              <a:t>の可能性があります</a:t>
            </a:r>
            <a:r>
              <a:rPr lang="ja-JP" altLang="en-US" sz="2200" dirty="0" smtClean="0">
                <a:solidFill>
                  <a:schemeClr val="tx1"/>
                </a:solidFill>
                <a:latin typeface="Meiryo UI" panose="020B0604030504040204" pitchFamily="50" charset="-128"/>
                <a:ea typeface="Meiryo UI" panose="020B0604030504040204" pitchFamily="50" charset="-128"/>
              </a:rPr>
              <a:t>。</a:t>
            </a:r>
            <a:endParaRPr lang="en-US" altLang="ja-JP" sz="2200" dirty="0">
              <a:solidFill>
                <a:schemeClr val="tx1"/>
              </a:solidFill>
              <a:latin typeface="Meiryo UI" panose="020B0604030504040204" pitchFamily="50" charset="-128"/>
              <a:ea typeface="Meiryo UI" panose="020B0604030504040204" pitchFamily="50" charset="-128"/>
            </a:endParaRPr>
          </a:p>
          <a:p>
            <a:pPr>
              <a:lnSpc>
                <a:spcPct val="120000"/>
              </a:lnSpc>
              <a:buFont typeface="Wingdings" panose="05000000000000000000" pitchFamily="2" charset="2"/>
              <a:buChar char="l"/>
            </a:pPr>
            <a:r>
              <a:rPr kumimoji="1" lang="ja-JP" altLang="en-US" sz="2200" dirty="0" smtClean="0">
                <a:latin typeface="Meiryo UI" panose="020B0604030504040204" pitchFamily="50" charset="-128"/>
                <a:ea typeface="Meiryo UI" panose="020B0604030504040204" pitchFamily="50" charset="-128"/>
              </a:rPr>
              <a:t>住所</a:t>
            </a:r>
            <a:r>
              <a:rPr kumimoji="1" lang="ja-JP" altLang="en-US" sz="2200" dirty="0">
                <a:latin typeface="Meiryo UI" panose="020B0604030504040204" pitchFamily="50" charset="-128"/>
                <a:ea typeface="Meiryo UI" panose="020B0604030504040204" pitchFamily="50" charset="-128"/>
              </a:rPr>
              <a:t>や電話番号がでたらめ、会社名が特定できないなど詐欺的サイトで被害にあって</a:t>
            </a:r>
            <a:r>
              <a:rPr kumimoji="1" lang="ja-JP" altLang="en-US" sz="2200" dirty="0" smtClean="0">
                <a:latin typeface="Meiryo UI" panose="020B0604030504040204" pitchFamily="50" charset="-128"/>
                <a:ea typeface="Meiryo UI" panose="020B0604030504040204" pitchFamily="50" charset="-128"/>
              </a:rPr>
              <a:t>からの</a:t>
            </a:r>
            <a:r>
              <a:rPr kumimoji="1" lang="ja-JP" altLang="en-US" sz="2200" dirty="0">
                <a:latin typeface="Meiryo UI" panose="020B0604030504040204" pitchFamily="50" charset="-128"/>
                <a:ea typeface="Meiryo UI" panose="020B0604030504040204" pitchFamily="50" charset="-128"/>
              </a:rPr>
              <a:t>返金等は難しいので、</a:t>
            </a:r>
            <a:r>
              <a:rPr kumimoji="1" lang="ja-JP" altLang="en-US" sz="2200" dirty="0">
                <a:solidFill>
                  <a:schemeClr val="tx1"/>
                </a:solidFill>
                <a:latin typeface="Meiryo UI" panose="020B0604030504040204" pitchFamily="50" charset="-128"/>
                <a:ea typeface="Meiryo UI" panose="020B0604030504040204" pitchFamily="50" charset="-128"/>
              </a:rPr>
              <a:t>信頼できるサイトか</a:t>
            </a:r>
            <a:r>
              <a:rPr kumimoji="1" lang="ja-JP" altLang="en-US" sz="2200" b="1" dirty="0">
                <a:solidFill>
                  <a:srgbClr val="C00000"/>
                </a:solidFill>
                <a:latin typeface="Meiryo UI" panose="020B0604030504040204" pitchFamily="50" charset="-128"/>
                <a:ea typeface="Meiryo UI" panose="020B0604030504040204" pitchFamily="50" charset="-128"/>
              </a:rPr>
              <a:t>確認してから申し込み</a:t>
            </a:r>
            <a:r>
              <a:rPr kumimoji="1" lang="ja-JP" altLang="en-US" sz="2200" dirty="0">
                <a:solidFill>
                  <a:schemeClr val="tx1"/>
                </a:solidFill>
                <a:latin typeface="Meiryo UI" panose="020B0604030504040204" pitchFamily="50" charset="-128"/>
                <a:ea typeface="Meiryo UI" panose="020B0604030504040204" pitchFamily="50" charset="-128"/>
              </a:rPr>
              <a:t>ましょう</a:t>
            </a:r>
            <a:r>
              <a:rPr kumimoji="1" lang="ja-JP" altLang="en-US" sz="2200" dirty="0" smtClean="0">
                <a:solidFill>
                  <a:schemeClr val="tx1"/>
                </a:solidFill>
                <a:latin typeface="Meiryo UI" panose="020B0604030504040204" pitchFamily="50" charset="-128"/>
                <a:ea typeface="Meiryo UI" panose="020B0604030504040204" pitchFamily="50" charset="-128"/>
              </a:rPr>
              <a:t>。</a:t>
            </a:r>
            <a:endParaRPr lang="en-US" altLang="ja-JP" sz="2200" dirty="0">
              <a:solidFill>
                <a:schemeClr val="tx1"/>
              </a:solidFill>
              <a:latin typeface="Meiryo UI" panose="020B0604030504040204" pitchFamily="50" charset="-128"/>
              <a:ea typeface="Meiryo UI" panose="020B0604030504040204" pitchFamily="50" charset="-128"/>
            </a:endParaRPr>
          </a:p>
          <a:p>
            <a:pPr>
              <a:lnSpc>
                <a:spcPct val="120000"/>
              </a:lnSpc>
              <a:buFont typeface="Wingdings" panose="05000000000000000000" pitchFamily="2" charset="2"/>
              <a:buChar char="l"/>
            </a:pPr>
            <a:r>
              <a:rPr lang="ja-JP" altLang="en-US" sz="2200" dirty="0" smtClean="0">
                <a:latin typeface="Meiryo UI" panose="020B0604030504040204" pitchFamily="50" charset="-128"/>
                <a:ea typeface="Meiryo UI" panose="020B0604030504040204" pitchFamily="50" charset="-128"/>
              </a:rPr>
              <a:t>支払</a:t>
            </a:r>
            <a:r>
              <a:rPr lang="ja-JP" altLang="en-US" sz="2200" dirty="0">
                <a:latin typeface="Meiryo UI" panose="020B0604030504040204" pitchFamily="50" charset="-128"/>
                <a:ea typeface="Meiryo UI" panose="020B0604030504040204" pitchFamily="50" charset="-128"/>
              </a:rPr>
              <a:t>方法が</a:t>
            </a:r>
            <a:r>
              <a:rPr lang="ja-JP" altLang="en-US" sz="2200" b="1" dirty="0">
                <a:solidFill>
                  <a:srgbClr val="C00000"/>
                </a:solidFill>
                <a:latin typeface="Meiryo UI" panose="020B0604030504040204" pitchFamily="50" charset="-128"/>
                <a:ea typeface="Meiryo UI" panose="020B0604030504040204" pitchFamily="50" charset="-128"/>
              </a:rPr>
              <a:t>銀行振込のみ</a:t>
            </a:r>
            <a:r>
              <a:rPr lang="ja-JP" altLang="en-US" sz="2200" dirty="0">
                <a:latin typeface="Meiryo UI" panose="020B0604030504040204" pitchFamily="50" charset="-128"/>
                <a:ea typeface="Meiryo UI" panose="020B0604030504040204" pitchFamily="50" charset="-128"/>
              </a:rPr>
              <a:t>で、</a:t>
            </a:r>
            <a:r>
              <a:rPr lang="ja-JP" altLang="en-US" sz="2200" b="1" dirty="0">
                <a:solidFill>
                  <a:srgbClr val="C00000"/>
                </a:solidFill>
                <a:latin typeface="Meiryo UI" panose="020B0604030504040204" pitchFamily="50" charset="-128"/>
                <a:ea typeface="Meiryo UI" panose="020B0604030504040204" pitchFamily="50" charset="-128"/>
              </a:rPr>
              <a:t>振込</a:t>
            </a:r>
            <a:r>
              <a:rPr kumimoji="1" lang="ja-JP" altLang="en-US" sz="2200" b="1" dirty="0">
                <a:solidFill>
                  <a:srgbClr val="C00000"/>
                </a:solidFill>
                <a:latin typeface="Meiryo UI" panose="020B0604030504040204" pitchFamily="50" charset="-128"/>
                <a:ea typeface="Meiryo UI" panose="020B0604030504040204" pitchFamily="50" charset="-128"/>
              </a:rPr>
              <a:t>先が個人名義</a:t>
            </a:r>
            <a:r>
              <a:rPr kumimoji="1" lang="ja-JP" altLang="en-US" sz="2200" dirty="0">
                <a:latin typeface="Meiryo UI" panose="020B0604030504040204" pitchFamily="50" charset="-128"/>
                <a:ea typeface="Meiryo UI" panose="020B0604030504040204" pitchFamily="50" charset="-128"/>
              </a:rPr>
              <a:t>の場合は注意しましょう</a:t>
            </a:r>
            <a:r>
              <a:rPr kumimoji="1" lang="ja-JP" altLang="en-US" sz="2200" dirty="0" smtClean="0">
                <a:latin typeface="Meiryo UI" panose="020B0604030504040204" pitchFamily="50" charset="-128"/>
                <a:ea typeface="Meiryo UI" panose="020B0604030504040204" pitchFamily="50" charset="-128"/>
              </a:rPr>
              <a:t>。</a:t>
            </a:r>
            <a:endParaRPr lang="en-US" altLang="ja-JP" sz="2200" dirty="0">
              <a:latin typeface="Meiryo UI" panose="020B0604030504040204" pitchFamily="50" charset="-128"/>
              <a:ea typeface="Meiryo UI" panose="020B0604030504040204" pitchFamily="50" charset="-128"/>
            </a:endParaRPr>
          </a:p>
          <a:p>
            <a:pPr>
              <a:lnSpc>
                <a:spcPct val="120000"/>
              </a:lnSpc>
              <a:buFont typeface="Wingdings" panose="05000000000000000000" pitchFamily="2" charset="2"/>
              <a:buChar char="l"/>
            </a:pPr>
            <a:r>
              <a:rPr lang="ja-JP" altLang="en-US" sz="2200" dirty="0" smtClean="0">
                <a:latin typeface="Meiryo UI" panose="020B0604030504040204" pitchFamily="50" charset="-128"/>
                <a:ea typeface="Meiryo UI" panose="020B0604030504040204" pitchFamily="50" charset="-128"/>
              </a:rPr>
              <a:t>商品</a:t>
            </a:r>
            <a:r>
              <a:rPr lang="ja-JP" altLang="en-US" sz="2200" dirty="0">
                <a:latin typeface="Meiryo UI" panose="020B0604030504040204" pitchFamily="50" charset="-128"/>
                <a:ea typeface="Meiryo UI" panose="020B0604030504040204" pitchFamily="50" charset="-128"/>
              </a:rPr>
              <a:t>が届いたら、壊れてないか、注文通りの商品が届いているか、</a:t>
            </a:r>
            <a:r>
              <a:rPr lang="ja-JP" altLang="en-US" sz="2200" b="1" dirty="0">
                <a:solidFill>
                  <a:srgbClr val="C00000"/>
                </a:solidFill>
                <a:latin typeface="Meiryo UI" panose="020B0604030504040204" pitchFamily="50" charset="-128"/>
                <a:ea typeface="Meiryo UI" panose="020B0604030504040204" pitchFamily="50" charset="-128"/>
              </a:rPr>
              <a:t>すぐに中身を確認</a:t>
            </a:r>
            <a:r>
              <a:rPr lang="ja-JP" altLang="en-US" sz="2200" dirty="0">
                <a:latin typeface="Meiryo UI" panose="020B0604030504040204" pitchFamily="50" charset="-128"/>
                <a:ea typeface="Meiryo UI" panose="020B0604030504040204" pitchFamily="50" charset="-128"/>
              </a:rPr>
              <a:t>しましょう</a:t>
            </a:r>
            <a:r>
              <a:rPr lang="ja-JP" altLang="en-US" sz="2200" dirty="0" smtClean="0">
                <a:latin typeface="Meiryo UI" panose="020B0604030504040204" pitchFamily="50" charset="-128"/>
                <a:ea typeface="Meiryo UI" panose="020B0604030504040204" pitchFamily="50" charset="-128"/>
              </a:rPr>
              <a:t>。時間</a:t>
            </a:r>
            <a:r>
              <a:rPr lang="ja-JP" altLang="en-US" sz="2200" dirty="0">
                <a:latin typeface="Meiryo UI" panose="020B0604030504040204" pitchFamily="50" charset="-128"/>
                <a:ea typeface="Meiryo UI" panose="020B0604030504040204" pitchFamily="50" charset="-128"/>
              </a:rPr>
              <a:t>がたってしまうと返品交換を受けてくれないことがあります</a:t>
            </a:r>
            <a:r>
              <a:rPr lang="ja-JP" altLang="en-US" sz="2200" dirty="0" smtClean="0">
                <a:latin typeface="Meiryo UI" panose="020B0604030504040204" pitchFamily="50" charset="-128"/>
                <a:ea typeface="Meiryo UI" panose="020B0604030504040204" pitchFamily="50" charset="-128"/>
              </a:rPr>
              <a:t>。</a:t>
            </a:r>
            <a:endParaRPr lang="en-US" altLang="ja-JP" sz="2200" dirty="0">
              <a:latin typeface="Meiryo UI" panose="020B0604030504040204" pitchFamily="50" charset="-128"/>
              <a:ea typeface="Meiryo UI" panose="020B0604030504040204" pitchFamily="50" charset="-128"/>
            </a:endParaRPr>
          </a:p>
          <a:p>
            <a:pPr>
              <a:lnSpc>
                <a:spcPct val="120000"/>
              </a:lnSpc>
              <a:buFont typeface="Wingdings" panose="05000000000000000000" pitchFamily="2" charset="2"/>
              <a:buChar char="l"/>
            </a:pPr>
            <a:r>
              <a:rPr lang="ja-JP" altLang="en-US" sz="2200" dirty="0" smtClean="0">
                <a:latin typeface="Meiryo UI" panose="020B0604030504040204" pitchFamily="50" charset="-128"/>
                <a:ea typeface="Meiryo UI" panose="020B0604030504040204" pitchFamily="50" charset="-128"/>
              </a:rPr>
              <a:t>契約</a:t>
            </a:r>
            <a:r>
              <a:rPr lang="ja-JP" altLang="en-US" sz="2200" dirty="0">
                <a:latin typeface="Meiryo UI" panose="020B0604030504040204" pitchFamily="50" charset="-128"/>
                <a:ea typeface="Meiryo UI" panose="020B0604030504040204" pitchFamily="50" charset="-128"/>
              </a:rPr>
              <a:t>内容の記録のため、</a:t>
            </a:r>
            <a:r>
              <a:rPr lang="ja-JP" altLang="en-US" sz="2200" b="1" dirty="0">
                <a:solidFill>
                  <a:srgbClr val="C00000"/>
                </a:solidFill>
                <a:latin typeface="Meiryo UI" panose="020B0604030504040204" pitchFamily="50" charset="-128"/>
                <a:ea typeface="Meiryo UI" panose="020B0604030504040204" pitchFamily="50" charset="-128"/>
              </a:rPr>
              <a:t>注文時の画面やメールをスクリーンショット</a:t>
            </a:r>
            <a:r>
              <a:rPr lang="ja-JP" altLang="en-US" sz="2200" b="1" dirty="0">
                <a:solidFill>
                  <a:srgbClr val="AC0F1A"/>
                </a:solidFill>
                <a:latin typeface="Meiryo UI" panose="020B0604030504040204" pitchFamily="50" charset="-128"/>
                <a:ea typeface="Meiryo UI" panose="020B0604030504040204" pitchFamily="50" charset="-128"/>
              </a:rPr>
              <a:t>で保存</a:t>
            </a:r>
            <a:r>
              <a:rPr lang="ja-JP" altLang="en-US" sz="2200" dirty="0">
                <a:latin typeface="Meiryo UI" panose="020B0604030504040204" pitchFamily="50" charset="-128"/>
                <a:ea typeface="Meiryo UI" panose="020B0604030504040204" pitchFamily="50" charset="-128"/>
              </a:rPr>
              <a:t>しましょう</a:t>
            </a:r>
            <a:r>
              <a:rPr lang="ja-JP" altLang="en-US" sz="2200" dirty="0" smtClean="0">
                <a:latin typeface="Meiryo UI" panose="020B0604030504040204" pitchFamily="50" charset="-128"/>
                <a:ea typeface="Meiryo UI" panose="020B0604030504040204" pitchFamily="50" charset="-128"/>
              </a:rPr>
              <a:t>。</a:t>
            </a:r>
            <a:endParaRPr lang="en-US" altLang="ja-JP" sz="22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b="7163"/>
          <a:stretch/>
        </p:blipFill>
        <p:spPr>
          <a:xfrm>
            <a:off x="10159103" y="5050970"/>
            <a:ext cx="1875209" cy="1807029"/>
          </a:xfrm>
          <a:prstGeom prst="rect">
            <a:avLst/>
          </a:prstGeom>
        </p:spPr>
      </p:pic>
      <p:sp>
        <p:nvSpPr>
          <p:cNvPr id="6" name="角丸四角形吹き出し 5"/>
          <p:cNvSpPr/>
          <p:nvPr/>
        </p:nvSpPr>
        <p:spPr>
          <a:xfrm>
            <a:off x="3879358" y="5751253"/>
            <a:ext cx="5579188" cy="1057086"/>
          </a:xfrm>
          <a:prstGeom prst="wedgeRoundRectCallout">
            <a:avLst>
              <a:gd name="adj1" fmla="val 67509"/>
              <a:gd name="adj2" fmla="val -29020"/>
              <a:gd name="adj3" fmla="val 16667"/>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ysClr val="windowText" lastClr="000000"/>
                </a:solidFill>
                <a:latin typeface="メイリオ" panose="020B0604030504040204" pitchFamily="50" charset="-128"/>
                <a:ea typeface="メイリオ" panose="020B0604030504040204" pitchFamily="50" charset="-128"/>
              </a:rPr>
              <a:t>本物そっくり（本物サイトをコピーした）サイトもあります。</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a:p>
            <a:r>
              <a:rPr kumimoji="1" lang="en-US" altLang="ja-JP" sz="1400" dirty="0">
                <a:solidFill>
                  <a:sysClr val="windowText" lastClr="000000"/>
                </a:solidFill>
                <a:latin typeface="メイリオ" panose="020B0604030504040204" pitchFamily="50" charset="-128"/>
                <a:ea typeface="メイリオ" panose="020B0604030504040204" pitchFamily="50" charset="-128"/>
              </a:rPr>
              <a:t>URL</a:t>
            </a:r>
            <a:r>
              <a:rPr kumimoji="1" lang="ja-JP" altLang="en-US" sz="1400" dirty="0">
                <a:solidFill>
                  <a:sysClr val="windowText" lastClr="000000"/>
                </a:solidFill>
                <a:latin typeface="メイリオ" panose="020B0604030504040204" pitchFamily="50" charset="-128"/>
                <a:ea typeface="メイリオ" panose="020B0604030504040204" pitchFamily="50" charset="-128"/>
              </a:rPr>
              <a:t>を確認、検索サイトで公式サイトを調べる、口コミ</a:t>
            </a:r>
            <a:r>
              <a:rPr kumimoji="1" lang="ja-JP" altLang="en-US" sz="1400" dirty="0" smtClean="0">
                <a:solidFill>
                  <a:sysClr val="windowText" lastClr="000000"/>
                </a:solidFill>
                <a:latin typeface="メイリオ" panose="020B0604030504040204" pitchFamily="50" charset="-128"/>
                <a:ea typeface="メイリオ" panose="020B0604030504040204" pitchFamily="50" charset="-128"/>
              </a:rPr>
              <a:t>や</a:t>
            </a:r>
            <a:endParaRPr kumimoji="1" lang="en-US" altLang="ja-JP" sz="1400" dirty="0" smtClean="0">
              <a:solidFill>
                <a:sysClr val="windowText" lastClr="000000"/>
              </a:solidFill>
              <a:latin typeface="メイリオ" panose="020B0604030504040204" pitchFamily="50" charset="-128"/>
              <a:ea typeface="メイリオ" panose="020B0604030504040204" pitchFamily="50" charset="-128"/>
            </a:endParaRPr>
          </a:p>
          <a:p>
            <a:r>
              <a:rPr kumimoji="1" lang="ja-JP" altLang="en-US" sz="1400" dirty="0" smtClean="0">
                <a:solidFill>
                  <a:sysClr val="windowText" lastClr="000000"/>
                </a:solidFill>
                <a:latin typeface="メイリオ" panose="020B0604030504040204" pitchFamily="50" charset="-128"/>
                <a:ea typeface="メイリオ" panose="020B0604030504040204" pitchFamily="50" charset="-128"/>
              </a:rPr>
              <a:t>「</a:t>
            </a:r>
            <a:r>
              <a:rPr kumimoji="1" lang="ja-JP" altLang="en-US" sz="1400" dirty="0">
                <a:solidFill>
                  <a:sysClr val="windowText" lastClr="000000"/>
                </a:solidFill>
                <a:latin typeface="メイリオ" panose="020B0604030504040204" pitchFamily="50" charset="-128"/>
                <a:ea typeface="メイリオ" panose="020B0604030504040204" pitchFamily="50" charset="-128"/>
              </a:rPr>
              <a:t>悪質な海外ウェブサイト一覧」消費者庁　</a:t>
            </a:r>
            <a:r>
              <a:rPr kumimoji="1" lang="ja-JP" altLang="en-US" sz="1400" dirty="0" smtClean="0">
                <a:solidFill>
                  <a:sysClr val="windowText" lastClr="000000"/>
                </a:solidFill>
                <a:latin typeface="メイリオ" panose="020B0604030504040204" pitchFamily="50" charset="-128"/>
                <a:ea typeface="メイリオ" panose="020B0604030504040204" pitchFamily="50" charset="-128"/>
              </a:rPr>
              <a:t>など</a:t>
            </a:r>
            <a:r>
              <a:rPr kumimoji="1" lang="ja-JP" altLang="en-US" sz="1400" dirty="0">
                <a:solidFill>
                  <a:sysClr val="windowText" lastClr="000000"/>
                </a:solidFill>
                <a:latin typeface="メイリオ" panose="020B0604030504040204" pitchFamily="50" charset="-128"/>
                <a:ea typeface="メイリオ" panose="020B0604030504040204" pitchFamily="50" charset="-128"/>
              </a:rPr>
              <a:t>をチェックして</a:t>
            </a:r>
            <a:r>
              <a:rPr kumimoji="1" lang="ja-JP" altLang="en-US" sz="1400" dirty="0" smtClean="0">
                <a:solidFill>
                  <a:sysClr val="windowText" lastClr="000000"/>
                </a:solidFill>
                <a:latin typeface="メイリオ" panose="020B0604030504040204" pitchFamily="50" charset="-128"/>
                <a:ea typeface="メイリオ" panose="020B0604030504040204" pitchFamily="50" charset="-128"/>
              </a:rPr>
              <a:t>、</a:t>
            </a:r>
            <a:endParaRPr kumimoji="1" lang="en-US" altLang="ja-JP" sz="1400" dirty="0" smtClean="0">
              <a:solidFill>
                <a:sysClr val="windowText" lastClr="000000"/>
              </a:solidFill>
              <a:latin typeface="メイリオ" panose="020B0604030504040204" pitchFamily="50" charset="-128"/>
              <a:ea typeface="メイリオ" panose="020B0604030504040204" pitchFamily="50" charset="-128"/>
            </a:endParaRPr>
          </a:p>
          <a:p>
            <a:r>
              <a:rPr kumimoji="1" lang="ja-JP" altLang="en-US" sz="1400" dirty="0" smtClean="0">
                <a:solidFill>
                  <a:sysClr val="windowText" lastClr="000000"/>
                </a:solidFill>
                <a:latin typeface="メイリオ" panose="020B0604030504040204" pitchFamily="50" charset="-128"/>
                <a:ea typeface="メイリオ" panose="020B0604030504040204" pitchFamily="50" charset="-128"/>
              </a:rPr>
              <a:t>被害にあわない</a:t>
            </a:r>
            <a:r>
              <a:rPr kumimoji="1" lang="ja-JP" altLang="en-US" sz="1400" dirty="0">
                <a:solidFill>
                  <a:sysClr val="windowText" lastClr="000000"/>
                </a:solidFill>
                <a:latin typeface="メイリオ" panose="020B0604030504040204" pitchFamily="50" charset="-128"/>
                <a:ea typeface="メイリオ" panose="020B0604030504040204" pitchFamily="50" charset="-128"/>
              </a:rPr>
              <a:t>ようにしましょう。</a:t>
            </a:r>
          </a:p>
        </p:txBody>
      </p:sp>
    </p:spTree>
    <p:extLst>
      <p:ext uri="{BB962C8B-B14F-4D97-AF65-F5344CB8AC3E}">
        <p14:creationId xmlns:p14="http://schemas.microsoft.com/office/powerpoint/2010/main" val="1496222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B432F3-87E5-46E7-96EE-F9B8696AA232}"/>
              </a:ext>
            </a:extLst>
          </p:cNvPr>
          <p:cNvSpPr>
            <a:spLocks noGrp="1"/>
          </p:cNvSpPr>
          <p:nvPr>
            <p:ph type="title"/>
          </p:nvPr>
        </p:nvSpPr>
        <p:spPr>
          <a:xfrm>
            <a:off x="646506" y="412813"/>
            <a:ext cx="11029616" cy="1013800"/>
          </a:xfrm>
        </p:spPr>
        <p:txBody>
          <a:bodyPr/>
          <a:lstStyle/>
          <a:p>
            <a:r>
              <a:rPr lang="ja-JP" altLang="en-US" dirty="0">
                <a:latin typeface="+mj-ea"/>
              </a:rPr>
              <a:t>偽サイトあるある。こんなショッピングサイトに注意！</a:t>
            </a:r>
            <a:endParaRPr kumimoji="1" lang="ja-JP" altLang="en-US" dirty="0">
              <a:latin typeface="+mj-ea"/>
            </a:endParaRPr>
          </a:p>
        </p:txBody>
      </p:sp>
      <p:pic>
        <p:nvPicPr>
          <p:cNvPr id="5" name="図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95752" y="1845605"/>
            <a:ext cx="6526924" cy="5012395"/>
          </a:xfrm>
          <a:prstGeom prst="rect">
            <a:avLst/>
          </a:prstGeom>
        </p:spPr>
      </p:pic>
      <p:sp>
        <p:nvSpPr>
          <p:cNvPr id="6" name="屈折矢印 5"/>
          <p:cNvSpPr/>
          <p:nvPr/>
        </p:nvSpPr>
        <p:spPr>
          <a:xfrm rot="5400000">
            <a:off x="6800192" y="4529960"/>
            <a:ext cx="241737" cy="578069"/>
          </a:xfrm>
          <a:prstGeom prst="bentUpArrow">
            <a:avLst>
              <a:gd name="adj1" fmla="val 15625"/>
              <a:gd name="adj2" fmla="val 36842"/>
              <a:gd name="adj3" fmla="val 4605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9506602" y="3630858"/>
            <a:ext cx="1939160" cy="369846"/>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spc="-150" dirty="0">
                <a:solidFill>
                  <a:schemeClr val="tx1"/>
                </a:solidFill>
                <a:latin typeface="Meiryo UI" panose="020B0604030504040204" pitchFamily="50" charset="-128"/>
                <a:ea typeface="Meiryo UI" panose="020B0604030504040204" pitchFamily="50" charset="-128"/>
              </a:rPr>
              <a:t>通常使用されない字体</a:t>
            </a:r>
          </a:p>
        </p:txBody>
      </p:sp>
      <p:cxnSp>
        <p:nvCxnSpPr>
          <p:cNvPr id="20" name="直線矢印コネクタ 19"/>
          <p:cNvCxnSpPr>
            <a:stCxn id="14" idx="1"/>
          </p:cNvCxnSpPr>
          <p:nvPr/>
        </p:nvCxnSpPr>
        <p:spPr>
          <a:xfrm flipH="1" flipV="1">
            <a:off x="6921062" y="3794235"/>
            <a:ext cx="2585540" cy="21546"/>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9884974" y="4347815"/>
            <a:ext cx="1560787" cy="590314"/>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spc="-150" dirty="0">
                <a:solidFill>
                  <a:schemeClr val="tx1"/>
                </a:solidFill>
                <a:latin typeface="Meiryo UI" panose="020B0604030504040204" pitchFamily="50" charset="-128"/>
                <a:ea typeface="Meiryo UI" panose="020B0604030504040204" pitchFamily="50" charset="-128"/>
              </a:rPr>
              <a:t>ハイブランド品が</a:t>
            </a:r>
            <a:endParaRPr kumimoji="1" lang="en-US" altLang="ja-JP" sz="1600" spc="-150" dirty="0">
              <a:solidFill>
                <a:schemeClr val="tx1"/>
              </a:solidFill>
              <a:latin typeface="Meiryo UI" panose="020B0604030504040204" pitchFamily="50" charset="-128"/>
              <a:ea typeface="Meiryo UI" panose="020B0604030504040204" pitchFamily="50" charset="-128"/>
            </a:endParaRPr>
          </a:p>
          <a:p>
            <a:r>
              <a:rPr kumimoji="1" lang="ja-JP" altLang="en-US" sz="1600" spc="-150" dirty="0">
                <a:solidFill>
                  <a:schemeClr val="tx1"/>
                </a:solidFill>
                <a:latin typeface="Meiryo UI" panose="020B0604030504040204" pitchFamily="50" charset="-128"/>
                <a:ea typeface="Meiryo UI" panose="020B0604030504040204" pitchFamily="50" charset="-128"/>
              </a:rPr>
              <a:t>極端な値引き</a:t>
            </a:r>
          </a:p>
        </p:txBody>
      </p:sp>
      <p:sp>
        <p:nvSpPr>
          <p:cNvPr id="35" name="角丸四角形 34"/>
          <p:cNvSpPr/>
          <p:nvPr/>
        </p:nvSpPr>
        <p:spPr>
          <a:xfrm>
            <a:off x="280371" y="4938129"/>
            <a:ext cx="2620484" cy="916133"/>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spc="-150" dirty="0">
                <a:solidFill>
                  <a:schemeClr val="tx1"/>
                </a:solidFill>
                <a:latin typeface="Meiryo UI" panose="020B0604030504040204" pitchFamily="50" charset="-128"/>
                <a:ea typeface="Meiryo UI" panose="020B0604030504040204" pitchFamily="50" charset="-128"/>
              </a:rPr>
              <a:t>住所や電話番号がでたらめ。</a:t>
            </a:r>
            <a:endParaRPr kumimoji="1" lang="en-US" altLang="ja-JP" sz="1600" spc="-150" dirty="0">
              <a:solidFill>
                <a:schemeClr val="tx1"/>
              </a:solidFill>
              <a:latin typeface="Meiryo UI" panose="020B0604030504040204" pitchFamily="50" charset="-128"/>
              <a:ea typeface="Meiryo UI" panose="020B0604030504040204" pitchFamily="50" charset="-128"/>
            </a:endParaRPr>
          </a:p>
          <a:p>
            <a:r>
              <a:rPr kumimoji="1" lang="ja-JP" altLang="en-US" sz="1600" spc="-150" dirty="0" smtClean="0">
                <a:solidFill>
                  <a:schemeClr val="tx1"/>
                </a:solidFill>
                <a:latin typeface="Meiryo UI" panose="020B0604030504040204" pitchFamily="50" charset="-128"/>
                <a:ea typeface="Meiryo UI" panose="020B0604030504040204" pitchFamily="50" charset="-128"/>
              </a:rPr>
              <a:t>メールアドレス</a:t>
            </a:r>
            <a:r>
              <a:rPr kumimoji="1" lang="ja-JP" altLang="en-US" sz="1600" spc="-150" dirty="0">
                <a:solidFill>
                  <a:schemeClr val="tx1"/>
                </a:solidFill>
                <a:latin typeface="Meiryo UI" panose="020B0604030504040204" pitchFamily="50" charset="-128"/>
                <a:ea typeface="Meiryo UI" panose="020B0604030504040204" pitchFamily="50" charset="-128"/>
              </a:rPr>
              <a:t>しか記載</a:t>
            </a:r>
            <a:endParaRPr kumimoji="1" lang="en-US" altLang="ja-JP" sz="1600" spc="-150" dirty="0">
              <a:solidFill>
                <a:schemeClr val="tx1"/>
              </a:solidFill>
              <a:latin typeface="Meiryo UI" panose="020B0604030504040204" pitchFamily="50" charset="-128"/>
              <a:ea typeface="Meiryo UI" panose="020B0604030504040204" pitchFamily="50" charset="-128"/>
            </a:endParaRPr>
          </a:p>
          <a:p>
            <a:r>
              <a:rPr kumimoji="1" lang="ja-JP" altLang="en-US" sz="1600" spc="-150" dirty="0" smtClean="0">
                <a:solidFill>
                  <a:schemeClr val="tx1"/>
                </a:solidFill>
                <a:latin typeface="Meiryo UI" panose="020B0604030504040204" pitchFamily="50" charset="-128"/>
                <a:ea typeface="Meiryo UI" panose="020B0604030504040204" pitchFamily="50" charset="-128"/>
              </a:rPr>
              <a:t>して</a:t>
            </a:r>
            <a:r>
              <a:rPr kumimoji="1" lang="ja-JP" altLang="en-US" sz="1600" spc="-150" dirty="0">
                <a:solidFill>
                  <a:schemeClr val="tx1"/>
                </a:solidFill>
                <a:latin typeface="Meiryo UI" panose="020B0604030504040204" pitchFamily="50" charset="-128"/>
                <a:ea typeface="Meiryo UI" panose="020B0604030504040204" pitchFamily="50" charset="-128"/>
              </a:rPr>
              <a:t>いないケースも。</a:t>
            </a:r>
            <a:endParaRPr kumimoji="1" lang="en-US" altLang="ja-JP" sz="1600" spc="-150" dirty="0">
              <a:solidFill>
                <a:schemeClr val="tx1"/>
              </a:solidFill>
              <a:latin typeface="Meiryo UI" panose="020B0604030504040204" pitchFamily="50" charset="-128"/>
              <a:ea typeface="Meiryo UI" panose="020B0604030504040204" pitchFamily="50" charset="-128"/>
            </a:endParaRPr>
          </a:p>
        </p:txBody>
      </p:sp>
      <p:cxnSp>
        <p:nvCxnSpPr>
          <p:cNvPr id="41" name="直線矢印コネクタ 40"/>
          <p:cNvCxnSpPr/>
          <p:nvPr/>
        </p:nvCxnSpPr>
        <p:spPr>
          <a:xfrm flipH="1">
            <a:off x="9086197" y="4818994"/>
            <a:ext cx="756000" cy="0"/>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屈折矢印 42"/>
          <p:cNvSpPr/>
          <p:nvPr/>
        </p:nvSpPr>
        <p:spPr>
          <a:xfrm rot="5400000">
            <a:off x="2498835" y="5452242"/>
            <a:ext cx="210207" cy="1014248"/>
          </a:xfrm>
          <a:prstGeom prst="bentUpArrow">
            <a:avLst>
              <a:gd name="adj1" fmla="val 25000"/>
              <a:gd name="adj2" fmla="val 25000"/>
              <a:gd name="adj3" fmla="val 5000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p:cNvSpPr/>
          <p:nvPr/>
        </p:nvSpPr>
        <p:spPr>
          <a:xfrm>
            <a:off x="6484883" y="563354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9390986" y="5104544"/>
            <a:ext cx="2670385" cy="1095130"/>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支払方法が銀行振込のみ</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（見た目、選択肢はあって</a:t>
            </a:r>
            <a:r>
              <a:rPr lang="ja-JP" altLang="en-US" sz="1600" dirty="0" smtClean="0">
                <a:solidFill>
                  <a:schemeClr val="tx1"/>
                </a:solidFill>
                <a:latin typeface="Meiryo UI" panose="020B0604030504040204" pitchFamily="50" charset="-128"/>
                <a:ea typeface="Meiryo UI" panose="020B0604030504040204" pitchFamily="50" charset="-128"/>
              </a:rPr>
              <a:t>も</a:t>
            </a:r>
            <a:endParaRPr lang="en-US" altLang="ja-JP" sz="1600" dirty="0" smtClean="0">
              <a:solidFill>
                <a:schemeClr val="tx1"/>
              </a:solidFill>
              <a:latin typeface="Meiryo UI" panose="020B0604030504040204" pitchFamily="50" charset="-128"/>
              <a:ea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rPr>
              <a:t>銀行振り込み</a:t>
            </a:r>
            <a:r>
              <a:rPr lang="ja-JP" altLang="en-US" sz="1600" dirty="0">
                <a:solidFill>
                  <a:schemeClr val="tx1"/>
                </a:solidFill>
                <a:latin typeface="Meiryo UI" panose="020B0604030504040204" pitchFamily="50" charset="-128"/>
                <a:ea typeface="Meiryo UI" panose="020B0604030504040204" pitchFamily="50" charset="-128"/>
              </a:rPr>
              <a:t>しか選べない）</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振込</a:t>
            </a:r>
            <a:r>
              <a:rPr kumimoji="1" lang="ja-JP" altLang="en-US" sz="1600" dirty="0">
                <a:solidFill>
                  <a:schemeClr val="tx1"/>
                </a:solidFill>
                <a:latin typeface="Meiryo UI" panose="020B0604030504040204" pitchFamily="50" charset="-128"/>
                <a:ea typeface="Meiryo UI" panose="020B0604030504040204" pitchFamily="50" charset="-128"/>
              </a:rPr>
              <a:t>先が個人名義</a:t>
            </a:r>
            <a:endParaRPr kumimoji="1" lang="ja-JP" altLang="en-US" sz="1600" spc="-150" dirty="0">
              <a:solidFill>
                <a:schemeClr val="tx1"/>
              </a:solidFill>
              <a:latin typeface="Meiryo UI" panose="020B0604030504040204" pitchFamily="50" charset="-128"/>
              <a:ea typeface="Meiryo UI" panose="020B0604030504040204" pitchFamily="50" charset="-128"/>
            </a:endParaRPr>
          </a:p>
        </p:txBody>
      </p:sp>
      <p:cxnSp>
        <p:nvCxnSpPr>
          <p:cNvPr id="46" name="直線矢印コネクタ 45"/>
          <p:cNvCxnSpPr/>
          <p:nvPr/>
        </p:nvCxnSpPr>
        <p:spPr>
          <a:xfrm flipH="1" flipV="1">
            <a:off x="8849710" y="5633545"/>
            <a:ext cx="504000" cy="4388"/>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角丸四角形 48"/>
          <p:cNvSpPr/>
          <p:nvPr/>
        </p:nvSpPr>
        <p:spPr>
          <a:xfrm>
            <a:off x="9506601" y="6301272"/>
            <a:ext cx="1596828" cy="360785"/>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spc="-150" dirty="0">
                <a:solidFill>
                  <a:schemeClr val="tx1"/>
                </a:solidFill>
                <a:latin typeface="Meiryo UI" panose="020B0604030504040204" pitchFamily="50" charset="-128"/>
                <a:ea typeface="Meiryo UI" panose="020B0604030504040204" pitchFamily="50" charset="-128"/>
              </a:rPr>
              <a:t>不自然な日本語</a:t>
            </a:r>
          </a:p>
        </p:txBody>
      </p:sp>
      <p:cxnSp>
        <p:nvCxnSpPr>
          <p:cNvPr id="51" name="直線矢印コネクタ 50"/>
          <p:cNvCxnSpPr/>
          <p:nvPr/>
        </p:nvCxnSpPr>
        <p:spPr>
          <a:xfrm flipH="1" flipV="1">
            <a:off x="8881245" y="6449980"/>
            <a:ext cx="604340" cy="4388"/>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角丸四角形 51"/>
          <p:cNvSpPr/>
          <p:nvPr/>
        </p:nvSpPr>
        <p:spPr>
          <a:xfrm>
            <a:off x="175267" y="2167575"/>
            <a:ext cx="2830692" cy="1790034"/>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spc="-150" dirty="0">
                <a:solidFill>
                  <a:schemeClr val="tx1"/>
                </a:solidFill>
                <a:latin typeface="Meiryo UI" panose="020B0604030504040204" pitchFamily="50" charset="-128"/>
                <a:ea typeface="Meiryo UI" panose="020B0604030504040204" pitchFamily="50" charset="-128"/>
              </a:rPr>
              <a:t>画面自体を、大手</a:t>
            </a:r>
            <a:r>
              <a:rPr kumimoji="1" lang="ja-JP" altLang="en-US" sz="1600" spc="-150" dirty="0" smtClean="0">
                <a:solidFill>
                  <a:schemeClr val="tx1"/>
                </a:solidFill>
                <a:latin typeface="Meiryo UI" panose="020B0604030504040204" pitchFamily="50" charset="-128"/>
                <a:ea typeface="Meiryo UI" panose="020B0604030504040204" pitchFamily="50" charset="-128"/>
              </a:rPr>
              <a:t>通販サイト</a:t>
            </a:r>
            <a:r>
              <a:rPr kumimoji="1" lang="ja-JP" altLang="en-US" sz="1600" spc="-150" dirty="0">
                <a:solidFill>
                  <a:schemeClr val="tx1"/>
                </a:solidFill>
                <a:latin typeface="Meiryo UI" panose="020B0604030504040204" pitchFamily="50" charset="-128"/>
                <a:ea typeface="Meiryo UI" panose="020B0604030504040204" pitchFamily="50" charset="-128"/>
              </a:rPr>
              <a:t>そっくりに</a:t>
            </a:r>
            <a:r>
              <a:rPr kumimoji="1" lang="ja-JP" altLang="en-US" sz="1600" spc="-150" dirty="0" smtClean="0">
                <a:solidFill>
                  <a:schemeClr val="tx1"/>
                </a:solidFill>
                <a:latin typeface="Meiryo UI" panose="020B0604030504040204" pitchFamily="50" charset="-128"/>
                <a:ea typeface="Meiryo UI" panose="020B0604030504040204" pitchFamily="50" charset="-128"/>
              </a:rPr>
              <a:t>作ってある</a:t>
            </a:r>
            <a:r>
              <a:rPr kumimoji="1" lang="ja-JP" altLang="en-US" sz="1600" spc="-150" dirty="0">
                <a:solidFill>
                  <a:schemeClr val="tx1"/>
                </a:solidFill>
                <a:latin typeface="Meiryo UI" panose="020B0604030504040204" pitchFamily="50" charset="-128"/>
                <a:ea typeface="Meiryo UI" panose="020B0604030504040204" pitchFamily="50" charset="-128"/>
              </a:rPr>
              <a:t>ことがあります。</a:t>
            </a:r>
            <a:endParaRPr kumimoji="1" lang="en-US" altLang="ja-JP" sz="1600" spc="-150" dirty="0">
              <a:solidFill>
                <a:schemeClr val="tx1"/>
              </a:solidFill>
              <a:latin typeface="Meiryo UI" panose="020B0604030504040204" pitchFamily="50" charset="-128"/>
              <a:ea typeface="Meiryo UI" panose="020B0604030504040204" pitchFamily="50" charset="-128"/>
            </a:endParaRPr>
          </a:p>
          <a:p>
            <a:r>
              <a:rPr kumimoji="1" lang="en-US" altLang="ja-JP" sz="1600" spc="-150" dirty="0">
                <a:solidFill>
                  <a:schemeClr val="tx1"/>
                </a:solidFill>
                <a:latin typeface="Meiryo UI" panose="020B0604030504040204" pitchFamily="50" charset="-128"/>
                <a:ea typeface="Meiryo UI" panose="020B0604030504040204" pitchFamily="50" charset="-128"/>
              </a:rPr>
              <a:t>URL</a:t>
            </a:r>
            <a:r>
              <a:rPr kumimoji="1" lang="ja-JP" altLang="en-US" sz="1600" spc="-150" dirty="0">
                <a:solidFill>
                  <a:schemeClr val="tx1"/>
                </a:solidFill>
                <a:latin typeface="Meiryo UI" panose="020B0604030504040204" pitchFamily="50" charset="-128"/>
                <a:ea typeface="Meiryo UI" panose="020B0604030504040204" pitchFamily="50" charset="-128"/>
              </a:rPr>
              <a:t>に変な文字</a:t>
            </a:r>
            <a:r>
              <a:rPr kumimoji="1" lang="ja-JP" altLang="en-US" sz="1600" spc="-150" dirty="0" smtClean="0">
                <a:solidFill>
                  <a:schemeClr val="tx1"/>
                </a:solidFill>
                <a:latin typeface="Meiryo UI" panose="020B0604030504040204" pitchFamily="50" charset="-128"/>
                <a:ea typeface="Meiryo UI" panose="020B0604030504040204" pitchFamily="50" charset="-128"/>
              </a:rPr>
              <a:t>が入って</a:t>
            </a:r>
            <a:r>
              <a:rPr kumimoji="1" lang="ja-JP" altLang="en-US" sz="1600" spc="-150" dirty="0">
                <a:solidFill>
                  <a:schemeClr val="tx1"/>
                </a:solidFill>
                <a:latin typeface="Meiryo UI" panose="020B0604030504040204" pitchFamily="50" charset="-128"/>
                <a:ea typeface="Meiryo UI" panose="020B0604030504040204" pitchFamily="50" charset="-128"/>
              </a:rPr>
              <a:t>いたら疑って</a:t>
            </a:r>
            <a:r>
              <a:rPr kumimoji="1" lang="ja-JP" altLang="en-US" sz="1600" spc="-150" dirty="0" smtClean="0">
                <a:solidFill>
                  <a:schemeClr val="tx1"/>
                </a:solidFill>
                <a:latin typeface="Meiryo UI" panose="020B0604030504040204" pitchFamily="50" charset="-128"/>
                <a:ea typeface="Meiryo UI" panose="020B0604030504040204" pitchFamily="50" charset="-128"/>
              </a:rPr>
              <a:t>！</a:t>
            </a:r>
            <a:endParaRPr kumimoji="1" lang="en-US" altLang="ja-JP" sz="1600" spc="-150" dirty="0" smtClean="0">
              <a:solidFill>
                <a:schemeClr val="tx1"/>
              </a:solidFill>
              <a:latin typeface="Meiryo UI" panose="020B0604030504040204" pitchFamily="50" charset="-128"/>
              <a:ea typeface="Meiryo UI" panose="020B0604030504040204" pitchFamily="50" charset="-128"/>
            </a:endParaRPr>
          </a:p>
          <a:p>
            <a:r>
              <a:rPr kumimoji="1" lang="ja-JP" altLang="en-US" sz="1400" spc="-150" dirty="0" smtClean="0">
                <a:solidFill>
                  <a:schemeClr val="tx1"/>
                </a:solidFill>
                <a:latin typeface="Meiryo UI" panose="020B0604030504040204" pitchFamily="50" charset="-128"/>
                <a:ea typeface="Meiryo UI" panose="020B0604030504040204" pitchFamily="50" charset="-128"/>
              </a:rPr>
              <a:t>例：</a:t>
            </a:r>
            <a:r>
              <a:rPr kumimoji="1" lang="en-US" altLang="ja-JP" dirty="0" err="1" smtClean="0">
                <a:solidFill>
                  <a:schemeClr val="tx1"/>
                </a:solidFill>
                <a:latin typeface="Meiryo UI" panose="020B0604030504040204" pitchFamily="50" charset="-128"/>
                <a:ea typeface="Meiryo UI" panose="020B0604030504040204" pitchFamily="50" charset="-128"/>
              </a:rPr>
              <a:t>dyonson</a:t>
            </a:r>
            <a:r>
              <a:rPr kumimoji="1" lang="en-US" altLang="ja-JP" dirty="0" smtClean="0">
                <a:solidFill>
                  <a:schemeClr val="tx1"/>
                </a:solidFill>
                <a:latin typeface="Meiryo UI" panose="020B0604030504040204" pitchFamily="50" charset="-128"/>
                <a:ea typeface="Meiryo UI" panose="020B0604030504040204" pitchFamily="50" charset="-128"/>
              </a:rPr>
              <a:t>,</a:t>
            </a:r>
          </a:p>
          <a:p>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en-US" altLang="ja-JP" dirty="0" err="1" smtClean="0">
                <a:solidFill>
                  <a:schemeClr val="tx1"/>
                </a:solidFill>
                <a:latin typeface="Meiryo UI" panose="020B0604030504040204" pitchFamily="50" charset="-128"/>
                <a:ea typeface="Meiryo UI" panose="020B0604030504040204" pitchFamily="50" charset="-128"/>
              </a:rPr>
              <a:t>ameizon</a:t>
            </a:r>
            <a:r>
              <a:rPr kumimoji="1" lang="en-US" altLang="ja-JP" dirty="0" smtClean="0">
                <a:solidFill>
                  <a:schemeClr val="tx1"/>
                </a:solidFill>
                <a:latin typeface="Meiryo UI" panose="020B0604030504040204" pitchFamily="50" charset="-128"/>
                <a:ea typeface="Meiryo UI" panose="020B0604030504040204" pitchFamily="50" charset="-128"/>
              </a:rPr>
              <a:t> </a:t>
            </a:r>
            <a:r>
              <a:rPr kumimoji="1" lang="ja-JP" altLang="en-US" sz="1100" spc="-150" dirty="0">
                <a:solidFill>
                  <a:schemeClr val="tx1"/>
                </a:solidFill>
                <a:latin typeface="Meiryo UI" panose="020B0604030504040204" pitchFamily="50" charset="-128"/>
                <a:ea typeface="Meiryo UI" panose="020B0604030504040204" pitchFamily="50" charset="-128"/>
              </a:rPr>
              <a:t>など</a:t>
            </a:r>
            <a:endParaRPr kumimoji="1" lang="ja-JP" altLang="en-US" spc="-150" dirty="0">
              <a:solidFill>
                <a:schemeClr val="tx1"/>
              </a:solidFill>
              <a:latin typeface="Meiryo UI" panose="020B0604030504040204" pitchFamily="50" charset="-128"/>
              <a:ea typeface="Meiryo UI" panose="020B0604030504040204" pitchFamily="50" charset="-128"/>
            </a:endParaRPr>
          </a:p>
        </p:txBody>
      </p:sp>
      <p:cxnSp>
        <p:nvCxnSpPr>
          <p:cNvPr id="53" name="直線矢印コネクタ 52"/>
          <p:cNvCxnSpPr/>
          <p:nvPr/>
        </p:nvCxnSpPr>
        <p:spPr>
          <a:xfrm flipV="1">
            <a:off x="2900855" y="2330950"/>
            <a:ext cx="1019504" cy="12857"/>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星 32 55"/>
          <p:cNvSpPr/>
          <p:nvPr/>
        </p:nvSpPr>
        <p:spPr>
          <a:xfrm rot="20966514">
            <a:off x="9139606" y="2043169"/>
            <a:ext cx="3051521" cy="1404304"/>
          </a:xfrm>
          <a:prstGeom prst="star32">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b="1" spc="-150" dirty="0">
                <a:solidFill>
                  <a:srgbClr val="FF0000"/>
                </a:solidFill>
                <a:latin typeface="Meiryo UI" panose="020B0604030504040204" pitchFamily="50" charset="-128"/>
                <a:ea typeface="Meiryo UI" panose="020B0604030504040204" pitchFamily="50" charset="-128"/>
              </a:rPr>
              <a:t>注文時の</a:t>
            </a:r>
            <a:r>
              <a:rPr kumimoji="1" lang="ja-JP" altLang="en-US" b="1" spc="-150" dirty="0" smtClean="0">
                <a:solidFill>
                  <a:srgbClr val="FF0000"/>
                </a:solidFill>
                <a:latin typeface="Meiryo UI" panose="020B0604030504040204" pitchFamily="50" charset="-128"/>
                <a:ea typeface="Meiryo UI" panose="020B0604030504040204" pitchFamily="50" charset="-128"/>
              </a:rPr>
              <a:t>画面を</a:t>
            </a:r>
            <a:endParaRPr kumimoji="1" lang="en-US" altLang="ja-JP" b="1" spc="-150" dirty="0">
              <a:solidFill>
                <a:srgbClr val="FF0000"/>
              </a:solidFill>
              <a:latin typeface="Meiryo UI" panose="020B0604030504040204" pitchFamily="50" charset="-128"/>
              <a:ea typeface="Meiryo UI" panose="020B0604030504040204" pitchFamily="50" charset="-128"/>
            </a:endParaRPr>
          </a:p>
          <a:p>
            <a:r>
              <a:rPr kumimoji="1" lang="ja-JP" altLang="en-US" b="1" spc="-150" dirty="0" smtClean="0">
                <a:solidFill>
                  <a:srgbClr val="FF0000"/>
                </a:solidFill>
                <a:latin typeface="Meiryo UI" panose="020B0604030504040204" pitchFamily="50" charset="-128"/>
                <a:ea typeface="Meiryo UI" panose="020B0604030504040204" pitchFamily="50" charset="-128"/>
              </a:rPr>
              <a:t>スクリーショットして</a:t>
            </a:r>
            <a:endParaRPr kumimoji="1" lang="en-US" altLang="ja-JP" b="1" spc="-150" dirty="0" smtClean="0">
              <a:solidFill>
                <a:srgbClr val="FF0000"/>
              </a:solidFill>
              <a:latin typeface="Meiryo UI" panose="020B0604030504040204" pitchFamily="50" charset="-128"/>
              <a:ea typeface="Meiryo UI" panose="020B0604030504040204" pitchFamily="50" charset="-128"/>
            </a:endParaRPr>
          </a:p>
          <a:p>
            <a:r>
              <a:rPr kumimoji="1" lang="ja-JP" altLang="en-US" b="1" spc="-150" dirty="0" smtClean="0">
                <a:solidFill>
                  <a:srgbClr val="FF0000"/>
                </a:solidFill>
                <a:latin typeface="Meiryo UI" panose="020B0604030504040204" pitchFamily="50" charset="-128"/>
                <a:ea typeface="Meiryo UI" panose="020B0604030504040204" pitchFamily="50" charset="-128"/>
              </a:rPr>
              <a:t>保存</a:t>
            </a:r>
            <a:r>
              <a:rPr kumimoji="1" lang="ja-JP" altLang="en-US" b="1" spc="-150" dirty="0">
                <a:solidFill>
                  <a:srgbClr val="FF0000"/>
                </a:solidFill>
                <a:latin typeface="Meiryo UI" panose="020B0604030504040204" pitchFamily="50" charset="-128"/>
                <a:ea typeface="Meiryo UI" panose="020B0604030504040204" pitchFamily="50" charset="-128"/>
              </a:rPr>
              <a:t>して</a:t>
            </a:r>
            <a:r>
              <a:rPr kumimoji="1" lang="ja-JP" altLang="en-US" b="1" spc="-150" dirty="0" smtClean="0">
                <a:solidFill>
                  <a:srgbClr val="FF0000"/>
                </a:solidFill>
                <a:latin typeface="Meiryo UI" panose="020B0604030504040204" pitchFamily="50" charset="-128"/>
                <a:ea typeface="Meiryo UI" panose="020B0604030504040204" pitchFamily="50" charset="-128"/>
              </a:rPr>
              <a:t>おこう！</a:t>
            </a:r>
            <a:endParaRPr kumimoji="1" lang="ja-JP" altLang="en-US" b="1" spc="-15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39201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配当">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TM03457464[[fn=配当]]</Template>
  <TotalTime>3453</TotalTime>
  <Words>2255</Words>
  <Application>Microsoft Office PowerPoint</Application>
  <PresentationFormat>ワイド画面</PresentationFormat>
  <Paragraphs>227</Paragraphs>
  <Slides>15</Slides>
  <Notes>15</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15</vt:i4>
      </vt:variant>
    </vt:vector>
  </HeadingPairs>
  <TitlesOfParts>
    <vt:vector size="27" baseType="lpstr">
      <vt:lpstr>ＤＦＧ太丸ゴシック体</vt:lpstr>
      <vt:lpstr>HGP創英角ｺﾞｼｯｸUB</vt:lpstr>
      <vt:lpstr>HGP創英角ﾎﾟｯﾌﾟ体</vt:lpstr>
      <vt:lpstr>HGｺﾞｼｯｸE</vt:lpstr>
      <vt:lpstr>HG丸ｺﾞｼｯｸM-PRO</vt:lpstr>
      <vt:lpstr>Meiryo UI</vt:lpstr>
      <vt:lpstr>メイリオ</vt:lpstr>
      <vt:lpstr>游ゴシック</vt:lpstr>
      <vt:lpstr>Gill Sans MT</vt:lpstr>
      <vt:lpstr>Wingdings</vt:lpstr>
      <vt:lpstr>Wingdings 2</vt:lpstr>
      <vt:lpstr>配当</vt:lpstr>
      <vt:lpstr>◆知っていますか？ネット通販のルール◆</vt:lpstr>
      <vt:lpstr>ネット通販、何を見て買いますか？</vt:lpstr>
      <vt:lpstr>安い、お得だと価格だけ見て決めていませんか？</vt:lpstr>
      <vt:lpstr>１回だけのお試しのつもりが定期購入に</vt:lpstr>
      <vt:lpstr>注文する時は、ここを必ず確認！</vt:lpstr>
      <vt:lpstr>PowerPoint プレゼンテーション</vt:lpstr>
      <vt:lpstr>通信販売は簡単に返品できません！</vt:lpstr>
      <vt:lpstr>ネット通販を利用する際の注意点</vt:lpstr>
      <vt:lpstr>偽サイトあるある。こんなショッピングサイトに注意！</vt:lpstr>
      <vt:lpstr>フリマアプリ、利用したことありますか？</vt:lpstr>
      <vt:lpstr>フリマサービスでのトラブル</vt:lpstr>
      <vt:lpstr>利用規約等をしっかり確認し、取引のルールを守りましょう</vt:lpstr>
      <vt:lpstr>フリマサービス・オークションを利用する場合の注意点</vt:lpstr>
      <vt:lpstr>2022年4月から「18歳で成年」になります</vt:lpstr>
      <vt:lpstr>消費生活センターに相談しよう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『知っていますか？ネット通販のルール』</dc:title>
  <dc:creator>岡田香織</dc:creator>
  <cp:lastModifiedBy>藤井桃子</cp:lastModifiedBy>
  <cp:revision>148</cp:revision>
  <cp:lastPrinted>2022-09-01T06:41:43Z</cp:lastPrinted>
  <dcterms:created xsi:type="dcterms:W3CDTF">2021-06-04T06:07:48Z</dcterms:created>
  <dcterms:modified xsi:type="dcterms:W3CDTF">2022-09-27T02:20:31Z</dcterms:modified>
</cp:coreProperties>
</file>