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8"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FFCC"/>
    <a:srgbClr val="66CCFF"/>
    <a:srgbClr val="00CC66"/>
    <a:srgbClr val="009999"/>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62" autoAdjust="0"/>
    <p:restoredTop sz="94660"/>
  </p:normalViewPr>
  <p:slideViewPr>
    <p:cSldViewPr snapToGrid="0">
      <p:cViewPr varScale="1">
        <p:scale>
          <a:sx n="78" d="100"/>
          <a:sy n="78" d="100"/>
        </p:scale>
        <p:origin x="59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B47DB33-0462-4C02-BF56-9C7552F43CF1}" type="datetimeFigureOut">
              <a:rPr kumimoji="1" lang="ja-JP" altLang="en-US" smtClean="0"/>
              <a:t>2022/4/14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12C1242-9212-4B75-AAED-533A91A656A8}" type="slidenum">
              <a:rPr kumimoji="1" lang="ja-JP" altLang="en-US" smtClean="0"/>
              <a:t>‹#›</a:t>
            </a:fld>
            <a:endParaRPr kumimoji="1" lang="ja-JP" altLang="en-US"/>
          </a:p>
        </p:txBody>
      </p:sp>
    </p:spTree>
    <p:extLst>
      <p:ext uri="{BB962C8B-B14F-4D97-AF65-F5344CB8AC3E}">
        <p14:creationId xmlns:p14="http://schemas.microsoft.com/office/powerpoint/2010/main" val="26800858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C44BC97-51BC-4EE8-A939-65457444D299}"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BCBBD7-7B02-47DA-AD94-F4DCA3578B5D}" type="slidenum">
              <a:rPr kumimoji="1" lang="ja-JP" altLang="en-US" smtClean="0"/>
              <a:t>‹#›</a:t>
            </a:fld>
            <a:endParaRPr kumimoji="1" lang="ja-JP" altLang="en-US"/>
          </a:p>
        </p:txBody>
      </p:sp>
    </p:spTree>
    <p:extLst>
      <p:ext uri="{BB962C8B-B14F-4D97-AF65-F5344CB8AC3E}">
        <p14:creationId xmlns:p14="http://schemas.microsoft.com/office/powerpoint/2010/main" val="4157512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44BC97-51BC-4EE8-A939-65457444D299}"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BCBBD7-7B02-47DA-AD94-F4DCA3578B5D}" type="slidenum">
              <a:rPr kumimoji="1" lang="ja-JP" altLang="en-US" smtClean="0"/>
              <a:t>‹#›</a:t>
            </a:fld>
            <a:endParaRPr kumimoji="1" lang="ja-JP" altLang="en-US"/>
          </a:p>
        </p:txBody>
      </p:sp>
    </p:spTree>
    <p:extLst>
      <p:ext uri="{BB962C8B-B14F-4D97-AF65-F5344CB8AC3E}">
        <p14:creationId xmlns:p14="http://schemas.microsoft.com/office/powerpoint/2010/main" val="3232090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44BC97-51BC-4EE8-A939-65457444D299}"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BCBBD7-7B02-47DA-AD94-F4DCA3578B5D}" type="slidenum">
              <a:rPr kumimoji="1" lang="ja-JP" altLang="en-US" smtClean="0"/>
              <a:t>‹#›</a:t>
            </a:fld>
            <a:endParaRPr kumimoji="1" lang="ja-JP" altLang="en-US"/>
          </a:p>
        </p:txBody>
      </p:sp>
    </p:spTree>
    <p:extLst>
      <p:ext uri="{BB962C8B-B14F-4D97-AF65-F5344CB8AC3E}">
        <p14:creationId xmlns:p14="http://schemas.microsoft.com/office/powerpoint/2010/main" val="3492141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44BC97-51BC-4EE8-A939-65457444D299}"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BCBBD7-7B02-47DA-AD94-F4DCA3578B5D}" type="slidenum">
              <a:rPr kumimoji="1" lang="ja-JP" altLang="en-US" smtClean="0"/>
              <a:t>‹#›</a:t>
            </a:fld>
            <a:endParaRPr kumimoji="1" lang="ja-JP" altLang="en-US"/>
          </a:p>
        </p:txBody>
      </p:sp>
    </p:spTree>
    <p:extLst>
      <p:ext uri="{BB962C8B-B14F-4D97-AF65-F5344CB8AC3E}">
        <p14:creationId xmlns:p14="http://schemas.microsoft.com/office/powerpoint/2010/main" val="120748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C44BC97-51BC-4EE8-A939-65457444D299}"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BCBBD7-7B02-47DA-AD94-F4DCA3578B5D}" type="slidenum">
              <a:rPr kumimoji="1" lang="ja-JP" altLang="en-US" smtClean="0"/>
              <a:t>‹#›</a:t>
            </a:fld>
            <a:endParaRPr kumimoji="1" lang="ja-JP" altLang="en-US"/>
          </a:p>
        </p:txBody>
      </p:sp>
    </p:spTree>
    <p:extLst>
      <p:ext uri="{BB962C8B-B14F-4D97-AF65-F5344CB8AC3E}">
        <p14:creationId xmlns:p14="http://schemas.microsoft.com/office/powerpoint/2010/main" val="2159313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C44BC97-51BC-4EE8-A939-65457444D299}"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BCBBD7-7B02-47DA-AD94-F4DCA3578B5D}" type="slidenum">
              <a:rPr kumimoji="1" lang="ja-JP" altLang="en-US" smtClean="0"/>
              <a:t>‹#›</a:t>
            </a:fld>
            <a:endParaRPr kumimoji="1" lang="ja-JP" altLang="en-US"/>
          </a:p>
        </p:txBody>
      </p:sp>
    </p:spTree>
    <p:extLst>
      <p:ext uri="{BB962C8B-B14F-4D97-AF65-F5344CB8AC3E}">
        <p14:creationId xmlns:p14="http://schemas.microsoft.com/office/powerpoint/2010/main" val="125410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C44BC97-51BC-4EE8-A939-65457444D299}" type="datetimeFigureOut">
              <a:rPr kumimoji="1" lang="ja-JP" altLang="en-US" smtClean="0"/>
              <a:t>2022/4/14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4BCBBD7-7B02-47DA-AD94-F4DCA3578B5D}" type="slidenum">
              <a:rPr kumimoji="1" lang="ja-JP" altLang="en-US" smtClean="0"/>
              <a:t>‹#›</a:t>
            </a:fld>
            <a:endParaRPr kumimoji="1" lang="ja-JP" altLang="en-US"/>
          </a:p>
        </p:txBody>
      </p:sp>
    </p:spTree>
    <p:extLst>
      <p:ext uri="{BB962C8B-B14F-4D97-AF65-F5344CB8AC3E}">
        <p14:creationId xmlns:p14="http://schemas.microsoft.com/office/powerpoint/2010/main" val="729494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C44BC97-51BC-4EE8-A939-65457444D299}" type="datetimeFigureOut">
              <a:rPr kumimoji="1" lang="ja-JP" altLang="en-US" smtClean="0"/>
              <a:t>2022/4/14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4BCBBD7-7B02-47DA-AD94-F4DCA3578B5D}" type="slidenum">
              <a:rPr kumimoji="1" lang="ja-JP" altLang="en-US" smtClean="0"/>
              <a:t>‹#›</a:t>
            </a:fld>
            <a:endParaRPr kumimoji="1" lang="ja-JP" altLang="en-US"/>
          </a:p>
        </p:txBody>
      </p:sp>
    </p:spTree>
    <p:extLst>
      <p:ext uri="{BB962C8B-B14F-4D97-AF65-F5344CB8AC3E}">
        <p14:creationId xmlns:p14="http://schemas.microsoft.com/office/powerpoint/2010/main" val="760451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44BC97-51BC-4EE8-A939-65457444D299}" type="datetimeFigureOut">
              <a:rPr kumimoji="1" lang="ja-JP" altLang="en-US" smtClean="0"/>
              <a:t>2022/4/14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4BCBBD7-7B02-47DA-AD94-F4DCA3578B5D}" type="slidenum">
              <a:rPr kumimoji="1" lang="ja-JP" altLang="en-US" smtClean="0"/>
              <a:t>‹#›</a:t>
            </a:fld>
            <a:endParaRPr kumimoji="1" lang="ja-JP" altLang="en-US"/>
          </a:p>
        </p:txBody>
      </p:sp>
    </p:spTree>
    <p:extLst>
      <p:ext uri="{BB962C8B-B14F-4D97-AF65-F5344CB8AC3E}">
        <p14:creationId xmlns:p14="http://schemas.microsoft.com/office/powerpoint/2010/main" val="11443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44BC97-51BC-4EE8-A939-65457444D299}"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BCBBD7-7B02-47DA-AD94-F4DCA3578B5D}" type="slidenum">
              <a:rPr kumimoji="1" lang="ja-JP" altLang="en-US" smtClean="0"/>
              <a:t>‹#›</a:t>
            </a:fld>
            <a:endParaRPr kumimoji="1" lang="ja-JP" altLang="en-US"/>
          </a:p>
        </p:txBody>
      </p:sp>
    </p:spTree>
    <p:extLst>
      <p:ext uri="{BB962C8B-B14F-4D97-AF65-F5344CB8AC3E}">
        <p14:creationId xmlns:p14="http://schemas.microsoft.com/office/powerpoint/2010/main" val="608681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44BC97-51BC-4EE8-A939-65457444D299}"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BCBBD7-7B02-47DA-AD94-F4DCA3578B5D}" type="slidenum">
              <a:rPr kumimoji="1" lang="ja-JP" altLang="en-US" smtClean="0"/>
              <a:t>‹#›</a:t>
            </a:fld>
            <a:endParaRPr kumimoji="1" lang="ja-JP" altLang="en-US"/>
          </a:p>
        </p:txBody>
      </p:sp>
    </p:spTree>
    <p:extLst>
      <p:ext uri="{BB962C8B-B14F-4D97-AF65-F5344CB8AC3E}">
        <p14:creationId xmlns:p14="http://schemas.microsoft.com/office/powerpoint/2010/main" val="2153490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44BC97-51BC-4EE8-A939-65457444D299}" type="datetimeFigureOut">
              <a:rPr kumimoji="1" lang="ja-JP" altLang="en-US" smtClean="0"/>
              <a:t>2022/4/14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CBBD7-7B02-47DA-AD94-F4DCA3578B5D}" type="slidenum">
              <a:rPr kumimoji="1" lang="ja-JP" altLang="en-US" smtClean="0"/>
              <a:t>‹#›</a:t>
            </a:fld>
            <a:endParaRPr kumimoji="1" lang="ja-JP" altLang="en-US"/>
          </a:p>
        </p:txBody>
      </p:sp>
    </p:spTree>
    <p:extLst>
      <p:ext uri="{BB962C8B-B14F-4D97-AF65-F5344CB8AC3E}">
        <p14:creationId xmlns:p14="http://schemas.microsoft.com/office/powerpoint/2010/main" val="21517952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 name="表 47">
            <a:extLst>
              <a:ext uri="{FF2B5EF4-FFF2-40B4-BE49-F238E27FC236}">
                <a16:creationId xmlns:a16="http://schemas.microsoft.com/office/drawing/2014/main" id="{FC42F63C-5DBE-4A1A-A3D9-EDBFE9C61688}"/>
              </a:ext>
            </a:extLst>
          </p:cNvPr>
          <p:cNvGraphicFramePr>
            <a:graphicFrameLocks noGrp="1"/>
          </p:cNvGraphicFramePr>
          <p:nvPr>
            <p:extLst>
              <p:ext uri="{D42A27DB-BD31-4B8C-83A1-F6EECF244321}">
                <p14:modId xmlns:p14="http://schemas.microsoft.com/office/powerpoint/2010/main" val="1490878501"/>
              </p:ext>
            </p:extLst>
          </p:nvPr>
        </p:nvGraphicFramePr>
        <p:xfrm>
          <a:off x="4459748" y="1532296"/>
          <a:ext cx="3840928" cy="3611880"/>
        </p:xfrm>
        <a:graphic>
          <a:graphicData uri="http://schemas.openxmlformats.org/drawingml/2006/table">
            <a:tbl>
              <a:tblPr firstRow="1" bandRow="1">
                <a:tableStyleId>{5C22544A-7EE6-4342-B048-85BDC9FD1C3A}</a:tableStyleId>
              </a:tblPr>
              <a:tblGrid>
                <a:gridCol w="3840928">
                  <a:extLst>
                    <a:ext uri="{9D8B030D-6E8A-4147-A177-3AD203B41FA5}">
                      <a16:colId xmlns:a16="http://schemas.microsoft.com/office/drawing/2014/main" val="3851474682"/>
                    </a:ext>
                  </a:extLst>
                </a:gridCol>
              </a:tblGrid>
              <a:tr h="118488">
                <a:tc>
                  <a:txBody>
                    <a:bodyPr/>
                    <a:lstStyle/>
                    <a:p>
                      <a:pPr algn="ctr"/>
                      <a:r>
                        <a:rPr kumimoji="1" lang="ja-JP" altLang="en-US" dirty="0"/>
                        <a:t>改正個人情報保護法</a:t>
                      </a:r>
                      <a:endParaRPr kumimoji="1" lang="en-US" altLang="ja-JP" dirty="0">
                        <a:solidFill>
                          <a:schemeClr val="tx1"/>
                        </a:solidFill>
                      </a:endParaRPr>
                    </a:p>
                  </a:txBody>
                  <a:tcPr/>
                </a:tc>
                <a:extLst>
                  <a:ext uri="{0D108BD9-81ED-4DB2-BD59-A6C34878D82A}">
                    <a16:rowId xmlns:a16="http://schemas.microsoft.com/office/drawing/2014/main" val="2545489544"/>
                  </a:ext>
                </a:extLst>
              </a:tr>
              <a:tr h="203418">
                <a:tc>
                  <a:txBody>
                    <a:bodyPr/>
                    <a:lstStyle/>
                    <a:p>
                      <a:r>
                        <a:rPr kumimoji="1" lang="ja-JP" altLang="en-US" sz="1100" dirty="0"/>
                        <a:t>第１章　総則　　定義</a:t>
                      </a:r>
                    </a:p>
                  </a:txBody>
                  <a:tcPr/>
                </a:tc>
                <a:extLst>
                  <a:ext uri="{0D108BD9-81ED-4DB2-BD59-A6C34878D82A}">
                    <a16:rowId xmlns:a16="http://schemas.microsoft.com/office/drawing/2014/main" val="1022414629"/>
                  </a:ext>
                </a:extLst>
              </a:tr>
              <a:tr h="206855">
                <a:tc>
                  <a:txBody>
                    <a:bodyPr/>
                    <a:lstStyle/>
                    <a:p>
                      <a:pPr marL="714375" indent="-714375"/>
                      <a:r>
                        <a:rPr kumimoji="1" lang="ja-JP" altLang="en-US" sz="1100" dirty="0"/>
                        <a:t>第２章　</a:t>
                      </a:r>
                      <a:r>
                        <a:rPr kumimoji="1" lang="ja-JP" altLang="ja-JP" sz="1100" kern="1200" dirty="0">
                          <a:solidFill>
                            <a:schemeClr val="dk1"/>
                          </a:solidFill>
                          <a:effectLst/>
                          <a:latin typeface="+mn-lt"/>
                          <a:ea typeface="+mn-ea"/>
                          <a:cs typeface="+mn-cs"/>
                        </a:rPr>
                        <a:t>国及び地方公共</a:t>
                      </a:r>
                      <a:r>
                        <a:rPr kumimoji="1" lang="ja-JP" altLang="en-US" sz="1100" kern="1200" dirty="0">
                          <a:solidFill>
                            <a:schemeClr val="dk1"/>
                          </a:solidFill>
                          <a:effectLst/>
                          <a:latin typeface="+mn-lt"/>
                          <a:ea typeface="+mn-ea"/>
                          <a:cs typeface="+mn-cs"/>
                        </a:rPr>
                        <a:t>団体</a:t>
                      </a:r>
                      <a:r>
                        <a:rPr kumimoji="1" lang="ja-JP" altLang="ja-JP" sz="1100" kern="1200" dirty="0">
                          <a:solidFill>
                            <a:schemeClr val="dk1"/>
                          </a:solidFill>
                          <a:effectLst/>
                          <a:latin typeface="+mn-lt"/>
                          <a:ea typeface="+mn-ea"/>
                          <a:cs typeface="+mn-cs"/>
                        </a:rPr>
                        <a:t>の責務等</a:t>
                      </a:r>
                      <a:endParaRPr kumimoji="1" lang="ja-JP" altLang="en-US" sz="1100" dirty="0"/>
                    </a:p>
                  </a:txBody>
                  <a:tcPr/>
                </a:tc>
                <a:extLst>
                  <a:ext uri="{0D108BD9-81ED-4DB2-BD59-A6C34878D82A}">
                    <a16:rowId xmlns:a16="http://schemas.microsoft.com/office/drawing/2014/main" val="56219517"/>
                  </a:ext>
                </a:extLst>
              </a:tr>
              <a:tr h="177305">
                <a:tc>
                  <a:txBody>
                    <a:bodyPr/>
                    <a:lstStyle/>
                    <a:p>
                      <a:r>
                        <a:rPr kumimoji="1" lang="ja-JP" altLang="en-US" sz="1100" dirty="0"/>
                        <a:t>第３章　個人情報の保護に関する施策等</a:t>
                      </a:r>
                    </a:p>
                  </a:txBody>
                  <a:tcPr/>
                </a:tc>
                <a:extLst>
                  <a:ext uri="{0D108BD9-81ED-4DB2-BD59-A6C34878D82A}">
                    <a16:rowId xmlns:a16="http://schemas.microsoft.com/office/drawing/2014/main" val="2399307807"/>
                  </a:ext>
                </a:extLst>
              </a:tr>
              <a:tr h="0">
                <a:tc>
                  <a:txBody>
                    <a:bodyPr/>
                    <a:lstStyle/>
                    <a:p>
                      <a:r>
                        <a:rPr kumimoji="1" lang="ja-JP" altLang="en-US" sz="1100" dirty="0"/>
                        <a:t>第４章　個人情報取扱事業者等の義務等</a:t>
                      </a:r>
                    </a:p>
                  </a:txBody>
                  <a:tcPr/>
                </a:tc>
                <a:extLst>
                  <a:ext uri="{0D108BD9-81ED-4DB2-BD59-A6C34878D82A}">
                    <a16:rowId xmlns:a16="http://schemas.microsoft.com/office/drawing/2014/main" val="358377224"/>
                  </a:ext>
                </a:extLst>
              </a:tr>
              <a:tr h="0">
                <a:tc>
                  <a:txBody>
                    <a:bodyPr/>
                    <a:lstStyle/>
                    <a:p>
                      <a:r>
                        <a:rPr kumimoji="1" lang="ja-JP" altLang="en-US" sz="1100" dirty="0"/>
                        <a:t>第５章　行政機関等の義務等</a:t>
                      </a:r>
                      <a:endParaRPr kumimoji="1" lang="en-US" altLang="ja-JP" sz="1100" dirty="0"/>
                    </a:p>
                    <a:p>
                      <a:r>
                        <a:rPr kumimoji="1" lang="ja-JP" altLang="en-US" sz="1100" dirty="0"/>
                        <a:t>　　第</a:t>
                      </a:r>
                      <a:r>
                        <a:rPr kumimoji="1" lang="en-US" altLang="ja-JP" sz="1100" dirty="0"/>
                        <a:t>1</a:t>
                      </a:r>
                      <a:r>
                        <a:rPr kumimoji="1" lang="ja-JP" altLang="en-US" sz="1100" dirty="0"/>
                        <a:t>節　総則</a:t>
                      </a:r>
                      <a:endParaRPr kumimoji="1" lang="en-US" altLang="ja-JP" sz="1100" dirty="0"/>
                    </a:p>
                    <a:p>
                      <a:r>
                        <a:rPr kumimoji="1" lang="ja-JP" altLang="en-US" sz="1100" dirty="0"/>
                        <a:t>　　第２節　行政機関等における個人情報等の取扱い</a:t>
                      </a:r>
                      <a:endParaRPr kumimoji="1" lang="en-US" altLang="ja-JP" sz="1100" dirty="0"/>
                    </a:p>
                    <a:p>
                      <a:r>
                        <a:rPr kumimoji="1" lang="ja-JP" altLang="en-US" sz="1100" dirty="0"/>
                        <a:t>　　第３節　個人情報ファイル</a:t>
                      </a:r>
                      <a:endParaRPr kumimoji="1" lang="en-US" altLang="ja-JP" sz="1100" dirty="0"/>
                    </a:p>
                    <a:p>
                      <a:r>
                        <a:rPr kumimoji="1" lang="ja-JP" altLang="en-US" sz="1100" dirty="0"/>
                        <a:t>　　第４節　開示、訂正及び利用停止</a:t>
                      </a:r>
                      <a:endParaRPr kumimoji="1" lang="en-US" altLang="ja-JP" sz="1100" dirty="0"/>
                    </a:p>
                    <a:p>
                      <a:r>
                        <a:rPr kumimoji="1" lang="ja-JP" altLang="en-US" sz="1100" dirty="0"/>
                        <a:t>　　第５節　行政機関等匿名加工情報の提供等</a:t>
                      </a:r>
                      <a:endParaRPr kumimoji="1" lang="en-US" altLang="ja-JP" sz="1100" dirty="0"/>
                    </a:p>
                    <a:p>
                      <a:r>
                        <a:rPr kumimoji="1" lang="ja-JP" altLang="en-US" sz="1100" dirty="0"/>
                        <a:t>　　第６節　雑則</a:t>
                      </a:r>
                      <a:endParaRPr kumimoji="1" lang="en-US" altLang="ja-JP" sz="1100" dirty="0"/>
                    </a:p>
                  </a:txBody>
                  <a:tcPr/>
                </a:tc>
                <a:extLst>
                  <a:ext uri="{0D108BD9-81ED-4DB2-BD59-A6C34878D82A}">
                    <a16:rowId xmlns:a16="http://schemas.microsoft.com/office/drawing/2014/main" val="350947387"/>
                  </a:ext>
                </a:extLst>
              </a:tr>
              <a:tr h="0">
                <a:tc>
                  <a:txBody>
                    <a:bodyPr/>
                    <a:lstStyle/>
                    <a:p>
                      <a:r>
                        <a:rPr kumimoji="1" lang="ja-JP" altLang="en-US" sz="1100" dirty="0"/>
                        <a:t>第６章　個人情報</a:t>
                      </a:r>
                      <a:endParaRPr kumimoji="1" lang="en-US" altLang="ja-JP" sz="1100" dirty="0"/>
                    </a:p>
                    <a:p>
                      <a:r>
                        <a:rPr kumimoji="1" lang="ja-JP" altLang="en-US" sz="1100" dirty="0"/>
                        <a:t>　　　　　保護委員会</a:t>
                      </a:r>
                    </a:p>
                  </a:txBody>
                  <a:tcPr/>
                </a:tc>
                <a:extLst>
                  <a:ext uri="{0D108BD9-81ED-4DB2-BD59-A6C34878D82A}">
                    <a16:rowId xmlns:a16="http://schemas.microsoft.com/office/drawing/2014/main" val="2781603656"/>
                  </a:ext>
                </a:extLst>
              </a:tr>
              <a:tr h="0">
                <a:tc>
                  <a:txBody>
                    <a:bodyPr/>
                    <a:lstStyle/>
                    <a:p>
                      <a:r>
                        <a:rPr kumimoji="1" lang="ja-JP" altLang="en-US" sz="1100" dirty="0"/>
                        <a:t>第７章　雑則</a:t>
                      </a:r>
                    </a:p>
                  </a:txBody>
                  <a:tcPr/>
                </a:tc>
                <a:extLst>
                  <a:ext uri="{0D108BD9-81ED-4DB2-BD59-A6C34878D82A}">
                    <a16:rowId xmlns:a16="http://schemas.microsoft.com/office/drawing/2014/main" val="409757853"/>
                  </a:ext>
                </a:extLst>
              </a:tr>
              <a:tr h="0">
                <a:tc>
                  <a:txBody>
                    <a:bodyPr/>
                    <a:lstStyle/>
                    <a:p>
                      <a:r>
                        <a:rPr kumimoji="1" lang="ja-JP" altLang="en-US" sz="1100" dirty="0"/>
                        <a:t>第８章　罰則</a:t>
                      </a:r>
                    </a:p>
                  </a:txBody>
                  <a:tcPr/>
                </a:tc>
                <a:extLst>
                  <a:ext uri="{0D108BD9-81ED-4DB2-BD59-A6C34878D82A}">
                    <a16:rowId xmlns:a16="http://schemas.microsoft.com/office/drawing/2014/main" val="3339347812"/>
                  </a:ext>
                </a:extLst>
              </a:tr>
            </a:tbl>
          </a:graphicData>
        </a:graphic>
      </p:graphicFrame>
      <p:sp>
        <p:nvSpPr>
          <p:cNvPr id="8" name="タイトル 7">
            <a:extLst>
              <a:ext uri="{FF2B5EF4-FFF2-40B4-BE49-F238E27FC236}">
                <a16:creationId xmlns:a16="http://schemas.microsoft.com/office/drawing/2014/main" id="{37F232A4-360D-4FBF-A1AC-5608F4E82FA1}"/>
              </a:ext>
            </a:extLst>
          </p:cNvPr>
          <p:cNvSpPr>
            <a:spLocks noGrp="1"/>
          </p:cNvSpPr>
          <p:nvPr>
            <p:ph type="title"/>
          </p:nvPr>
        </p:nvSpPr>
        <p:spPr>
          <a:xfrm>
            <a:off x="0" y="-32131"/>
            <a:ext cx="9906000" cy="370840"/>
          </a:xfrm>
          <a:solidFill>
            <a:srgbClr val="33CC33"/>
          </a:solidFill>
        </p:spPr>
        <p:txBody>
          <a:bodyPr>
            <a:normAutofit/>
          </a:bodyPr>
          <a:lstStyle/>
          <a:p>
            <a:pPr algn="ctr"/>
            <a:r>
              <a:rPr lang="ja-JP" altLang="en-US" sz="2000" b="1" dirty="0">
                <a:solidFill>
                  <a:schemeClr val="bg1"/>
                </a:solidFill>
                <a:latin typeface="+mn-ea"/>
                <a:ea typeface="+mn-ea"/>
              </a:rPr>
              <a:t>改正個人情報保護法施行後の本県個人情報保護制度の体系</a:t>
            </a:r>
          </a:p>
        </p:txBody>
      </p:sp>
      <p:sp>
        <p:nvSpPr>
          <p:cNvPr id="9" name="正方形/長方形 8">
            <a:extLst>
              <a:ext uri="{FF2B5EF4-FFF2-40B4-BE49-F238E27FC236}">
                <a16:creationId xmlns:a16="http://schemas.microsoft.com/office/drawing/2014/main" id="{9BFDB27C-523D-4CBA-868C-D143BF90F4D6}"/>
              </a:ext>
            </a:extLst>
          </p:cNvPr>
          <p:cNvSpPr/>
          <p:nvPr/>
        </p:nvSpPr>
        <p:spPr>
          <a:xfrm>
            <a:off x="1072574" y="330749"/>
            <a:ext cx="8209077" cy="9966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200" dirty="0">
                <a:solidFill>
                  <a:schemeClr val="tx1"/>
                </a:solidFill>
              </a:rPr>
              <a:t>＜法改正による個人情報保護制度の体系＞</a:t>
            </a:r>
            <a:endParaRPr lang="en-US" altLang="ja-JP" sz="1200" dirty="0">
              <a:solidFill>
                <a:schemeClr val="tx1"/>
              </a:solidFill>
            </a:endParaRPr>
          </a:p>
          <a:p>
            <a:pPr>
              <a:lnSpc>
                <a:spcPts val="1600"/>
              </a:lnSpc>
            </a:pPr>
            <a:r>
              <a:rPr lang="ja-JP" altLang="en-US" sz="1200" dirty="0">
                <a:solidFill>
                  <a:schemeClr val="tx1"/>
                </a:solidFill>
              </a:rPr>
              <a:t>（１）個人情報保護法、行政機関個人情報保護法、独立行政法人等個人情報保護法の３本の法律を一本の法律に統合</a:t>
            </a:r>
            <a:endParaRPr lang="en-US" altLang="ja-JP" sz="1200" dirty="0">
              <a:solidFill>
                <a:schemeClr val="tx1"/>
              </a:solidFill>
            </a:endParaRPr>
          </a:p>
          <a:p>
            <a:pPr>
              <a:lnSpc>
                <a:spcPts val="1600"/>
              </a:lnSpc>
            </a:pPr>
            <a:r>
              <a:rPr lang="ja-JP" altLang="en-US" sz="1200" dirty="0">
                <a:solidFill>
                  <a:schemeClr val="tx1"/>
                </a:solidFill>
              </a:rPr>
              <a:t>（２）地方公共団体がそれぞれ独自に定めていた個人情報保護制度についても全国的な共通ルールを法で規定</a:t>
            </a:r>
            <a:endParaRPr lang="en-US" altLang="ja-JP" sz="1200" dirty="0">
              <a:solidFill>
                <a:schemeClr val="tx1"/>
              </a:solidFill>
            </a:endParaRPr>
          </a:p>
          <a:p>
            <a:pPr>
              <a:lnSpc>
                <a:spcPts val="1600"/>
              </a:lnSpc>
            </a:pPr>
            <a:r>
              <a:rPr lang="ja-JP" altLang="en-US" sz="1200" dirty="0">
                <a:solidFill>
                  <a:schemeClr val="tx1"/>
                </a:solidFill>
              </a:rPr>
              <a:t>（３）行政機関等、民間事業者、地方公共団体等の全体の監督を国の個人情報保護委員会に一元化</a:t>
            </a:r>
            <a:endParaRPr lang="en-US" altLang="ja-JP" sz="1200" dirty="0">
              <a:solidFill>
                <a:schemeClr val="tx1"/>
              </a:solidFill>
            </a:endParaRPr>
          </a:p>
        </p:txBody>
      </p:sp>
      <p:graphicFrame>
        <p:nvGraphicFramePr>
          <p:cNvPr id="11" name="表 10">
            <a:extLst>
              <a:ext uri="{FF2B5EF4-FFF2-40B4-BE49-F238E27FC236}">
                <a16:creationId xmlns:a16="http://schemas.microsoft.com/office/drawing/2014/main" id="{6186844E-A19D-4C7D-8372-0865DDB36D54}"/>
              </a:ext>
            </a:extLst>
          </p:cNvPr>
          <p:cNvGraphicFramePr>
            <a:graphicFrameLocks noGrp="1"/>
          </p:cNvGraphicFramePr>
          <p:nvPr>
            <p:extLst/>
          </p:nvPr>
        </p:nvGraphicFramePr>
        <p:xfrm>
          <a:off x="95710" y="1481496"/>
          <a:ext cx="3184041" cy="5392508"/>
        </p:xfrm>
        <a:graphic>
          <a:graphicData uri="http://schemas.openxmlformats.org/drawingml/2006/table">
            <a:tbl>
              <a:tblPr firstRow="1" bandRow="1">
                <a:tableStyleId>{00A15C55-8517-42AA-B614-E9B94910E393}</a:tableStyleId>
              </a:tblPr>
              <a:tblGrid>
                <a:gridCol w="1020030">
                  <a:extLst>
                    <a:ext uri="{9D8B030D-6E8A-4147-A177-3AD203B41FA5}">
                      <a16:colId xmlns:a16="http://schemas.microsoft.com/office/drawing/2014/main" val="3851474682"/>
                    </a:ext>
                  </a:extLst>
                </a:gridCol>
                <a:gridCol w="2164011">
                  <a:extLst>
                    <a:ext uri="{9D8B030D-6E8A-4147-A177-3AD203B41FA5}">
                      <a16:colId xmlns:a16="http://schemas.microsoft.com/office/drawing/2014/main" val="429423341"/>
                    </a:ext>
                  </a:extLst>
                </a:gridCol>
              </a:tblGrid>
              <a:tr h="379260">
                <a:tc gridSpan="2">
                  <a:txBody>
                    <a:bodyPr/>
                    <a:lstStyle/>
                    <a:p>
                      <a:pPr algn="ctr"/>
                      <a:r>
                        <a:rPr kumimoji="1" lang="ja-JP" altLang="en-US" dirty="0">
                          <a:solidFill>
                            <a:schemeClr val="tx1"/>
                          </a:solidFill>
                        </a:rPr>
                        <a:t>現行条例</a:t>
                      </a:r>
                      <a:endParaRPr kumimoji="1" lang="en-US" altLang="ja-JP"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tc>
                <a:extLst>
                  <a:ext uri="{0D108BD9-81ED-4DB2-BD59-A6C34878D82A}">
                    <a16:rowId xmlns:a16="http://schemas.microsoft.com/office/drawing/2014/main" val="2545489544"/>
                  </a:ext>
                </a:extLst>
              </a:tr>
              <a:tr h="651104">
                <a:tc>
                  <a:txBody>
                    <a:bodyPr/>
                    <a:lstStyle/>
                    <a:p>
                      <a:r>
                        <a:rPr kumimoji="1" lang="ja-JP" altLang="en-US" sz="1400" dirty="0"/>
                        <a:t>第１章</a:t>
                      </a:r>
                      <a:endParaRPr kumimoji="1" lang="en-US" altLang="ja-JP" sz="1400" dirty="0"/>
                    </a:p>
                    <a:p>
                      <a:r>
                        <a:rPr kumimoji="1" lang="ja-JP" altLang="en-US" sz="1400" dirty="0"/>
                        <a:t>総則</a:t>
                      </a:r>
                    </a:p>
                  </a:txBody>
                  <a:tcPr>
                    <a:lnL w="12700" cap="flat" cmpd="sng" algn="ctr">
                      <a:solidFill>
                        <a:schemeClr val="tx1"/>
                      </a:solidFill>
                      <a:prstDash val="solid"/>
                      <a:round/>
                      <a:headEnd type="none" w="med" len="med"/>
                      <a:tailEnd type="none" w="med" len="med"/>
                    </a:lnL>
                  </a:tcPr>
                </a:tc>
                <a:tc>
                  <a:txBody>
                    <a:bodyPr/>
                    <a:lstStyle/>
                    <a:p>
                      <a:r>
                        <a:rPr lang="ja-JP" altLang="ja-JP" sz="1200" dirty="0">
                          <a:solidFill>
                            <a:schemeClr val="tx1"/>
                          </a:solidFill>
                        </a:rPr>
                        <a:t>目的、定義、</a:t>
                      </a:r>
                      <a:endParaRPr lang="en-US" altLang="ja-JP" sz="1200" dirty="0">
                        <a:solidFill>
                          <a:schemeClr val="tx1"/>
                        </a:solidFill>
                      </a:endParaRPr>
                    </a:p>
                    <a:p>
                      <a:r>
                        <a:rPr lang="ja-JP" altLang="ja-JP" sz="1200" dirty="0">
                          <a:solidFill>
                            <a:schemeClr val="tx1"/>
                          </a:solidFill>
                        </a:rPr>
                        <a:t>県・県民責務</a:t>
                      </a:r>
                      <a:endParaRPr kumimoji="1" lang="ja-JP" altLang="en-US" sz="12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22414629"/>
                  </a:ext>
                </a:extLst>
              </a:tr>
              <a:tr h="788223">
                <a:tc>
                  <a:txBody>
                    <a:bodyPr/>
                    <a:lstStyle/>
                    <a:p>
                      <a:r>
                        <a:rPr kumimoji="1" lang="ja-JP" altLang="en-US" sz="1400" dirty="0"/>
                        <a:t>第２章</a:t>
                      </a:r>
                      <a:endParaRPr kumimoji="1" lang="en-US" altLang="ja-JP" sz="1400" dirty="0"/>
                    </a:p>
                    <a:p>
                      <a:r>
                        <a:rPr kumimoji="1" lang="ja-JP" altLang="en-US" sz="1000" dirty="0"/>
                        <a:t>実施機関における個人情報の取扱い</a:t>
                      </a:r>
                    </a:p>
                  </a:txBody>
                  <a:tcPr>
                    <a:lnL w="12700" cap="flat" cmpd="sng" algn="ctr">
                      <a:solidFill>
                        <a:schemeClr val="tx1"/>
                      </a:solidFill>
                      <a:prstDash val="solid"/>
                      <a:round/>
                      <a:headEnd type="none" w="med" len="med"/>
                      <a:tailEnd type="none" w="med" len="med"/>
                    </a:lnL>
                  </a:tcPr>
                </a:tc>
                <a:tc>
                  <a:txBody>
                    <a:bodyPr/>
                    <a:lstStyle/>
                    <a:p>
                      <a:r>
                        <a:rPr kumimoji="1" lang="ja-JP" altLang="en-US" sz="1200" dirty="0"/>
                        <a:t>保有・取得の制限等、安全確保の措置、利用・提供の制限　等</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6219517"/>
                  </a:ext>
                </a:extLst>
              </a:tr>
              <a:tr h="662107">
                <a:tc>
                  <a:txBody>
                    <a:bodyPr/>
                    <a:lstStyle/>
                    <a:p>
                      <a:r>
                        <a:rPr kumimoji="1" lang="ja-JP" altLang="en-US" sz="1400" dirty="0"/>
                        <a:t>第３章</a:t>
                      </a:r>
                      <a:endParaRPr kumimoji="1" lang="en-US" altLang="ja-JP" sz="1400" dirty="0"/>
                    </a:p>
                    <a:p>
                      <a:r>
                        <a:rPr kumimoji="1" lang="ja-JP" altLang="en-US" sz="1100" dirty="0"/>
                        <a:t>個人情報ファイル</a:t>
                      </a:r>
                    </a:p>
                  </a:txBody>
                  <a:tcPr>
                    <a:lnL w="12700" cap="flat" cmpd="sng" algn="ctr">
                      <a:solidFill>
                        <a:schemeClr val="tx1"/>
                      </a:solidFill>
                      <a:prstDash val="solid"/>
                      <a:round/>
                      <a:headEnd type="none" w="med" len="med"/>
                      <a:tailEnd type="none" w="med" len="med"/>
                    </a:lnL>
                  </a:tcPr>
                </a:tc>
                <a:tc>
                  <a:txBody>
                    <a:bodyPr/>
                    <a:lstStyle/>
                    <a:p>
                      <a:r>
                        <a:rPr kumimoji="1" lang="ja-JP" altLang="en-US" sz="1200" dirty="0"/>
                        <a:t>個人情報ファイル保有事前通知、個人情報ファイル簿の作成・公表</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571683881"/>
                  </a:ext>
                </a:extLst>
              </a:tr>
              <a:tr h="851281">
                <a:tc>
                  <a:txBody>
                    <a:bodyPr/>
                    <a:lstStyle/>
                    <a:p>
                      <a:r>
                        <a:rPr kumimoji="1" lang="ja-JP" altLang="en-US" sz="1400" dirty="0"/>
                        <a:t>第４章</a:t>
                      </a:r>
                      <a:endParaRPr kumimoji="1" lang="en-US" altLang="ja-JP" sz="1400" dirty="0"/>
                    </a:p>
                    <a:p>
                      <a:r>
                        <a:rPr kumimoji="1" lang="ja-JP" altLang="en-US" sz="1000" dirty="0"/>
                        <a:t>開示、訂正および利用停止</a:t>
                      </a:r>
                      <a:endParaRPr kumimoji="1" lang="en-US" altLang="ja-JP" sz="1000" dirty="0"/>
                    </a:p>
                  </a:txBody>
                  <a:tcPr>
                    <a:lnL w="12700" cap="flat" cmpd="sng" algn="ctr">
                      <a:solidFill>
                        <a:schemeClr val="tx1"/>
                      </a:solidFill>
                      <a:prstDash val="solid"/>
                      <a:round/>
                      <a:headEnd type="none" w="med" len="med"/>
                      <a:tailEnd type="none" w="med" len="med"/>
                    </a:lnL>
                  </a:tcPr>
                </a:tc>
                <a:tc>
                  <a:txBody>
                    <a:bodyPr/>
                    <a:lstStyle/>
                    <a:p>
                      <a:r>
                        <a:rPr kumimoji="1" lang="ja-JP" altLang="en-US" sz="1200" dirty="0"/>
                        <a:t>開示請求権、開示請求手続、開示義務、部分開示、決定期限、費用負担　審査請求 等</a:t>
                      </a:r>
                      <a:endParaRPr kumimoji="1" lang="en-US" altLang="ja-JP" sz="1200" dirty="0"/>
                    </a:p>
                    <a:p>
                      <a:r>
                        <a:rPr kumimoji="1" lang="ja-JP" altLang="en-US" sz="1200" dirty="0"/>
                        <a:t>個人情報保護審査会</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46802368"/>
                  </a:ext>
                </a:extLst>
              </a:tr>
              <a:tr h="788223">
                <a:tc>
                  <a:txBody>
                    <a:bodyPr/>
                    <a:lstStyle/>
                    <a:p>
                      <a:r>
                        <a:rPr kumimoji="1" lang="ja-JP" altLang="en-US" sz="1400" dirty="0"/>
                        <a:t>第５章</a:t>
                      </a:r>
                      <a:endParaRPr kumimoji="1" lang="en-US" altLang="ja-JP" sz="1400" dirty="0"/>
                    </a:p>
                    <a:p>
                      <a:r>
                        <a:rPr kumimoji="1" lang="ja-JP" altLang="en-US" sz="1000" dirty="0"/>
                        <a:t>事業者が取り扱う個人情報の保護等</a:t>
                      </a:r>
                    </a:p>
                  </a:txBody>
                  <a:tcPr>
                    <a:lnL w="12700" cap="flat" cmpd="sng" algn="ctr">
                      <a:solidFill>
                        <a:schemeClr val="tx1"/>
                      </a:solidFill>
                      <a:prstDash val="solid"/>
                      <a:round/>
                      <a:headEnd type="none" w="med" len="med"/>
                      <a:tailEnd type="none" w="med" len="med"/>
                    </a:lnL>
                  </a:tcPr>
                </a:tc>
                <a:tc>
                  <a:txBody>
                    <a:bodyPr/>
                    <a:lstStyle/>
                    <a:p>
                      <a:r>
                        <a:rPr lang="ja-JP" altLang="en-US" sz="1200" dirty="0">
                          <a:solidFill>
                            <a:schemeClr val="tx1"/>
                          </a:solidFill>
                        </a:rPr>
                        <a:t>県の執行機関による</a:t>
                      </a:r>
                      <a:r>
                        <a:rPr lang="ja-JP" altLang="ja-JP" sz="1200" dirty="0">
                          <a:solidFill>
                            <a:schemeClr val="tx1"/>
                          </a:solidFill>
                        </a:rPr>
                        <a:t>事業者等への支援、苦情の処理のあっせん</a:t>
                      </a:r>
                      <a:r>
                        <a:rPr lang="ja-JP" altLang="en-US" sz="1200" dirty="0">
                          <a:solidFill>
                            <a:schemeClr val="tx1"/>
                          </a:solidFill>
                        </a:rPr>
                        <a:t>、出資法人に対する措置等</a:t>
                      </a:r>
                      <a:endParaRPr kumimoji="1" lang="ja-JP" altLang="en-US" sz="12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70453903"/>
                  </a:ext>
                </a:extLst>
              </a:tr>
              <a:tr h="564854">
                <a:tc>
                  <a:txBody>
                    <a:bodyPr/>
                    <a:lstStyle/>
                    <a:p>
                      <a:r>
                        <a:rPr kumimoji="1" lang="ja-JP" altLang="en-US" sz="1400" dirty="0"/>
                        <a:t>第６章</a:t>
                      </a:r>
                      <a:endParaRPr kumimoji="1" lang="en-US" altLang="ja-JP" sz="1400" dirty="0"/>
                    </a:p>
                    <a:p>
                      <a:r>
                        <a:rPr kumimoji="1" lang="ja-JP" altLang="en-US" sz="1400" dirty="0"/>
                        <a:t>雑則</a:t>
                      </a:r>
                    </a:p>
                  </a:txBody>
                  <a:tcPr>
                    <a:lnL w="12700" cap="flat" cmpd="sng" algn="ctr">
                      <a:solidFill>
                        <a:schemeClr val="tx1"/>
                      </a:solidFill>
                      <a:prstDash val="solid"/>
                      <a:round/>
                      <a:headEnd type="none" w="med" len="med"/>
                      <a:tailEnd type="none" w="med" len="med"/>
                    </a:lnL>
                  </a:tcPr>
                </a:tc>
                <a:tc>
                  <a:txBody>
                    <a:bodyPr/>
                    <a:lstStyle/>
                    <a:p>
                      <a:r>
                        <a:rPr lang="ja-JP" altLang="ja-JP" sz="1200" dirty="0">
                          <a:solidFill>
                            <a:schemeClr val="tx1"/>
                          </a:solidFill>
                        </a:rPr>
                        <a:t>適用除外、苦情処理、施行状況公表、規則等</a:t>
                      </a:r>
                      <a:r>
                        <a:rPr lang="ja-JP" altLang="en-US" sz="1200" dirty="0">
                          <a:solidFill>
                            <a:schemeClr val="tx1"/>
                          </a:solidFill>
                        </a:rPr>
                        <a:t>へ</a:t>
                      </a:r>
                      <a:r>
                        <a:rPr lang="ja-JP" altLang="ja-JP" sz="1200" dirty="0">
                          <a:solidFill>
                            <a:schemeClr val="tx1"/>
                          </a:solidFill>
                        </a:rPr>
                        <a:t>の委任</a:t>
                      </a:r>
                      <a:endParaRPr kumimoji="1" lang="ja-JP" altLang="en-US" sz="12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99307807"/>
                  </a:ext>
                </a:extLst>
              </a:tr>
              <a:tr h="364142">
                <a:tc>
                  <a:txBody>
                    <a:bodyPr/>
                    <a:lstStyle/>
                    <a:p>
                      <a:r>
                        <a:rPr kumimoji="1" lang="ja-JP" altLang="en-US" sz="1400" dirty="0"/>
                        <a:t>第７章</a:t>
                      </a:r>
                      <a:endParaRPr kumimoji="1" lang="en-US" altLang="ja-JP" sz="1400" dirty="0"/>
                    </a:p>
                    <a:p>
                      <a:r>
                        <a:rPr kumimoji="1" lang="ja-JP" altLang="en-US" sz="1400" dirty="0"/>
                        <a:t>罰則</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kumimoji="1" lang="ja-JP" altLang="en-US" sz="16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377224"/>
                  </a:ext>
                </a:extLst>
              </a:tr>
            </a:tbl>
          </a:graphicData>
        </a:graphic>
      </p:graphicFrame>
      <p:sp>
        <p:nvSpPr>
          <p:cNvPr id="16" name="正方形/長方形 15">
            <a:extLst>
              <a:ext uri="{FF2B5EF4-FFF2-40B4-BE49-F238E27FC236}">
                <a16:creationId xmlns:a16="http://schemas.microsoft.com/office/drawing/2014/main" id="{C89797D7-D5DB-491B-BE33-F486F4CE7694}"/>
              </a:ext>
            </a:extLst>
          </p:cNvPr>
          <p:cNvSpPr/>
          <p:nvPr/>
        </p:nvSpPr>
        <p:spPr>
          <a:xfrm>
            <a:off x="4671862" y="6141997"/>
            <a:ext cx="1952128" cy="626618"/>
          </a:xfrm>
          <a:prstGeom prst="rect">
            <a:avLst/>
          </a:prstGeom>
          <a:solidFill>
            <a:schemeClr val="accent6">
              <a:lumMod val="20000"/>
              <a:lumOff val="80000"/>
            </a:schemeClr>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rPr>
              <a:t>【</a:t>
            </a:r>
            <a:r>
              <a:rPr lang="ja-JP" altLang="en-US" sz="1200" b="1" dirty="0">
                <a:solidFill>
                  <a:schemeClr val="tx1"/>
                </a:solidFill>
              </a:rPr>
              <a:t>個人情報審査会条例</a:t>
            </a:r>
            <a:r>
              <a:rPr lang="en-US" altLang="ja-JP" sz="1200" b="1" dirty="0">
                <a:solidFill>
                  <a:schemeClr val="tx1"/>
                </a:solidFill>
              </a:rPr>
              <a:t>】</a:t>
            </a:r>
          </a:p>
        </p:txBody>
      </p:sp>
      <p:grpSp>
        <p:nvGrpSpPr>
          <p:cNvPr id="54" name="グループ化 53">
            <a:extLst>
              <a:ext uri="{FF2B5EF4-FFF2-40B4-BE49-F238E27FC236}">
                <a16:creationId xmlns:a16="http://schemas.microsoft.com/office/drawing/2014/main" id="{A82058F2-837F-437C-8C46-66E19C4C851F}"/>
              </a:ext>
            </a:extLst>
          </p:cNvPr>
          <p:cNvGrpSpPr/>
          <p:nvPr/>
        </p:nvGrpSpPr>
        <p:grpSpPr>
          <a:xfrm>
            <a:off x="3156419" y="2352782"/>
            <a:ext cx="2971085" cy="3531382"/>
            <a:chOff x="3156419" y="2420518"/>
            <a:chExt cx="2971085" cy="3531382"/>
          </a:xfrm>
        </p:grpSpPr>
        <p:cxnSp>
          <p:nvCxnSpPr>
            <p:cNvPr id="3" name="直線矢印コネクタ 2">
              <a:extLst>
                <a:ext uri="{FF2B5EF4-FFF2-40B4-BE49-F238E27FC236}">
                  <a16:creationId xmlns:a16="http://schemas.microsoft.com/office/drawing/2014/main" id="{2FD8CBCD-82C6-4904-B475-1DDB6FEF4803}"/>
                </a:ext>
              </a:extLst>
            </p:cNvPr>
            <p:cNvCxnSpPr>
              <a:cxnSpLocks/>
            </p:cNvCxnSpPr>
            <p:nvPr/>
          </p:nvCxnSpPr>
          <p:spPr>
            <a:xfrm flipV="1">
              <a:off x="3213615" y="5951899"/>
              <a:ext cx="2913889" cy="1"/>
            </a:xfrm>
            <a:prstGeom prst="straightConnector1">
              <a:avLst/>
            </a:prstGeom>
            <a:ln w="15875" cap="flat" cmpd="sng" algn="ctr">
              <a:solidFill>
                <a:schemeClr val="accent6">
                  <a:lumMod val="75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7" name="直線コネクタ 16">
              <a:extLst>
                <a:ext uri="{FF2B5EF4-FFF2-40B4-BE49-F238E27FC236}">
                  <a16:creationId xmlns:a16="http://schemas.microsoft.com/office/drawing/2014/main" id="{246A9E0D-8F6A-4DE6-ABD8-C58BA8AC84CB}"/>
                </a:ext>
              </a:extLst>
            </p:cNvPr>
            <p:cNvCxnSpPr>
              <a:cxnSpLocks/>
            </p:cNvCxnSpPr>
            <p:nvPr/>
          </p:nvCxnSpPr>
          <p:spPr>
            <a:xfrm>
              <a:off x="3156419" y="2428417"/>
              <a:ext cx="674906" cy="0"/>
            </a:xfrm>
            <a:prstGeom prst="line">
              <a:avLst/>
            </a:prstGeom>
            <a:ln w="15875">
              <a:solidFill>
                <a:schemeClr val="accent6">
                  <a:lumMod val="75000"/>
                </a:schemeClr>
              </a:solidFill>
            </a:ln>
          </p:spPr>
          <p:style>
            <a:lnRef idx="1">
              <a:schemeClr val="accent6"/>
            </a:lnRef>
            <a:fillRef idx="0">
              <a:schemeClr val="accent6"/>
            </a:fillRef>
            <a:effectRef idx="0">
              <a:schemeClr val="accent6"/>
            </a:effectRef>
            <a:fontRef idx="minor">
              <a:schemeClr val="tx1"/>
            </a:fontRef>
          </p:style>
        </p:cxnSp>
        <p:cxnSp>
          <p:nvCxnSpPr>
            <p:cNvPr id="19" name="直線コネクタ 18">
              <a:extLst>
                <a:ext uri="{FF2B5EF4-FFF2-40B4-BE49-F238E27FC236}">
                  <a16:creationId xmlns:a16="http://schemas.microsoft.com/office/drawing/2014/main" id="{028AF25C-2492-422C-821B-35467157A19F}"/>
                </a:ext>
              </a:extLst>
            </p:cNvPr>
            <p:cNvCxnSpPr>
              <a:cxnSpLocks/>
            </p:cNvCxnSpPr>
            <p:nvPr/>
          </p:nvCxnSpPr>
          <p:spPr>
            <a:xfrm>
              <a:off x="3831325" y="2420518"/>
              <a:ext cx="0" cy="3529746"/>
            </a:xfrm>
            <a:prstGeom prst="line">
              <a:avLst/>
            </a:prstGeom>
            <a:ln w="15875">
              <a:solidFill>
                <a:schemeClr val="accent6">
                  <a:lumMod val="75000"/>
                </a:schemeClr>
              </a:solidFill>
            </a:ln>
          </p:spPr>
          <p:style>
            <a:lnRef idx="1">
              <a:schemeClr val="accent6"/>
            </a:lnRef>
            <a:fillRef idx="0">
              <a:schemeClr val="accent6"/>
            </a:fillRef>
            <a:effectRef idx="0">
              <a:schemeClr val="accent6"/>
            </a:effectRef>
            <a:fontRef idx="minor">
              <a:schemeClr val="tx1"/>
            </a:fontRef>
          </p:style>
        </p:cxnSp>
        <p:cxnSp>
          <p:nvCxnSpPr>
            <p:cNvPr id="23" name="直線コネクタ 22">
              <a:extLst>
                <a:ext uri="{FF2B5EF4-FFF2-40B4-BE49-F238E27FC236}">
                  <a16:creationId xmlns:a16="http://schemas.microsoft.com/office/drawing/2014/main" id="{CC6361F0-6321-478F-9309-C2B7D532B096}"/>
                </a:ext>
              </a:extLst>
            </p:cNvPr>
            <p:cNvCxnSpPr>
              <a:cxnSpLocks/>
            </p:cNvCxnSpPr>
            <p:nvPr/>
          </p:nvCxnSpPr>
          <p:spPr>
            <a:xfrm>
              <a:off x="3213615" y="5275412"/>
              <a:ext cx="617710" cy="0"/>
            </a:xfrm>
            <a:prstGeom prst="line">
              <a:avLst/>
            </a:prstGeom>
            <a:ln w="15875">
              <a:solidFill>
                <a:schemeClr val="accent6">
                  <a:lumMod val="75000"/>
                </a:schemeClr>
              </a:solidFill>
            </a:ln>
          </p:spPr>
          <p:style>
            <a:lnRef idx="1">
              <a:schemeClr val="accent6"/>
            </a:lnRef>
            <a:fillRef idx="0">
              <a:schemeClr val="accent6"/>
            </a:fillRef>
            <a:effectRef idx="0">
              <a:schemeClr val="accent6"/>
            </a:effectRef>
            <a:fontRef idx="minor">
              <a:schemeClr val="tx1"/>
            </a:fontRef>
          </p:style>
        </p:cxnSp>
      </p:grpSp>
      <p:grpSp>
        <p:nvGrpSpPr>
          <p:cNvPr id="31" name="グループ化 30">
            <a:extLst>
              <a:ext uri="{FF2B5EF4-FFF2-40B4-BE49-F238E27FC236}">
                <a16:creationId xmlns:a16="http://schemas.microsoft.com/office/drawing/2014/main" id="{A7B3B72B-4FA1-4249-AFA1-C021A984601A}"/>
              </a:ext>
            </a:extLst>
          </p:cNvPr>
          <p:cNvGrpSpPr/>
          <p:nvPr/>
        </p:nvGrpSpPr>
        <p:grpSpPr>
          <a:xfrm>
            <a:off x="3099990" y="4975334"/>
            <a:ext cx="1334317" cy="1543956"/>
            <a:chOff x="4393321" y="4643919"/>
            <a:chExt cx="1062257" cy="1343747"/>
          </a:xfrm>
        </p:grpSpPr>
        <p:cxnSp>
          <p:nvCxnSpPr>
            <p:cNvPr id="26" name="直線コネクタ 25">
              <a:extLst>
                <a:ext uri="{FF2B5EF4-FFF2-40B4-BE49-F238E27FC236}">
                  <a16:creationId xmlns:a16="http://schemas.microsoft.com/office/drawing/2014/main" id="{3EB689BF-6E4C-43F1-9169-8D45B32AAF92}"/>
                </a:ext>
              </a:extLst>
            </p:cNvPr>
            <p:cNvCxnSpPr/>
            <p:nvPr/>
          </p:nvCxnSpPr>
          <p:spPr>
            <a:xfrm>
              <a:off x="4393321" y="5987666"/>
              <a:ext cx="795128" cy="0"/>
            </a:xfrm>
            <a:prstGeom prst="line">
              <a:avLst/>
            </a:prstGeom>
            <a:ln w="952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8" name="直線コネクタ 27">
              <a:extLst>
                <a:ext uri="{FF2B5EF4-FFF2-40B4-BE49-F238E27FC236}">
                  <a16:creationId xmlns:a16="http://schemas.microsoft.com/office/drawing/2014/main" id="{C066C2D3-4F39-44C9-9BAA-875DEFE404B8}"/>
                </a:ext>
              </a:extLst>
            </p:cNvPr>
            <p:cNvCxnSpPr/>
            <p:nvPr/>
          </p:nvCxnSpPr>
          <p:spPr>
            <a:xfrm flipV="1">
              <a:off x="5198724" y="4643919"/>
              <a:ext cx="0" cy="1343747"/>
            </a:xfrm>
            <a:prstGeom prst="line">
              <a:avLst/>
            </a:prstGeom>
            <a:ln w="952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30" name="直線コネクタ 29">
              <a:extLst>
                <a:ext uri="{FF2B5EF4-FFF2-40B4-BE49-F238E27FC236}">
                  <a16:creationId xmlns:a16="http://schemas.microsoft.com/office/drawing/2014/main" id="{D3CDE83F-BF51-4DCC-A7BC-0C5B79151D62}"/>
                </a:ext>
              </a:extLst>
            </p:cNvPr>
            <p:cNvCxnSpPr/>
            <p:nvPr/>
          </p:nvCxnSpPr>
          <p:spPr>
            <a:xfrm>
              <a:off x="5198724" y="4643919"/>
              <a:ext cx="256854" cy="0"/>
            </a:xfrm>
            <a:prstGeom prst="line">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49" name="グループ化 48">
            <a:extLst>
              <a:ext uri="{FF2B5EF4-FFF2-40B4-BE49-F238E27FC236}">
                <a16:creationId xmlns:a16="http://schemas.microsoft.com/office/drawing/2014/main" id="{575B7609-69F0-4B01-A4D5-FF2F589D974B}"/>
              </a:ext>
            </a:extLst>
          </p:cNvPr>
          <p:cNvGrpSpPr/>
          <p:nvPr/>
        </p:nvGrpSpPr>
        <p:grpSpPr>
          <a:xfrm>
            <a:off x="3211423" y="2734619"/>
            <a:ext cx="1318070" cy="3284279"/>
            <a:chOff x="3287626" y="2734619"/>
            <a:chExt cx="1318070" cy="3284279"/>
          </a:xfrm>
        </p:grpSpPr>
        <p:sp>
          <p:nvSpPr>
            <p:cNvPr id="20" name="右大かっこ 19">
              <a:extLst>
                <a:ext uri="{FF2B5EF4-FFF2-40B4-BE49-F238E27FC236}">
                  <a16:creationId xmlns:a16="http://schemas.microsoft.com/office/drawing/2014/main" id="{E905A107-DD05-4C44-9E44-EAB356AFF0FC}"/>
                </a:ext>
              </a:extLst>
            </p:cNvPr>
            <p:cNvSpPr/>
            <p:nvPr/>
          </p:nvSpPr>
          <p:spPr>
            <a:xfrm>
              <a:off x="3287626" y="2734619"/>
              <a:ext cx="265648" cy="1720331"/>
            </a:xfrm>
            <a:prstGeom prst="righ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p>
          </p:txBody>
        </p:sp>
        <p:cxnSp>
          <p:nvCxnSpPr>
            <p:cNvPr id="22" name="直線矢印コネクタ 21">
              <a:extLst>
                <a:ext uri="{FF2B5EF4-FFF2-40B4-BE49-F238E27FC236}">
                  <a16:creationId xmlns:a16="http://schemas.microsoft.com/office/drawing/2014/main" id="{2E5473F7-ECBB-4F62-8041-CCD3226316E4}"/>
                </a:ext>
              </a:extLst>
            </p:cNvPr>
            <p:cNvCxnSpPr>
              <a:cxnSpLocks/>
            </p:cNvCxnSpPr>
            <p:nvPr/>
          </p:nvCxnSpPr>
          <p:spPr>
            <a:xfrm>
              <a:off x="3302676" y="3544717"/>
              <a:ext cx="130302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40" name="グループ化 39">
              <a:extLst>
                <a:ext uri="{FF2B5EF4-FFF2-40B4-BE49-F238E27FC236}">
                  <a16:creationId xmlns:a16="http://schemas.microsoft.com/office/drawing/2014/main" id="{11965992-B58E-42EC-B1CB-B1E37AF0DFEC}"/>
                </a:ext>
              </a:extLst>
            </p:cNvPr>
            <p:cNvGrpSpPr/>
            <p:nvPr/>
          </p:nvGrpSpPr>
          <p:grpSpPr>
            <a:xfrm>
              <a:off x="3287626" y="4435701"/>
              <a:ext cx="283946" cy="1583197"/>
              <a:chOff x="4369804" y="4306170"/>
              <a:chExt cx="283946" cy="1583197"/>
            </a:xfrm>
          </p:grpSpPr>
          <p:cxnSp>
            <p:nvCxnSpPr>
              <p:cNvPr id="36" name="直線コネクタ 35">
                <a:extLst>
                  <a:ext uri="{FF2B5EF4-FFF2-40B4-BE49-F238E27FC236}">
                    <a16:creationId xmlns:a16="http://schemas.microsoft.com/office/drawing/2014/main" id="{75C497BC-0733-469B-8C8C-9AB9AB0631B0}"/>
                  </a:ext>
                </a:extLst>
              </p:cNvPr>
              <p:cNvCxnSpPr>
                <a:cxnSpLocks/>
              </p:cNvCxnSpPr>
              <p:nvPr/>
            </p:nvCxnSpPr>
            <p:spPr>
              <a:xfrm>
                <a:off x="4643921" y="4306170"/>
                <a:ext cx="8332" cy="1583197"/>
              </a:xfrm>
              <a:prstGeom prst="line">
                <a:avLst/>
              </a:prstGeom>
              <a:ln w="19050">
                <a:solidFill>
                  <a:srgbClr val="FF0000"/>
                </a:solidFill>
                <a:headEnd type="arrow"/>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16FBF36A-D7CA-401D-8CE7-06394FAB1EC9}"/>
                  </a:ext>
                </a:extLst>
              </p:cNvPr>
              <p:cNvCxnSpPr>
                <a:cxnSpLocks/>
              </p:cNvCxnSpPr>
              <p:nvPr/>
            </p:nvCxnSpPr>
            <p:spPr>
              <a:xfrm>
                <a:off x="4369804" y="5873328"/>
                <a:ext cx="28394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sp>
        <p:nvSpPr>
          <p:cNvPr id="43" name="正方形/長方形 42">
            <a:extLst>
              <a:ext uri="{FF2B5EF4-FFF2-40B4-BE49-F238E27FC236}">
                <a16:creationId xmlns:a16="http://schemas.microsoft.com/office/drawing/2014/main" id="{3346B03E-3E69-4E17-9DC8-635E61977643}"/>
              </a:ext>
            </a:extLst>
          </p:cNvPr>
          <p:cNvSpPr/>
          <p:nvPr/>
        </p:nvSpPr>
        <p:spPr>
          <a:xfrm>
            <a:off x="3903864" y="3054107"/>
            <a:ext cx="525523" cy="444985"/>
          </a:xfrm>
          <a:prstGeom prst="rect">
            <a:avLst/>
          </a:prstGeom>
          <a:solidFill>
            <a:srgbClr val="FA907E">
              <a:alpha val="64706"/>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chemeClr val="tx1"/>
                </a:solidFill>
              </a:rPr>
              <a:t>法の直接適用</a:t>
            </a:r>
          </a:p>
        </p:txBody>
      </p:sp>
      <p:sp>
        <p:nvSpPr>
          <p:cNvPr id="44" name="正方形/長方形 43">
            <a:extLst>
              <a:ext uri="{FF2B5EF4-FFF2-40B4-BE49-F238E27FC236}">
                <a16:creationId xmlns:a16="http://schemas.microsoft.com/office/drawing/2014/main" id="{8FC4279E-90AC-4368-84D4-DC376FFA527A}"/>
              </a:ext>
            </a:extLst>
          </p:cNvPr>
          <p:cNvSpPr/>
          <p:nvPr/>
        </p:nvSpPr>
        <p:spPr>
          <a:xfrm>
            <a:off x="4529493" y="5616679"/>
            <a:ext cx="941152" cy="317243"/>
          </a:xfrm>
          <a:prstGeom prst="rect">
            <a:avLst/>
          </a:prstGeom>
          <a:solidFill>
            <a:schemeClr val="accent6">
              <a:lumMod val="20000"/>
              <a:lumOff val="8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chemeClr val="tx1"/>
                </a:solidFill>
              </a:rPr>
              <a:t>施行条例で規定する部分</a:t>
            </a:r>
          </a:p>
        </p:txBody>
      </p:sp>
      <p:sp>
        <p:nvSpPr>
          <p:cNvPr id="47" name="四角形: 角を丸くする 46">
            <a:extLst>
              <a:ext uri="{FF2B5EF4-FFF2-40B4-BE49-F238E27FC236}">
                <a16:creationId xmlns:a16="http://schemas.microsoft.com/office/drawing/2014/main" id="{B624C8A7-450D-47E9-95AB-C8E0C3FAA1A1}"/>
              </a:ext>
            </a:extLst>
          </p:cNvPr>
          <p:cNvSpPr/>
          <p:nvPr/>
        </p:nvSpPr>
        <p:spPr>
          <a:xfrm>
            <a:off x="8142895" y="1479914"/>
            <a:ext cx="1545443" cy="488805"/>
          </a:xfrm>
          <a:prstGeom prst="round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改正法施行見込み</a:t>
            </a:r>
            <a:endParaRPr lang="en-US" altLang="ja-JP" sz="1200" b="1" dirty="0">
              <a:solidFill>
                <a:schemeClr val="tx1"/>
              </a:solidFill>
            </a:endParaRPr>
          </a:p>
          <a:p>
            <a:pPr algn="ctr"/>
            <a:r>
              <a:rPr lang="ja-JP" altLang="en-US" sz="1200" b="1" dirty="0">
                <a:solidFill>
                  <a:schemeClr val="tx1"/>
                </a:solidFill>
              </a:rPr>
              <a:t>令和５年春</a:t>
            </a:r>
          </a:p>
        </p:txBody>
      </p:sp>
      <p:grpSp>
        <p:nvGrpSpPr>
          <p:cNvPr id="7" name="グループ化 6">
            <a:extLst>
              <a:ext uri="{FF2B5EF4-FFF2-40B4-BE49-F238E27FC236}">
                <a16:creationId xmlns:a16="http://schemas.microsoft.com/office/drawing/2014/main" id="{CB21F2F0-4207-4FB4-8A62-73F6B617A9DF}"/>
              </a:ext>
            </a:extLst>
          </p:cNvPr>
          <p:cNvGrpSpPr/>
          <p:nvPr/>
        </p:nvGrpSpPr>
        <p:grpSpPr>
          <a:xfrm>
            <a:off x="3188214" y="4595195"/>
            <a:ext cx="1481813" cy="1777842"/>
            <a:chOff x="3051428" y="4156574"/>
            <a:chExt cx="1644722" cy="2315749"/>
          </a:xfrm>
        </p:grpSpPr>
        <p:cxnSp>
          <p:nvCxnSpPr>
            <p:cNvPr id="33" name="直線矢印コネクタ 32">
              <a:extLst>
                <a:ext uri="{FF2B5EF4-FFF2-40B4-BE49-F238E27FC236}">
                  <a16:creationId xmlns:a16="http://schemas.microsoft.com/office/drawing/2014/main" id="{37C08CA7-5D8D-4C3B-8ED4-1C8D14EDED11}"/>
                </a:ext>
              </a:extLst>
            </p:cNvPr>
            <p:cNvCxnSpPr>
              <a:cxnSpLocks/>
            </p:cNvCxnSpPr>
            <p:nvPr/>
          </p:nvCxnSpPr>
          <p:spPr>
            <a:xfrm>
              <a:off x="3878274" y="6472323"/>
              <a:ext cx="817876" cy="0"/>
            </a:xfrm>
            <a:prstGeom prst="straightConnector1">
              <a:avLst/>
            </a:prstGeom>
            <a:ln w="9525" cap="flat" cmpd="sng" algn="ctr">
              <a:solidFill>
                <a:schemeClr val="accent6">
                  <a:lumMod val="75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1" name="直線コネクタ 20">
              <a:extLst>
                <a:ext uri="{FF2B5EF4-FFF2-40B4-BE49-F238E27FC236}">
                  <a16:creationId xmlns:a16="http://schemas.microsoft.com/office/drawing/2014/main" id="{29CCF25E-8AAF-4B00-B5B8-CA3D4A6CFB3E}"/>
                </a:ext>
              </a:extLst>
            </p:cNvPr>
            <p:cNvCxnSpPr>
              <a:cxnSpLocks/>
            </p:cNvCxnSpPr>
            <p:nvPr/>
          </p:nvCxnSpPr>
          <p:spPr>
            <a:xfrm>
              <a:off x="3051428" y="4156574"/>
              <a:ext cx="713814" cy="0"/>
            </a:xfrm>
            <a:prstGeom prst="line">
              <a:avLst/>
            </a:prstGeom>
            <a:ln/>
          </p:spPr>
          <p:style>
            <a:lnRef idx="2">
              <a:schemeClr val="accent6"/>
            </a:lnRef>
            <a:fillRef idx="0">
              <a:schemeClr val="accent6"/>
            </a:fillRef>
            <a:effectRef idx="1">
              <a:schemeClr val="accent6"/>
            </a:effectRef>
            <a:fontRef idx="minor">
              <a:schemeClr val="tx1"/>
            </a:fontRef>
          </p:style>
        </p:cxnSp>
        <p:cxnSp>
          <p:nvCxnSpPr>
            <p:cNvPr id="27" name="直線コネクタ 26">
              <a:extLst>
                <a:ext uri="{FF2B5EF4-FFF2-40B4-BE49-F238E27FC236}">
                  <a16:creationId xmlns:a16="http://schemas.microsoft.com/office/drawing/2014/main" id="{B6600FE1-3095-474B-92D3-C839C2E188A0}"/>
                </a:ext>
              </a:extLst>
            </p:cNvPr>
            <p:cNvCxnSpPr>
              <a:cxnSpLocks/>
            </p:cNvCxnSpPr>
            <p:nvPr/>
          </p:nvCxnSpPr>
          <p:spPr>
            <a:xfrm>
              <a:off x="3878274" y="4549579"/>
              <a:ext cx="0" cy="1922744"/>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 name="グループ化 28">
            <a:extLst>
              <a:ext uri="{FF2B5EF4-FFF2-40B4-BE49-F238E27FC236}">
                <a16:creationId xmlns:a16="http://schemas.microsoft.com/office/drawing/2014/main" id="{C4830F41-AFA5-464A-88CC-487DBC61D9C3}"/>
              </a:ext>
            </a:extLst>
          </p:cNvPr>
          <p:cNvGrpSpPr/>
          <p:nvPr/>
        </p:nvGrpSpPr>
        <p:grpSpPr>
          <a:xfrm>
            <a:off x="8339590" y="2825491"/>
            <a:ext cx="227098" cy="304800"/>
            <a:chOff x="8833425" y="2332234"/>
            <a:chExt cx="227098" cy="304800"/>
          </a:xfrm>
        </p:grpSpPr>
        <p:cxnSp>
          <p:nvCxnSpPr>
            <p:cNvPr id="18" name="直線矢印コネクタ 17">
              <a:extLst>
                <a:ext uri="{FF2B5EF4-FFF2-40B4-BE49-F238E27FC236}">
                  <a16:creationId xmlns:a16="http://schemas.microsoft.com/office/drawing/2014/main" id="{B23051AE-29C1-4EFC-B662-FACC97ECC91B}"/>
                </a:ext>
              </a:extLst>
            </p:cNvPr>
            <p:cNvCxnSpPr/>
            <p:nvPr/>
          </p:nvCxnSpPr>
          <p:spPr>
            <a:xfrm flipH="1">
              <a:off x="8833425" y="2332234"/>
              <a:ext cx="225812"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D9BABE76-4A3C-4E75-A41B-0A99A6E5C040}"/>
                </a:ext>
              </a:extLst>
            </p:cNvPr>
            <p:cNvCxnSpPr/>
            <p:nvPr/>
          </p:nvCxnSpPr>
          <p:spPr>
            <a:xfrm flipH="1">
              <a:off x="8834711" y="2637034"/>
              <a:ext cx="225812"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6776670C-7D86-4D63-9BB5-1F333991EB09}"/>
                </a:ext>
              </a:extLst>
            </p:cNvPr>
            <p:cNvCxnSpPr/>
            <p:nvPr/>
          </p:nvCxnSpPr>
          <p:spPr>
            <a:xfrm>
              <a:off x="9059237" y="2332234"/>
              <a:ext cx="0" cy="304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46" name="正方形/長方形 45">
            <a:extLst>
              <a:ext uri="{FF2B5EF4-FFF2-40B4-BE49-F238E27FC236}">
                <a16:creationId xmlns:a16="http://schemas.microsoft.com/office/drawing/2014/main" id="{B6598CD8-3CB5-459E-8FF0-CEE89CD9FA66}"/>
              </a:ext>
            </a:extLst>
          </p:cNvPr>
          <p:cNvSpPr/>
          <p:nvPr/>
        </p:nvSpPr>
        <p:spPr>
          <a:xfrm>
            <a:off x="8653282" y="2716950"/>
            <a:ext cx="1131604" cy="827753"/>
          </a:xfrm>
          <a:prstGeom prst="rect">
            <a:avLst/>
          </a:prstGeom>
          <a:no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chemeClr val="tx1"/>
                </a:solidFill>
              </a:rPr>
              <a:t>規律移行法人等においては民間部門の規律（</a:t>
            </a:r>
            <a:r>
              <a:rPr lang="en-US" altLang="ja-JP" sz="800" dirty="0">
                <a:solidFill>
                  <a:schemeClr val="tx1"/>
                </a:solidFill>
              </a:rPr>
              <a:t>4</a:t>
            </a:r>
            <a:r>
              <a:rPr lang="ja-JP" altLang="en-US" sz="800" dirty="0">
                <a:solidFill>
                  <a:schemeClr val="tx1"/>
                </a:solidFill>
              </a:rPr>
              <a:t>章）を基本に、</a:t>
            </a:r>
            <a:r>
              <a:rPr lang="en-US" altLang="ja-JP" sz="800" dirty="0">
                <a:solidFill>
                  <a:schemeClr val="tx1"/>
                </a:solidFill>
              </a:rPr>
              <a:t>4</a:t>
            </a:r>
            <a:r>
              <a:rPr lang="ja-JP" altLang="en-US" sz="800" dirty="0">
                <a:solidFill>
                  <a:schemeClr val="tx1"/>
                </a:solidFill>
              </a:rPr>
              <a:t>章と</a:t>
            </a:r>
            <a:r>
              <a:rPr lang="en-US" altLang="ja-JP" sz="800" dirty="0">
                <a:solidFill>
                  <a:schemeClr val="tx1"/>
                </a:solidFill>
              </a:rPr>
              <a:t>5</a:t>
            </a:r>
            <a:r>
              <a:rPr lang="ja-JP" altLang="en-US" sz="800" dirty="0">
                <a:solidFill>
                  <a:schemeClr val="tx1"/>
                </a:solidFill>
              </a:rPr>
              <a:t>章の規律が適用される</a:t>
            </a:r>
          </a:p>
        </p:txBody>
      </p:sp>
      <p:sp>
        <p:nvSpPr>
          <p:cNvPr id="10" name="正方形/長方形 9">
            <a:extLst>
              <a:ext uri="{FF2B5EF4-FFF2-40B4-BE49-F238E27FC236}">
                <a16:creationId xmlns:a16="http://schemas.microsoft.com/office/drawing/2014/main" id="{C9A5B0C2-7772-4218-B828-A3B003EA5F7B}"/>
              </a:ext>
            </a:extLst>
          </p:cNvPr>
          <p:cNvSpPr/>
          <p:nvPr/>
        </p:nvSpPr>
        <p:spPr>
          <a:xfrm>
            <a:off x="4331880" y="1407000"/>
            <a:ext cx="5528578" cy="540703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a:extLst>
              <a:ext uri="{FF2B5EF4-FFF2-40B4-BE49-F238E27FC236}">
                <a16:creationId xmlns:a16="http://schemas.microsoft.com/office/drawing/2014/main" id="{5658E72C-A731-44C2-A74D-CF0AEB0152AC}"/>
              </a:ext>
            </a:extLst>
          </p:cNvPr>
          <p:cNvGraphicFramePr>
            <a:graphicFrameLocks noGrp="1"/>
          </p:cNvGraphicFramePr>
          <p:nvPr>
            <p:extLst>
              <p:ext uri="{D42A27DB-BD31-4B8C-83A1-F6EECF244321}">
                <p14:modId xmlns:p14="http://schemas.microsoft.com/office/powerpoint/2010/main" val="735702428"/>
              </p:ext>
            </p:extLst>
          </p:nvPr>
        </p:nvGraphicFramePr>
        <p:xfrm>
          <a:off x="6140412" y="4032509"/>
          <a:ext cx="3669878" cy="2119275"/>
        </p:xfrm>
        <a:graphic>
          <a:graphicData uri="http://schemas.openxmlformats.org/drawingml/2006/table">
            <a:tbl>
              <a:tblPr firstRow="1" bandRow="1">
                <a:tableStyleId>{93296810-A885-4BE3-A3E7-6D5BEEA58F35}</a:tableStyleId>
              </a:tblPr>
              <a:tblGrid>
                <a:gridCol w="3669878">
                  <a:extLst>
                    <a:ext uri="{9D8B030D-6E8A-4147-A177-3AD203B41FA5}">
                      <a16:colId xmlns:a16="http://schemas.microsoft.com/office/drawing/2014/main" val="778464184"/>
                    </a:ext>
                  </a:extLst>
                </a:gridCol>
              </a:tblGrid>
              <a:tr h="309973">
                <a:tc>
                  <a:txBody>
                    <a:bodyPr/>
                    <a:lstStyle/>
                    <a:p>
                      <a:pPr algn="ctr"/>
                      <a:r>
                        <a:rPr kumimoji="1" lang="en-US" altLang="ja-JP" dirty="0">
                          <a:solidFill>
                            <a:schemeClr val="tx1"/>
                          </a:solidFill>
                        </a:rPr>
                        <a:t>【</a:t>
                      </a:r>
                      <a:r>
                        <a:rPr kumimoji="1" lang="ja-JP" altLang="en-US" dirty="0">
                          <a:solidFill>
                            <a:schemeClr val="tx1"/>
                          </a:solidFill>
                        </a:rPr>
                        <a:t>施行条例</a:t>
                      </a:r>
                      <a:r>
                        <a:rPr kumimoji="1" lang="en-US" altLang="ja-JP"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313331848"/>
                  </a:ext>
                </a:extLst>
              </a:tr>
              <a:tr h="1753515">
                <a:tc>
                  <a:txBody>
                    <a:bodyPr/>
                    <a:lstStyle/>
                    <a:p>
                      <a:r>
                        <a:rPr kumimoji="1" lang="ja-JP" altLang="en-US" sz="1200" dirty="0"/>
                        <a:t>　</a:t>
                      </a:r>
                      <a:r>
                        <a:rPr kumimoji="1" lang="ja-JP" altLang="en-US" sz="1050" dirty="0"/>
                        <a:t>法の施行にあたり、条例で新たに規定する事項や、開示等手続きや審査請求の手続きに関する事項等について規定をする。（②は必ず制定が必要なもの。その他は必要に応じ規定するもの。）</a:t>
                      </a:r>
                      <a:endParaRPr kumimoji="1" lang="en-US" altLang="ja-JP" sz="1050" dirty="0"/>
                    </a:p>
                    <a:p>
                      <a:r>
                        <a:rPr kumimoji="1" lang="ja-JP" altLang="en-US" sz="1050" dirty="0"/>
                        <a:t>（規定事項例）</a:t>
                      </a:r>
                      <a:endParaRPr kumimoji="1" lang="en-US" altLang="ja-JP" sz="1050" dirty="0"/>
                    </a:p>
                    <a:p>
                      <a:r>
                        <a:rPr kumimoji="1" lang="ja-JP" altLang="en-US" sz="1050" dirty="0"/>
                        <a:t>①条例要配慮個人情報</a:t>
                      </a:r>
                      <a:endParaRPr kumimoji="1" lang="en-US" altLang="ja-JP" sz="1050" dirty="0"/>
                    </a:p>
                    <a:p>
                      <a:r>
                        <a:rPr kumimoji="1" lang="ja-JP" altLang="en-US" sz="1050" dirty="0"/>
                        <a:t>②手数料の規定（開示等請求、行政機関等匿名加工情報）</a:t>
                      </a:r>
                      <a:endParaRPr kumimoji="1" lang="en-US" altLang="ja-JP" sz="1050" dirty="0"/>
                    </a:p>
                    <a:p>
                      <a:r>
                        <a:rPr kumimoji="1" lang="ja-JP" altLang="en-US" sz="1050" dirty="0"/>
                        <a:t>③開示決定等の期限</a:t>
                      </a:r>
                      <a:endParaRPr kumimoji="1" lang="en-US" altLang="ja-JP" sz="1050" dirty="0"/>
                    </a:p>
                    <a:p>
                      <a:r>
                        <a:rPr kumimoji="1" lang="ja-JP" altLang="en-US" sz="1050" dirty="0"/>
                        <a:t>④その他</a:t>
                      </a:r>
                      <a:endParaRPr kumimoji="1" lang="en-US" altLang="ja-JP" sz="1050" dirty="0"/>
                    </a:p>
                    <a:p>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7389882"/>
                  </a:ext>
                </a:extLst>
              </a:tr>
            </a:tbl>
          </a:graphicData>
        </a:graphic>
      </p:graphicFrame>
      <p:sp>
        <p:nvSpPr>
          <p:cNvPr id="14" name="矢印: 右 13">
            <a:extLst>
              <a:ext uri="{FF2B5EF4-FFF2-40B4-BE49-F238E27FC236}">
                <a16:creationId xmlns:a16="http://schemas.microsoft.com/office/drawing/2014/main" id="{BF9429E7-0E92-407F-A3AA-2A9FB64D9855}"/>
              </a:ext>
            </a:extLst>
          </p:cNvPr>
          <p:cNvSpPr/>
          <p:nvPr/>
        </p:nvSpPr>
        <p:spPr>
          <a:xfrm>
            <a:off x="3239157" y="1208907"/>
            <a:ext cx="1271534" cy="950462"/>
          </a:xfrm>
          <a:prstGeom prst="rightArrow">
            <a:avLst>
              <a:gd name="adj1" fmla="val 50000"/>
              <a:gd name="adj2" fmla="val 54138"/>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endParaRPr>
          </a:p>
        </p:txBody>
      </p:sp>
      <p:sp>
        <p:nvSpPr>
          <p:cNvPr id="5" name="テキスト ボックス 4">
            <a:extLst>
              <a:ext uri="{FF2B5EF4-FFF2-40B4-BE49-F238E27FC236}">
                <a16:creationId xmlns:a16="http://schemas.microsoft.com/office/drawing/2014/main" id="{68C849EA-5C31-45FF-982C-140DCF757BF6}"/>
              </a:ext>
            </a:extLst>
          </p:cNvPr>
          <p:cNvSpPr txBox="1"/>
          <p:nvPr/>
        </p:nvSpPr>
        <p:spPr>
          <a:xfrm>
            <a:off x="3188214" y="1502178"/>
            <a:ext cx="1303020" cy="461665"/>
          </a:xfrm>
          <a:prstGeom prst="rect">
            <a:avLst/>
          </a:prstGeom>
          <a:noFill/>
        </p:spPr>
        <p:txBody>
          <a:bodyPr wrap="square" rtlCol="0">
            <a:spAutoFit/>
          </a:bodyPr>
          <a:lstStyle/>
          <a:p>
            <a:r>
              <a:rPr kumimoji="1" lang="ja-JP" altLang="en-US" sz="1200" b="1" dirty="0"/>
              <a:t>令和５年春</a:t>
            </a:r>
            <a:endParaRPr kumimoji="1" lang="en-US" altLang="ja-JP" sz="1200" b="1" dirty="0"/>
          </a:p>
          <a:p>
            <a:r>
              <a:rPr kumimoji="1" lang="ja-JP" altLang="en-US" sz="1200" b="1" dirty="0"/>
              <a:t>改正法へ一本化</a:t>
            </a:r>
          </a:p>
        </p:txBody>
      </p:sp>
      <p:cxnSp>
        <p:nvCxnSpPr>
          <p:cNvPr id="50" name="直線コネクタ 49">
            <a:extLst>
              <a:ext uri="{FF2B5EF4-FFF2-40B4-BE49-F238E27FC236}">
                <a16:creationId xmlns:a16="http://schemas.microsoft.com/office/drawing/2014/main" id="{F2FEEA3E-79D2-465E-BED5-6A15CF35F6F1}"/>
              </a:ext>
            </a:extLst>
          </p:cNvPr>
          <p:cNvCxnSpPr>
            <a:cxnSpLocks/>
          </p:cNvCxnSpPr>
          <p:nvPr/>
        </p:nvCxnSpPr>
        <p:spPr>
          <a:xfrm>
            <a:off x="3197489" y="2020773"/>
            <a:ext cx="1332004" cy="0"/>
          </a:xfrm>
          <a:prstGeom prst="line">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1" name="直線コネクタ 50">
            <a:extLst>
              <a:ext uri="{FF2B5EF4-FFF2-40B4-BE49-F238E27FC236}">
                <a16:creationId xmlns:a16="http://schemas.microsoft.com/office/drawing/2014/main" id="{1CA2034C-8AEE-46AB-A7FD-63044463BB67}"/>
              </a:ext>
            </a:extLst>
          </p:cNvPr>
          <p:cNvCxnSpPr>
            <a:cxnSpLocks/>
          </p:cNvCxnSpPr>
          <p:nvPr/>
        </p:nvCxnSpPr>
        <p:spPr>
          <a:xfrm>
            <a:off x="3188214" y="4896907"/>
            <a:ext cx="744947"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45" name="正方形/長方形 44">
            <a:extLst>
              <a:ext uri="{FF2B5EF4-FFF2-40B4-BE49-F238E27FC236}">
                <a16:creationId xmlns:a16="http://schemas.microsoft.com/office/drawing/2014/main" id="{20BB5D1D-71D2-48D8-A21B-40E3214275F2}"/>
              </a:ext>
            </a:extLst>
          </p:cNvPr>
          <p:cNvSpPr/>
          <p:nvPr/>
        </p:nvSpPr>
        <p:spPr>
          <a:xfrm>
            <a:off x="4667100" y="6002858"/>
            <a:ext cx="1952128" cy="236014"/>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rPr>
              <a:t>新たに審査会条例を制定</a:t>
            </a:r>
          </a:p>
        </p:txBody>
      </p:sp>
      <p:sp>
        <p:nvSpPr>
          <p:cNvPr id="2" name="正方形/長方形 1">
            <a:extLst>
              <a:ext uri="{FF2B5EF4-FFF2-40B4-BE49-F238E27FC236}">
                <a16:creationId xmlns:a16="http://schemas.microsoft.com/office/drawing/2014/main" id="{7EFCA8FC-04D1-459B-8297-68D14A8F4871}"/>
              </a:ext>
            </a:extLst>
          </p:cNvPr>
          <p:cNvSpPr/>
          <p:nvPr/>
        </p:nvSpPr>
        <p:spPr>
          <a:xfrm>
            <a:off x="8983476" y="17783"/>
            <a:ext cx="892169" cy="2987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資料２</a:t>
            </a:r>
          </a:p>
        </p:txBody>
      </p:sp>
    </p:spTree>
    <p:extLst>
      <p:ext uri="{BB962C8B-B14F-4D97-AF65-F5344CB8AC3E}">
        <p14:creationId xmlns:p14="http://schemas.microsoft.com/office/powerpoint/2010/main" val="826364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DB7D09F6-8D73-4311-BFE3-EE193D3814FA}"/>
              </a:ext>
            </a:extLst>
          </p:cNvPr>
          <p:cNvSpPr/>
          <p:nvPr/>
        </p:nvSpPr>
        <p:spPr>
          <a:xfrm>
            <a:off x="4725318" y="2026046"/>
            <a:ext cx="5180682" cy="471888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1" name="正方形/長方形 20">
            <a:extLst>
              <a:ext uri="{FF2B5EF4-FFF2-40B4-BE49-F238E27FC236}">
                <a16:creationId xmlns:a16="http://schemas.microsoft.com/office/drawing/2014/main" id="{0AF33597-0F06-4F6E-93BC-F68F658C559F}"/>
              </a:ext>
            </a:extLst>
          </p:cNvPr>
          <p:cNvSpPr/>
          <p:nvPr/>
        </p:nvSpPr>
        <p:spPr>
          <a:xfrm>
            <a:off x="-2" y="585470"/>
            <a:ext cx="4621463" cy="6159459"/>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2" name="正方形/長方形 21">
            <a:extLst>
              <a:ext uri="{FF2B5EF4-FFF2-40B4-BE49-F238E27FC236}">
                <a16:creationId xmlns:a16="http://schemas.microsoft.com/office/drawing/2014/main" id="{069CD7CD-D067-491C-8F06-43F485CF0DFB}"/>
              </a:ext>
            </a:extLst>
          </p:cNvPr>
          <p:cNvSpPr/>
          <p:nvPr/>
        </p:nvSpPr>
        <p:spPr>
          <a:xfrm>
            <a:off x="4553640" y="581104"/>
            <a:ext cx="5336467" cy="111306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 name="タイトル 1">
            <a:extLst>
              <a:ext uri="{FF2B5EF4-FFF2-40B4-BE49-F238E27FC236}">
                <a16:creationId xmlns:a16="http://schemas.microsoft.com/office/drawing/2014/main" id="{6F59D05C-9B8A-4845-9AF6-4A05AB56FF97}"/>
              </a:ext>
            </a:extLst>
          </p:cNvPr>
          <p:cNvSpPr>
            <a:spLocks noGrp="1"/>
          </p:cNvSpPr>
          <p:nvPr>
            <p:ph type="title"/>
          </p:nvPr>
        </p:nvSpPr>
        <p:spPr>
          <a:xfrm>
            <a:off x="-2" y="-13869"/>
            <a:ext cx="9906000" cy="366399"/>
          </a:xfrm>
          <a:solidFill>
            <a:srgbClr val="33CC33"/>
          </a:solidFill>
        </p:spPr>
        <p:txBody>
          <a:bodyPr vert="horz" lIns="1462500" tIns="45720" rIns="1462500" bIns="45720" rtlCol="0" anchor="ctr">
            <a:normAutofit/>
          </a:bodyPr>
          <a:lstStyle/>
          <a:p>
            <a:pPr algn="dist"/>
            <a:r>
              <a:rPr lang="ja-JP" altLang="en-US" sz="1625" b="1" dirty="0">
                <a:solidFill>
                  <a:schemeClr val="bg1"/>
                </a:solidFill>
                <a:latin typeface="+mn-ea"/>
                <a:ea typeface="+mn-ea"/>
              </a:rPr>
              <a:t>個人情報保護法改正による変更事項</a:t>
            </a:r>
          </a:p>
        </p:txBody>
      </p:sp>
      <p:sp>
        <p:nvSpPr>
          <p:cNvPr id="4" name="テキスト ボックス 3">
            <a:extLst>
              <a:ext uri="{FF2B5EF4-FFF2-40B4-BE49-F238E27FC236}">
                <a16:creationId xmlns:a16="http://schemas.microsoft.com/office/drawing/2014/main" id="{7D1BE420-6608-4D84-81F2-92EDEAB77E91}"/>
              </a:ext>
            </a:extLst>
          </p:cNvPr>
          <p:cNvSpPr txBox="1"/>
          <p:nvPr/>
        </p:nvSpPr>
        <p:spPr>
          <a:xfrm>
            <a:off x="102049" y="912978"/>
            <a:ext cx="4451589" cy="291478"/>
          </a:xfrm>
          <a:prstGeom prst="rect">
            <a:avLst/>
          </a:prstGeom>
          <a:solidFill>
            <a:schemeClr val="accent6"/>
          </a:solidFill>
        </p:spPr>
        <p:txBody>
          <a:bodyPr wrap="square" rtlCol="0">
            <a:spAutoFit/>
          </a:bodyPr>
          <a:lstStyle/>
          <a:p>
            <a:r>
              <a:rPr lang="ja-JP" altLang="en-US" sz="1300" b="1" dirty="0">
                <a:solidFill>
                  <a:schemeClr val="bg1"/>
                </a:solidFill>
              </a:rPr>
              <a:t>① 適用対象</a:t>
            </a:r>
          </a:p>
        </p:txBody>
      </p:sp>
      <p:sp>
        <p:nvSpPr>
          <p:cNvPr id="5" name="テキスト ボックス 4">
            <a:extLst>
              <a:ext uri="{FF2B5EF4-FFF2-40B4-BE49-F238E27FC236}">
                <a16:creationId xmlns:a16="http://schemas.microsoft.com/office/drawing/2014/main" id="{8CFA1E94-40EC-4ACE-8ED9-EFF11283FBD8}"/>
              </a:ext>
            </a:extLst>
          </p:cNvPr>
          <p:cNvSpPr txBox="1"/>
          <p:nvPr/>
        </p:nvSpPr>
        <p:spPr>
          <a:xfrm>
            <a:off x="95901" y="1220249"/>
            <a:ext cx="4457738" cy="577081"/>
          </a:xfrm>
          <a:prstGeom prst="rect">
            <a:avLst/>
          </a:prstGeom>
          <a:solidFill>
            <a:schemeClr val="accent6">
              <a:lumMod val="20000"/>
              <a:lumOff val="80000"/>
            </a:schemeClr>
          </a:solidFill>
          <a:ln>
            <a:noFill/>
          </a:ln>
        </p:spPr>
        <p:txBody>
          <a:bodyPr wrap="square" rtlCol="0">
            <a:spAutoFit/>
          </a:bodyPr>
          <a:lstStyle/>
          <a:p>
            <a:r>
              <a:rPr lang="ja-JP" altLang="en-US" sz="1050" dirty="0"/>
              <a:t>・地方公共団体の機関、地方独立行政法人に、国と同じ規律を適用</a:t>
            </a:r>
            <a:endParaRPr lang="en-US" altLang="ja-JP" sz="1050" dirty="0"/>
          </a:p>
          <a:p>
            <a:r>
              <a:rPr lang="ja-JP" altLang="en-US" sz="1050" dirty="0"/>
              <a:t>・病院、大学に民間と同じ規律を適用（開示請求等、一部行政の規律</a:t>
            </a:r>
            <a:endParaRPr lang="en-US" altLang="ja-JP" sz="1050" dirty="0"/>
          </a:p>
          <a:p>
            <a:r>
              <a:rPr lang="ja-JP" altLang="en-US" sz="1050" dirty="0"/>
              <a:t>　を適用）</a:t>
            </a:r>
          </a:p>
        </p:txBody>
      </p:sp>
      <p:sp>
        <p:nvSpPr>
          <p:cNvPr id="6" name="テキスト ボックス 5">
            <a:extLst>
              <a:ext uri="{FF2B5EF4-FFF2-40B4-BE49-F238E27FC236}">
                <a16:creationId xmlns:a16="http://schemas.microsoft.com/office/drawing/2014/main" id="{B3122EEE-70C9-4FD8-94B3-4589D97D4E5F}"/>
              </a:ext>
            </a:extLst>
          </p:cNvPr>
          <p:cNvSpPr txBox="1"/>
          <p:nvPr/>
        </p:nvSpPr>
        <p:spPr>
          <a:xfrm>
            <a:off x="90441" y="1904367"/>
            <a:ext cx="4462496" cy="292388"/>
          </a:xfrm>
          <a:prstGeom prst="rect">
            <a:avLst/>
          </a:prstGeom>
          <a:solidFill>
            <a:schemeClr val="accent6"/>
          </a:solidFill>
        </p:spPr>
        <p:txBody>
          <a:bodyPr wrap="square" rtlCol="0">
            <a:spAutoFit/>
          </a:bodyPr>
          <a:lstStyle/>
          <a:p>
            <a:r>
              <a:rPr lang="ja-JP" altLang="en-US" sz="1300" b="1" dirty="0">
                <a:solidFill>
                  <a:schemeClr val="bg1"/>
                </a:solidFill>
              </a:rPr>
              <a:t>② 定義の一元化</a:t>
            </a:r>
          </a:p>
        </p:txBody>
      </p:sp>
      <p:sp>
        <p:nvSpPr>
          <p:cNvPr id="7" name="テキスト ボックス 6">
            <a:extLst>
              <a:ext uri="{FF2B5EF4-FFF2-40B4-BE49-F238E27FC236}">
                <a16:creationId xmlns:a16="http://schemas.microsoft.com/office/drawing/2014/main" id="{4E1441C3-04FB-46EF-BB1B-2C097FC01612}"/>
              </a:ext>
            </a:extLst>
          </p:cNvPr>
          <p:cNvSpPr txBox="1"/>
          <p:nvPr/>
        </p:nvSpPr>
        <p:spPr>
          <a:xfrm>
            <a:off x="90440" y="2195219"/>
            <a:ext cx="4462497" cy="638636"/>
          </a:xfrm>
          <a:prstGeom prst="rect">
            <a:avLst/>
          </a:prstGeom>
          <a:solidFill>
            <a:schemeClr val="accent6">
              <a:lumMod val="20000"/>
              <a:lumOff val="80000"/>
            </a:schemeClr>
          </a:solidFill>
          <a:ln>
            <a:noFill/>
          </a:ln>
        </p:spPr>
        <p:txBody>
          <a:bodyPr wrap="square" rtlCol="0">
            <a:spAutoFit/>
          </a:bodyPr>
          <a:lstStyle/>
          <a:p>
            <a:r>
              <a:rPr lang="ja-JP" altLang="en-US" sz="1050" dirty="0"/>
              <a:t>・個人情報の定義について、国・民間部門と同じ規律を適用</a:t>
            </a:r>
            <a:endParaRPr lang="en-US" altLang="ja-JP" sz="1050" dirty="0"/>
          </a:p>
          <a:p>
            <a:pPr>
              <a:lnSpc>
                <a:spcPct val="150000"/>
              </a:lnSpc>
            </a:pPr>
            <a:r>
              <a:rPr lang="ja-JP" altLang="en-US" sz="1000" dirty="0"/>
              <a:t>　例）容易照合可能性、個人識別符号（指紋、</a:t>
            </a:r>
            <a:r>
              <a:rPr lang="en-US" altLang="ja-JP" sz="1000" dirty="0"/>
              <a:t>DNA</a:t>
            </a:r>
            <a:r>
              <a:rPr lang="ja-JP" altLang="en-US" sz="1000" dirty="0"/>
              <a:t>情報等）、要配慮個人</a:t>
            </a:r>
            <a:endParaRPr lang="en-US" altLang="ja-JP" sz="1000" dirty="0"/>
          </a:p>
          <a:p>
            <a:r>
              <a:rPr lang="ja-JP" altLang="en-US" sz="1000" dirty="0"/>
              <a:t>　　　情報（不当な差別等が生じないよう特に配慮が必要な情報）等</a:t>
            </a:r>
            <a:endParaRPr lang="en-US" altLang="ja-JP" sz="1000" dirty="0"/>
          </a:p>
        </p:txBody>
      </p:sp>
      <p:sp>
        <p:nvSpPr>
          <p:cNvPr id="9" name="テキスト ボックス 8">
            <a:extLst>
              <a:ext uri="{FF2B5EF4-FFF2-40B4-BE49-F238E27FC236}">
                <a16:creationId xmlns:a16="http://schemas.microsoft.com/office/drawing/2014/main" id="{42ED00C2-D041-4C03-AFC3-110B3278D7A0}"/>
              </a:ext>
            </a:extLst>
          </p:cNvPr>
          <p:cNvSpPr txBox="1"/>
          <p:nvPr/>
        </p:nvSpPr>
        <p:spPr>
          <a:xfrm>
            <a:off x="95901" y="4803690"/>
            <a:ext cx="4451585" cy="746358"/>
          </a:xfrm>
          <a:prstGeom prst="rect">
            <a:avLst/>
          </a:prstGeom>
          <a:solidFill>
            <a:schemeClr val="accent6">
              <a:lumMod val="20000"/>
              <a:lumOff val="80000"/>
            </a:schemeClr>
          </a:solidFill>
          <a:ln>
            <a:noFill/>
          </a:ln>
        </p:spPr>
        <p:txBody>
          <a:bodyPr wrap="square" rtlCol="0">
            <a:spAutoFit/>
          </a:bodyPr>
          <a:lstStyle/>
          <a:p>
            <a:r>
              <a:rPr lang="ja-JP" altLang="en-US" sz="1000" dirty="0"/>
              <a:t>・行政機関等匿名加工情報の提供制度（定期的な提案募集）について、国</a:t>
            </a:r>
            <a:endParaRPr lang="en-US" altLang="ja-JP" sz="1000" dirty="0"/>
          </a:p>
          <a:p>
            <a:r>
              <a:rPr lang="ja-JP" altLang="en-US" sz="1000" dirty="0"/>
              <a:t>　と同じ規律を適用</a:t>
            </a:r>
            <a:endParaRPr lang="en-US" altLang="ja-JP" sz="1000" dirty="0"/>
          </a:p>
          <a:p>
            <a:pPr>
              <a:lnSpc>
                <a:spcPct val="150000"/>
              </a:lnSpc>
            </a:pPr>
            <a:r>
              <a:rPr lang="en-US" altLang="ja-JP" sz="900" dirty="0"/>
              <a:t>※</a:t>
            </a:r>
            <a:r>
              <a:rPr lang="ja-JP" altLang="en-US" sz="900" dirty="0"/>
              <a:t>行政機関等匿名加工情報：個人情報ファイルを構成する保有個人情報を加工して</a:t>
            </a:r>
            <a:endParaRPr lang="en-US" altLang="ja-JP" sz="900" dirty="0"/>
          </a:p>
          <a:p>
            <a:r>
              <a:rPr lang="ja-JP" altLang="en-US" sz="900" dirty="0"/>
              <a:t>　　　　　　　　　　　　　得られる匿名加工情報</a:t>
            </a:r>
          </a:p>
        </p:txBody>
      </p:sp>
      <p:sp>
        <p:nvSpPr>
          <p:cNvPr id="10" name="テキスト ボックス 9">
            <a:extLst>
              <a:ext uri="{FF2B5EF4-FFF2-40B4-BE49-F238E27FC236}">
                <a16:creationId xmlns:a16="http://schemas.microsoft.com/office/drawing/2014/main" id="{045C6BD0-F473-4B42-82CB-0817994F70BA}"/>
              </a:ext>
            </a:extLst>
          </p:cNvPr>
          <p:cNvSpPr txBox="1"/>
          <p:nvPr/>
        </p:nvSpPr>
        <p:spPr>
          <a:xfrm>
            <a:off x="79482" y="3390453"/>
            <a:ext cx="4462494" cy="1038746"/>
          </a:xfrm>
          <a:prstGeom prst="rect">
            <a:avLst/>
          </a:prstGeom>
          <a:solidFill>
            <a:schemeClr val="accent6">
              <a:lumMod val="20000"/>
              <a:lumOff val="80000"/>
            </a:schemeClr>
          </a:solidFill>
          <a:ln>
            <a:noFill/>
          </a:ln>
        </p:spPr>
        <p:txBody>
          <a:bodyPr wrap="square" rtlCol="0">
            <a:spAutoFit/>
          </a:bodyPr>
          <a:lstStyle/>
          <a:p>
            <a:r>
              <a:rPr lang="ja-JP" altLang="en-US" sz="1050" dirty="0"/>
              <a:t>・仮名加工情報及び匿名加工情報の定義が地方公共団体へ導入される</a:t>
            </a:r>
            <a:r>
              <a:rPr lang="ja-JP" altLang="en-US" sz="1050" dirty="0" err="1"/>
              <a:t>こ</a:t>
            </a:r>
            <a:endParaRPr lang="en-US" altLang="ja-JP" sz="1050" dirty="0"/>
          </a:p>
          <a:p>
            <a:r>
              <a:rPr lang="ja-JP" altLang="en-US" sz="1050" dirty="0"/>
              <a:t>　とにより、これらの取扱いに関する国と同じ規律を適用</a:t>
            </a:r>
            <a:endParaRPr lang="en-US" altLang="ja-JP" sz="1050" dirty="0"/>
          </a:p>
          <a:p>
            <a:pPr>
              <a:lnSpc>
                <a:spcPct val="150000"/>
              </a:lnSpc>
            </a:pPr>
            <a:r>
              <a:rPr lang="en-US" altLang="ja-JP" sz="900" dirty="0"/>
              <a:t>※</a:t>
            </a:r>
            <a:r>
              <a:rPr lang="ja-JP" altLang="en-US" sz="900" dirty="0"/>
              <a:t>仮名加工情報：他の情報と照合しない限り特定の個人を識別することができない</a:t>
            </a:r>
            <a:endParaRPr lang="en-US" altLang="ja-JP" sz="900" dirty="0"/>
          </a:p>
          <a:p>
            <a:r>
              <a:rPr lang="ja-JP" altLang="en-US" sz="900" dirty="0"/>
              <a:t>　　　　　　　　ように個人情報を加工して得られる個人に関する情報</a:t>
            </a:r>
            <a:endParaRPr lang="en-US" altLang="ja-JP" sz="900" dirty="0"/>
          </a:p>
          <a:p>
            <a:r>
              <a:rPr lang="ja-JP" altLang="en-US" sz="900" dirty="0"/>
              <a:t>　匿名加工情報：特定の個人を識別することができないように個人情報を加工して</a:t>
            </a:r>
            <a:endParaRPr lang="en-US" altLang="ja-JP" sz="900" dirty="0"/>
          </a:p>
          <a:p>
            <a:r>
              <a:rPr lang="ja-JP" altLang="en-US" sz="900" dirty="0"/>
              <a:t>　　　　　　　　得られる個人に関する情報</a:t>
            </a:r>
            <a:endParaRPr lang="en-US" altLang="ja-JP" sz="900" dirty="0"/>
          </a:p>
        </p:txBody>
      </p:sp>
      <p:sp>
        <p:nvSpPr>
          <p:cNvPr id="11" name="テキスト ボックス 10">
            <a:extLst>
              <a:ext uri="{FF2B5EF4-FFF2-40B4-BE49-F238E27FC236}">
                <a16:creationId xmlns:a16="http://schemas.microsoft.com/office/drawing/2014/main" id="{5AB8DF14-196F-4C78-916A-9F2C9AE43573}"/>
              </a:ext>
            </a:extLst>
          </p:cNvPr>
          <p:cNvSpPr txBox="1"/>
          <p:nvPr/>
        </p:nvSpPr>
        <p:spPr>
          <a:xfrm>
            <a:off x="93522" y="2922433"/>
            <a:ext cx="4462495" cy="492443"/>
          </a:xfrm>
          <a:prstGeom prst="rect">
            <a:avLst/>
          </a:prstGeom>
          <a:solidFill>
            <a:schemeClr val="accent6"/>
          </a:solidFill>
        </p:spPr>
        <p:txBody>
          <a:bodyPr wrap="square" rtlCol="0">
            <a:spAutoFit/>
          </a:bodyPr>
          <a:lstStyle/>
          <a:p>
            <a:r>
              <a:rPr lang="ja-JP" altLang="en-US" sz="1300" b="1" dirty="0">
                <a:solidFill>
                  <a:schemeClr val="bg1"/>
                </a:solidFill>
              </a:rPr>
              <a:t>③ 仮名加工情報・匿名加工情報の取扱いに関する規律の</a:t>
            </a:r>
            <a:endParaRPr lang="en-US" altLang="ja-JP" sz="1300" b="1" dirty="0">
              <a:solidFill>
                <a:schemeClr val="bg1"/>
              </a:solidFill>
            </a:endParaRPr>
          </a:p>
          <a:p>
            <a:r>
              <a:rPr lang="ja-JP" altLang="en-US" sz="1300" b="1" dirty="0">
                <a:solidFill>
                  <a:schemeClr val="bg1"/>
                </a:solidFill>
              </a:rPr>
              <a:t>　導入</a:t>
            </a:r>
          </a:p>
        </p:txBody>
      </p:sp>
      <p:sp>
        <p:nvSpPr>
          <p:cNvPr id="12" name="テキスト ボックス 11">
            <a:extLst>
              <a:ext uri="{FF2B5EF4-FFF2-40B4-BE49-F238E27FC236}">
                <a16:creationId xmlns:a16="http://schemas.microsoft.com/office/drawing/2014/main" id="{8580B853-19F1-4DCC-BAB0-E788067FFE4C}"/>
              </a:ext>
            </a:extLst>
          </p:cNvPr>
          <p:cNvSpPr txBox="1"/>
          <p:nvPr/>
        </p:nvSpPr>
        <p:spPr>
          <a:xfrm>
            <a:off x="4863129" y="912978"/>
            <a:ext cx="4939019" cy="292388"/>
          </a:xfrm>
          <a:prstGeom prst="rect">
            <a:avLst/>
          </a:prstGeom>
          <a:solidFill>
            <a:schemeClr val="accent6"/>
          </a:solidFill>
        </p:spPr>
        <p:txBody>
          <a:bodyPr wrap="square" rtlCol="0">
            <a:spAutoFit/>
          </a:bodyPr>
          <a:lstStyle/>
          <a:p>
            <a:r>
              <a:rPr lang="ja-JP" altLang="en-US" sz="1300" b="1" dirty="0">
                <a:solidFill>
                  <a:schemeClr val="bg1"/>
                </a:solidFill>
              </a:rPr>
              <a:t>⑥ 海外へのデータ移転に係る規律の創設</a:t>
            </a:r>
          </a:p>
        </p:txBody>
      </p:sp>
      <p:sp>
        <p:nvSpPr>
          <p:cNvPr id="13" name="テキスト ボックス 12">
            <a:extLst>
              <a:ext uri="{FF2B5EF4-FFF2-40B4-BE49-F238E27FC236}">
                <a16:creationId xmlns:a16="http://schemas.microsoft.com/office/drawing/2014/main" id="{E68E5704-77D6-461B-88E1-A121BB25A3FC}"/>
              </a:ext>
            </a:extLst>
          </p:cNvPr>
          <p:cNvSpPr txBox="1"/>
          <p:nvPr/>
        </p:nvSpPr>
        <p:spPr>
          <a:xfrm>
            <a:off x="4863129" y="1204456"/>
            <a:ext cx="4939018" cy="400110"/>
          </a:xfrm>
          <a:prstGeom prst="rect">
            <a:avLst/>
          </a:prstGeom>
          <a:solidFill>
            <a:schemeClr val="accent6">
              <a:lumMod val="20000"/>
              <a:lumOff val="80000"/>
            </a:schemeClr>
          </a:solidFill>
          <a:ln>
            <a:noFill/>
          </a:ln>
        </p:spPr>
        <p:txBody>
          <a:bodyPr wrap="square" rtlCol="0">
            <a:spAutoFit/>
          </a:bodyPr>
          <a:lstStyle/>
          <a:p>
            <a:r>
              <a:rPr lang="ja-JP" altLang="en-US" sz="1000" dirty="0"/>
              <a:t>・行政機関が個人情報を外国にある第三者へ提供する場合、原則として、本人の同</a:t>
            </a:r>
            <a:endParaRPr lang="en-US" altLang="ja-JP" sz="1000" dirty="0"/>
          </a:p>
          <a:p>
            <a:r>
              <a:rPr lang="ja-JP" altLang="en-US" sz="1000" dirty="0"/>
              <a:t>　意が必要となる</a:t>
            </a:r>
          </a:p>
        </p:txBody>
      </p:sp>
      <p:sp>
        <p:nvSpPr>
          <p:cNvPr id="14" name="テキスト ボックス 13">
            <a:extLst>
              <a:ext uri="{FF2B5EF4-FFF2-40B4-BE49-F238E27FC236}">
                <a16:creationId xmlns:a16="http://schemas.microsoft.com/office/drawing/2014/main" id="{E58B28E1-B7E4-4D48-8C24-20A56176EFC2}"/>
              </a:ext>
            </a:extLst>
          </p:cNvPr>
          <p:cNvSpPr txBox="1"/>
          <p:nvPr/>
        </p:nvSpPr>
        <p:spPr>
          <a:xfrm>
            <a:off x="103852" y="5904493"/>
            <a:ext cx="4451583" cy="707886"/>
          </a:xfrm>
          <a:prstGeom prst="rect">
            <a:avLst/>
          </a:prstGeom>
          <a:solidFill>
            <a:schemeClr val="accent6">
              <a:lumMod val="20000"/>
              <a:lumOff val="80000"/>
            </a:schemeClr>
          </a:solidFill>
          <a:ln>
            <a:noFill/>
          </a:ln>
        </p:spPr>
        <p:txBody>
          <a:bodyPr wrap="square" rtlCol="0">
            <a:spAutoFit/>
          </a:bodyPr>
          <a:lstStyle/>
          <a:p>
            <a:r>
              <a:rPr lang="ja-JP" altLang="en-US" sz="1000" dirty="0"/>
              <a:t>・個人情報保護委員会は、地方公共団体における個人情報の取扱い等に関</a:t>
            </a:r>
            <a:endParaRPr lang="en-US" altLang="ja-JP" sz="1000" dirty="0"/>
          </a:p>
          <a:p>
            <a:r>
              <a:rPr lang="ja-JP" altLang="en-US" sz="1000" dirty="0"/>
              <a:t>　し、国の行政機関に対する監視に準じた措置を行う</a:t>
            </a:r>
            <a:endParaRPr lang="en-US" altLang="ja-JP" sz="1000" dirty="0"/>
          </a:p>
          <a:p>
            <a:r>
              <a:rPr lang="ja-JP" altLang="en-US" sz="1000" dirty="0"/>
              <a:t>・地方公共団体は、個人情報の取扱い等に関し、個人情報保護委員会に対</a:t>
            </a:r>
            <a:endParaRPr lang="en-US" altLang="ja-JP" sz="1000" dirty="0"/>
          </a:p>
          <a:p>
            <a:r>
              <a:rPr lang="ja-JP" altLang="en-US" sz="1000" dirty="0"/>
              <a:t>　し、助言その他必要な支援を求めることが可能</a:t>
            </a:r>
          </a:p>
        </p:txBody>
      </p:sp>
      <p:sp>
        <p:nvSpPr>
          <p:cNvPr id="15" name="テキスト ボックス 14">
            <a:extLst>
              <a:ext uri="{FF2B5EF4-FFF2-40B4-BE49-F238E27FC236}">
                <a16:creationId xmlns:a16="http://schemas.microsoft.com/office/drawing/2014/main" id="{E1ABB163-76B2-4005-84B4-93C870750104}"/>
              </a:ext>
            </a:extLst>
          </p:cNvPr>
          <p:cNvSpPr txBox="1"/>
          <p:nvPr/>
        </p:nvSpPr>
        <p:spPr>
          <a:xfrm>
            <a:off x="99871" y="5612105"/>
            <a:ext cx="4443634" cy="292388"/>
          </a:xfrm>
          <a:prstGeom prst="rect">
            <a:avLst/>
          </a:prstGeom>
          <a:solidFill>
            <a:schemeClr val="accent6"/>
          </a:solidFill>
        </p:spPr>
        <p:txBody>
          <a:bodyPr wrap="square" rtlCol="0">
            <a:spAutoFit/>
          </a:bodyPr>
          <a:lstStyle/>
          <a:p>
            <a:r>
              <a:rPr lang="ja-JP" altLang="en-US" sz="1300" b="1" dirty="0">
                <a:solidFill>
                  <a:schemeClr val="bg1"/>
                </a:solidFill>
              </a:rPr>
              <a:t>⑤ 個人情報保護委員会による一元的監督</a:t>
            </a:r>
          </a:p>
        </p:txBody>
      </p:sp>
      <p:sp>
        <p:nvSpPr>
          <p:cNvPr id="17" name="四角形: 角を丸くする 16">
            <a:extLst>
              <a:ext uri="{FF2B5EF4-FFF2-40B4-BE49-F238E27FC236}">
                <a16:creationId xmlns:a16="http://schemas.microsoft.com/office/drawing/2014/main" id="{FB08BDD0-8F7F-420C-97B9-8F43126C84C2}"/>
              </a:ext>
            </a:extLst>
          </p:cNvPr>
          <p:cNvSpPr/>
          <p:nvPr/>
        </p:nvSpPr>
        <p:spPr>
          <a:xfrm>
            <a:off x="0" y="478185"/>
            <a:ext cx="3411184" cy="322818"/>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ja-JP" altLang="en-US" sz="1463" b="1" dirty="0"/>
              <a:t>法により統一的に適用される事項</a:t>
            </a:r>
          </a:p>
        </p:txBody>
      </p:sp>
      <p:sp>
        <p:nvSpPr>
          <p:cNvPr id="23" name="四角形: 角を丸くする 22">
            <a:extLst>
              <a:ext uri="{FF2B5EF4-FFF2-40B4-BE49-F238E27FC236}">
                <a16:creationId xmlns:a16="http://schemas.microsoft.com/office/drawing/2014/main" id="{C1BB3D12-BC72-4CA9-A75C-920F728A3956}"/>
              </a:ext>
            </a:extLst>
          </p:cNvPr>
          <p:cNvSpPr/>
          <p:nvPr/>
        </p:nvSpPr>
        <p:spPr>
          <a:xfrm>
            <a:off x="4725318" y="1797980"/>
            <a:ext cx="2993842" cy="401862"/>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ja-JP" altLang="en-US" sz="1463" b="1" dirty="0"/>
              <a:t>条例での規定を検討する事項</a:t>
            </a:r>
          </a:p>
        </p:txBody>
      </p:sp>
      <p:sp>
        <p:nvSpPr>
          <p:cNvPr id="24" name="テキスト ボックス 23">
            <a:extLst>
              <a:ext uri="{FF2B5EF4-FFF2-40B4-BE49-F238E27FC236}">
                <a16:creationId xmlns:a16="http://schemas.microsoft.com/office/drawing/2014/main" id="{54D28293-E143-4642-9388-ABC3E25FEDFC}"/>
              </a:ext>
            </a:extLst>
          </p:cNvPr>
          <p:cNvSpPr txBox="1"/>
          <p:nvPr/>
        </p:nvSpPr>
        <p:spPr>
          <a:xfrm>
            <a:off x="4863127" y="2260165"/>
            <a:ext cx="4939018" cy="292388"/>
          </a:xfrm>
          <a:prstGeom prst="rect">
            <a:avLst/>
          </a:prstGeom>
          <a:solidFill>
            <a:schemeClr val="accent6"/>
          </a:solidFill>
        </p:spPr>
        <p:txBody>
          <a:bodyPr wrap="square" rtlCol="0">
            <a:spAutoFit/>
          </a:bodyPr>
          <a:lstStyle/>
          <a:p>
            <a:r>
              <a:rPr lang="ja-JP" altLang="en-US" sz="1300" b="1" dirty="0">
                <a:solidFill>
                  <a:schemeClr val="bg1"/>
                </a:solidFill>
              </a:rPr>
              <a:t>① 条例要配慮個人情報</a:t>
            </a:r>
          </a:p>
        </p:txBody>
      </p:sp>
      <p:sp>
        <p:nvSpPr>
          <p:cNvPr id="25" name="テキスト ボックス 24">
            <a:extLst>
              <a:ext uri="{FF2B5EF4-FFF2-40B4-BE49-F238E27FC236}">
                <a16:creationId xmlns:a16="http://schemas.microsoft.com/office/drawing/2014/main" id="{237C0FC8-4ED5-4154-8643-2AA85D25F5B7}"/>
              </a:ext>
            </a:extLst>
          </p:cNvPr>
          <p:cNvSpPr txBox="1"/>
          <p:nvPr/>
        </p:nvSpPr>
        <p:spPr>
          <a:xfrm>
            <a:off x="4863127" y="2551363"/>
            <a:ext cx="4939016" cy="590611"/>
          </a:xfrm>
          <a:prstGeom prst="rect">
            <a:avLst/>
          </a:prstGeom>
          <a:solidFill>
            <a:schemeClr val="accent6">
              <a:lumMod val="20000"/>
              <a:lumOff val="80000"/>
            </a:schemeClr>
          </a:solidFill>
          <a:ln>
            <a:noFill/>
          </a:ln>
        </p:spPr>
        <p:txBody>
          <a:bodyPr wrap="square" rtlCol="0">
            <a:spAutoFit/>
          </a:bodyPr>
          <a:lstStyle/>
          <a:p>
            <a:r>
              <a:rPr lang="ja-JP" altLang="en-US" sz="1050" dirty="0"/>
              <a:t>・地域の特性に応じて、本人に対する差別等が生じないように、特に配慮をようするとして条例で定める</a:t>
            </a:r>
            <a:endParaRPr lang="en-US" altLang="ja-JP" sz="1050" dirty="0"/>
          </a:p>
          <a:p>
            <a:r>
              <a:rPr lang="ja-JP" altLang="en-US" sz="1138" dirty="0"/>
              <a:t>　　ＬＧＢＴＱ又はＳＯＧＩを候補として検討中</a:t>
            </a:r>
            <a:endParaRPr lang="ja-JP" altLang="en-US" sz="1050" dirty="0"/>
          </a:p>
        </p:txBody>
      </p:sp>
      <p:sp>
        <p:nvSpPr>
          <p:cNvPr id="27" name="矢印: 右 26">
            <a:extLst>
              <a:ext uri="{FF2B5EF4-FFF2-40B4-BE49-F238E27FC236}">
                <a16:creationId xmlns:a16="http://schemas.microsoft.com/office/drawing/2014/main" id="{60C3158A-E556-496F-AD1D-0088991186B0}"/>
              </a:ext>
            </a:extLst>
          </p:cNvPr>
          <p:cNvSpPr/>
          <p:nvPr/>
        </p:nvSpPr>
        <p:spPr>
          <a:xfrm>
            <a:off x="5019312" y="2904297"/>
            <a:ext cx="187874" cy="160209"/>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8" name="テキスト ボックス 27">
            <a:extLst>
              <a:ext uri="{FF2B5EF4-FFF2-40B4-BE49-F238E27FC236}">
                <a16:creationId xmlns:a16="http://schemas.microsoft.com/office/drawing/2014/main" id="{092A1636-7EAF-416F-890C-384AE4A15D3C}"/>
              </a:ext>
            </a:extLst>
          </p:cNvPr>
          <p:cNvSpPr txBox="1"/>
          <p:nvPr/>
        </p:nvSpPr>
        <p:spPr>
          <a:xfrm>
            <a:off x="4871082" y="3235858"/>
            <a:ext cx="4939018" cy="292388"/>
          </a:xfrm>
          <a:prstGeom prst="rect">
            <a:avLst/>
          </a:prstGeom>
          <a:solidFill>
            <a:schemeClr val="accent6"/>
          </a:solidFill>
        </p:spPr>
        <p:txBody>
          <a:bodyPr wrap="square" rtlCol="0">
            <a:spAutoFit/>
          </a:bodyPr>
          <a:lstStyle/>
          <a:p>
            <a:r>
              <a:rPr lang="ja-JP" altLang="en-US" sz="1300" b="1" dirty="0">
                <a:solidFill>
                  <a:schemeClr val="bg1"/>
                </a:solidFill>
              </a:rPr>
              <a:t>② 手数料（開示請求等、行政機関等匿名加工情報）</a:t>
            </a:r>
          </a:p>
        </p:txBody>
      </p:sp>
      <p:sp>
        <p:nvSpPr>
          <p:cNvPr id="29" name="テキスト ボックス 28">
            <a:extLst>
              <a:ext uri="{FF2B5EF4-FFF2-40B4-BE49-F238E27FC236}">
                <a16:creationId xmlns:a16="http://schemas.microsoft.com/office/drawing/2014/main" id="{F4A2BBF9-BD03-49F2-BFEE-2599F091786A}"/>
              </a:ext>
            </a:extLst>
          </p:cNvPr>
          <p:cNvSpPr txBox="1"/>
          <p:nvPr/>
        </p:nvSpPr>
        <p:spPr>
          <a:xfrm>
            <a:off x="4863127" y="3539628"/>
            <a:ext cx="4939016" cy="638636"/>
          </a:xfrm>
          <a:prstGeom prst="rect">
            <a:avLst/>
          </a:prstGeom>
          <a:solidFill>
            <a:schemeClr val="accent6">
              <a:lumMod val="20000"/>
              <a:lumOff val="80000"/>
            </a:schemeClr>
          </a:solidFill>
          <a:ln>
            <a:noFill/>
          </a:ln>
        </p:spPr>
        <p:txBody>
          <a:bodyPr wrap="square" rtlCol="0">
            <a:spAutoFit/>
          </a:bodyPr>
          <a:lstStyle/>
          <a:p>
            <a:pPr>
              <a:lnSpc>
                <a:spcPts val="1500"/>
              </a:lnSpc>
            </a:pPr>
            <a:r>
              <a:rPr lang="ja-JP" altLang="en-US" sz="1050" dirty="0"/>
              <a:t>・手数料の有無・金額は、条例で定める</a:t>
            </a:r>
            <a:endParaRPr lang="en-US" altLang="ja-JP" sz="1050" dirty="0"/>
          </a:p>
          <a:p>
            <a:pPr>
              <a:lnSpc>
                <a:spcPts val="1500"/>
              </a:lnSpc>
            </a:pPr>
            <a:r>
              <a:rPr lang="ja-JP" altLang="en-US" sz="1050" dirty="0"/>
              <a:t>　　開示請求等　　　　　　：徴収しない</a:t>
            </a:r>
            <a:r>
              <a:rPr lang="ja-JP" altLang="en-US" sz="1050" spc="-100" dirty="0"/>
              <a:t>（別に開示の実施に要する経費を徴収）</a:t>
            </a:r>
            <a:endParaRPr lang="en-US" altLang="ja-JP" sz="1050" spc="-100" dirty="0"/>
          </a:p>
          <a:p>
            <a:r>
              <a:rPr lang="ja-JP" altLang="en-US" sz="1050" dirty="0"/>
              <a:t>　　行政機関等匿名加工情報：徴収する</a:t>
            </a:r>
            <a:r>
              <a:rPr lang="ja-JP" altLang="en-US" sz="1050" kern="1000" spc="-100" dirty="0"/>
              <a:t>（先行する国の手数料を参考に決定する）</a:t>
            </a:r>
          </a:p>
        </p:txBody>
      </p:sp>
      <p:sp>
        <p:nvSpPr>
          <p:cNvPr id="30" name="矢印: 右 29">
            <a:extLst>
              <a:ext uri="{FF2B5EF4-FFF2-40B4-BE49-F238E27FC236}">
                <a16:creationId xmlns:a16="http://schemas.microsoft.com/office/drawing/2014/main" id="{567BF37F-F2FC-4EDC-AA69-11E492C09A05}"/>
              </a:ext>
            </a:extLst>
          </p:cNvPr>
          <p:cNvSpPr/>
          <p:nvPr/>
        </p:nvSpPr>
        <p:spPr>
          <a:xfrm>
            <a:off x="4952998" y="3872904"/>
            <a:ext cx="187874" cy="160209"/>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2" name="左大かっこ 31">
            <a:extLst>
              <a:ext uri="{FF2B5EF4-FFF2-40B4-BE49-F238E27FC236}">
                <a16:creationId xmlns:a16="http://schemas.microsoft.com/office/drawing/2014/main" id="{241951EE-C2B1-45E7-B8D0-EB27DBF80505}"/>
              </a:ext>
            </a:extLst>
          </p:cNvPr>
          <p:cNvSpPr/>
          <p:nvPr/>
        </p:nvSpPr>
        <p:spPr>
          <a:xfrm>
            <a:off x="5170039" y="3773663"/>
            <a:ext cx="37147" cy="361639"/>
          </a:xfrm>
          <a:prstGeom prst="leftBracket">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3" name="テキスト ボックス 32">
            <a:extLst>
              <a:ext uri="{FF2B5EF4-FFF2-40B4-BE49-F238E27FC236}">
                <a16:creationId xmlns:a16="http://schemas.microsoft.com/office/drawing/2014/main" id="{3C6C114F-9E9E-4312-AC16-2D2FAE17496A}"/>
              </a:ext>
            </a:extLst>
          </p:cNvPr>
          <p:cNvSpPr txBox="1"/>
          <p:nvPr/>
        </p:nvSpPr>
        <p:spPr>
          <a:xfrm>
            <a:off x="4871082" y="4188599"/>
            <a:ext cx="4939018" cy="292388"/>
          </a:xfrm>
          <a:prstGeom prst="rect">
            <a:avLst/>
          </a:prstGeom>
          <a:solidFill>
            <a:schemeClr val="accent6"/>
          </a:solidFill>
        </p:spPr>
        <p:txBody>
          <a:bodyPr wrap="square" rtlCol="0">
            <a:spAutoFit/>
          </a:bodyPr>
          <a:lstStyle/>
          <a:p>
            <a:r>
              <a:rPr lang="ja-JP" altLang="en-US" sz="1300" b="1" dirty="0">
                <a:solidFill>
                  <a:schemeClr val="bg1"/>
                </a:solidFill>
              </a:rPr>
              <a:t>③ 開示決定等の期限</a:t>
            </a:r>
          </a:p>
        </p:txBody>
      </p:sp>
      <p:sp>
        <p:nvSpPr>
          <p:cNvPr id="34" name="テキスト ボックス 33">
            <a:extLst>
              <a:ext uri="{FF2B5EF4-FFF2-40B4-BE49-F238E27FC236}">
                <a16:creationId xmlns:a16="http://schemas.microsoft.com/office/drawing/2014/main" id="{56A2160E-D226-448E-8BBC-B9844659213A}"/>
              </a:ext>
            </a:extLst>
          </p:cNvPr>
          <p:cNvSpPr txBox="1"/>
          <p:nvPr/>
        </p:nvSpPr>
        <p:spPr>
          <a:xfrm>
            <a:off x="4863127" y="4487758"/>
            <a:ext cx="4939016" cy="738664"/>
          </a:xfrm>
          <a:prstGeom prst="rect">
            <a:avLst/>
          </a:prstGeom>
          <a:solidFill>
            <a:schemeClr val="accent6">
              <a:lumMod val="20000"/>
              <a:lumOff val="80000"/>
            </a:schemeClr>
          </a:solidFill>
          <a:ln>
            <a:noFill/>
          </a:ln>
        </p:spPr>
        <p:txBody>
          <a:bodyPr wrap="square" rtlCol="0">
            <a:spAutoFit/>
          </a:bodyPr>
          <a:lstStyle/>
          <a:p>
            <a:r>
              <a:rPr lang="ja-JP" altLang="en-US" sz="1050" dirty="0"/>
              <a:t>・開示決定等の期限である</a:t>
            </a:r>
            <a:r>
              <a:rPr lang="en-US" altLang="ja-JP" sz="1050" dirty="0"/>
              <a:t>30</a:t>
            </a:r>
            <a:r>
              <a:rPr lang="ja-JP" altLang="en-US" sz="1050" dirty="0"/>
              <a:t>日間は、条例で短縮する</a:t>
            </a:r>
            <a:endParaRPr lang="en-US" altLang="ja-JP" sz="1050" dirty="0"/>
          </a:p>
          <a:p>
            <a:r>
              <a:rPr lang="ja-JP" altLang="en-US" sz="1050" dirty="0"/>
              <a:t>　　現在の期限である</a:t>
            </a:r>
            <a:r>
              <a:rPr lang="en-US" altLang="ja-JP" sz="1050" dirty="0"/>
              <a:t>15</a:t>
            </a:r>
            <a:r>
              <a:rPr lang="ja-JP" altLang="en-US" sz="1050" dirty="0"/>
              <a:t>日間とする</a:t>
            </a:r>
            <a:endParaRPr lang="en-US" altLang="ja-JP" sz="1050" dirty="0"/>
          </a:p>
          <a:p>
            <a:r>
              <a:rPr lang="ja-JP" altLang="en-US" sz="1050" dirty="0"/>
              <a:t>　　延長は</a:t>
            </a:r>
            <a:r>
              <a:rPr lang="en-US" altLang="ja-JP" sz="1050" dirty="0"/>
              <a:t>45</a:t>
            </a:r>
            <a:r>
              <a:rPr lang="ja-JP" altLang="en-US" sz="1050" dirty="0"/>
              <a:t>日間から法のとおり</a:t>
            </a:r>
            <a:r>
              <a:rPr lang="en-US" altLang="ja-JP" sz="1050" dirty="0"/>
              <a:t>30</a:t>
            </a:r>
            <a:r>
              <a:rPr lang="ja-JP" altLang="en-US" sz="1050" dirty="0"/>
              <a:t>日間とする</a:t>
            </a:r>
            <a:endParaRPr lang="en-US" altLang="ja-JP" sz="1050" dirty="0"/>
          </a:p>
          <a:p>
            <a:r>
              <a:rPr lang="ja-JP" altLang="en-US" sz="1050" dirty="0"/>
              <a:t>　　 （延長期限が現在の</a:t>
            </a:r>
            <a:r>
              <a:rPr lang="en-US" altLang="ja-JP" sz="1050" dirty="0"/>
              <a:t>60</a:t>
            </a:r>
            <a:r>
              <a:rPr lang="ja-JP" altLang="en-US" sz="1050" dirty="0"/>
              <a:t>日間から</a:t>
            </a:r>
            <a:r>
              <a:rPr lang="en-US" altLang="ja-JP" sz="1050" dirty="0"/>
              <a:t>45</a:t>
            </a:r>
            <a:r>
              <a:rPr lang="ja-JP" altLang="en-US" sz="1050" dirty="0"/>
              <a:t>日間になる）　　</a:t>
            </a:r>
          </a:p>
        </p:txBody>
      </p:sp>
      <p:sp>
        <p:nvSpPr>
          <p:cNvPr id="35" name="矢印: 右 34">
            <a:extLst>
              <a:ext uri="{FF2B5EF4-FFF2-40B4-BE49-F238E27FC236}">
                <a16:creationId xmlns:a16="http://schemas.microsoft.com/office/drawing/2014/main" id="{02EA9352-C041-4134-993B-19378B931453}"/>
              </a:ext>
            </a:extLst>
          </p:cNvPr>
          <p:cNvSpPr/>
          <p:nvPr/>
        </p:nvSpPr>
        <p:spPr>
          <a:xfrm>
            <a:off x="4972163" y="4764833"/>
            <a:ext cx="187874" cy="160209"/>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7" name="テキスト ボックス 36">
            <a:extLst>
              <a:ext uri="{FF2B5EF4-FFF2-40B4-BE49-F238E27FC236}">
                <a16:creationId xmlns:a16="http://schemas.microsoft.com/office/drawing/2014/main" id="{529E8D7C-DCFC-49EE-925E-18EF458F94A2}"/>
              </a:ext>
            </a:extLst>
          </p:cNvPr>
          <p:cNvSpPr txBox="1"/>
          <p:nvPr/>
        </p:nvSpPr>
        <p:spPr>
          <a:xfrm>
            <a:off x="4863127" y="5960024"/>
            <a:ext cx="4939018" cy="292388"/>
          </a:xfrm>
          <a:prstGeom prst="rect">
            <a:avLst/>
          </a:prstGeom>
          <a:solidFill>
            <a:schemeClr val="accent6"/>
          </a:solidFill>
        </p:spPr>
        <p:txBody>
          <a:bodyPr wrap="square" rtlCol="0">
            <a:spAutoFit/>
          </a:bodyPr>
          <a:lstStyle/>
          <a:p>
            <a:r>
              <a:rPr lang="ja-JP" altLang="en-US" sz="1300" b="1" dirty="0">
                <a:solidFill>
                  <a:schemeClr val="bg1"/>
                </a:solidFill>
              </a:rPr>
              <a:t>⑤ 諮問機関の設置</a:t>
            </a:r>
          </a:p>
        </p:txBody>
      </p:sp>
      <p:sp>
        <p:nvSpPr>
          <p:cNvPr id="38" name="テキスト ボックス 37">
            <a:extLst>
              <a:ext uri="{FF2B5EF4-FFF2-40B4-BE49-F238E27FC236}">
                <a16:creationId xmlns:a16="http://schemas.microsoft.com/office/drawing/2014/main" id="{808F8B24-0F07-4E9F-9B73-CD87FFB13D94}"/>
              </a:ext>
            </a:extLst>
          </p:cNvPr>
          <p:cNvSpPr txBox="1"/>
          <p:nvPr/>
        </p:nvSpPr>
        <p:spPr>
          <a:xfrm>
            <a:off x="4871084" y="6265860"/>
            <a:ext cx="4939016" cy="429028"/>
          </a:xfrm>
          <a:prstGeom prst="rect">
            <a:avLst/>
          </a:prstGeom>
          <a:solidFill>
            <a:schemeClr val="accent6">
              <a:lumMod val="20000"/>
              <a:lumOff val="80000"/>
            </a:schemeClr>
          </a:solidFill>
          <a:ln>
            <a:noFill/>
          </a:ln>
        </p:spPr>
        <p:txBody>
          <a:bodyPr wrap="square" rtlCol="0">
            <a:spAutoFit/>
          </a:bodyPr>
          <a:lstStyle/>
          <a:p>
            <a:r>
              <a:rPr lang="ja-JP" altLang="en-US" sz="1138" dirty="0"/>
              <a:t>・</a:t>
            </a:r>
            <a:r>
              <a:rPr lang="ja-JP" altLang="en-US" sz="1050" dirty="0"/>
              <a:t>開示決定等に係る審査請求について、県の定める諮問機関へ諮問する</a:t>
            </a:r>
            <a:endParaRPr lang="en-US" altLang="ja-JP" sz="1050" dirty="0"/>
          </a:p>
          <a:p>
            <a:r>
              <a:rPr lang="ja-JP" altLang="en-US" sz="1050" dirty="0"/>
              <a:t>　　現在の個人情報保護審査会へ諮問する</a:t>
            </a:r>
          </a:p>
        </p:txBody>
      </p:sp>
      <p:sp>
        <p:nvSpPr>
          <p:cNvPr id="39" name="矢印: 右 38">
            <a:extLst>
              <a:ext uri="{FF2B5EF4-FFF2-40B4-BE49-F238E27FC236}">
                <a16:creationId xmlns:a16="http://schemas.microsoft.com/office/drawing/2014/main" id="{1411638F-2954-4DF2-8282-C5B3D205EA2C}"/>
              </a:ext>
            </a:extLst>
          </p:cNvPr>
          <p:cNvSpPr/>
          <p:nvPr/>
        </p:nvSpPr>
        <p:spPr>
          <a:xfrm>
            <a:off x="5019312" y="6479875"/>
            <a:ext cx="187874" cy="160209"/>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 name="テキスト ボックス 7">
            <a:extLst>
              <a:ext uri="{FF2B5EF4-FFF2-40B4-BE49-F238E27FC236}">
                <a16:creationId xmlns:a16="http://schemas.microsoft.com/office/drawing/2014/main" id="{B2112523-46E5-45BD-A39F-28EE9B603635}"/>
              </a:ext>
            </a:extLst>
          </p:cNvPr>
          <p:cNvSpPr txBox="1"/>
          <p:nvPr/>
        </p:nvSpPr>
        <p:spPr>
          <a:xfrm>
            <a:off x="91919" y="4508741"/>
            <a:ext cx="4451586" cy="292388"/>
          </a:xfrm>
          <a:prstGeom prst="rect">
            <a:avLst/>
          </a:prstGeom>
          <a:solidFill>
            <a:schemeClr val="accent6"/>
          </a:solidFill>
        </p:spPr>
        <p:txBody>
          <a:bodyPr wrap="square" rtlCol="0">
            <a:spAutoFit/>
          </a:bodyPr>
          <a:lstStyle/>
          <a:p>
            <a:r>
              <a:rPr lang="ja-JP" altLang="en-US" sz="1300" b="1" dirty="0">
                <a:solidFill>
                  <a:schemeClr val="bg1"/>
                </a:solidFill>
              </a:rPr>
              <a:t>④ 行政機関等匿名加工情報の提供制度の導入</a:t>
            </a:r>
          </a:p>
        </p:txBody>
      </p:sp>
      <p:sp>
        <p:nvSpPr>
          <p:cNvPr id="3" name="テキスト ボックス 2">
            <a:extLst>
              <a:ext uri="{FF2B5EF4-FFF2-40B4-BE49-F238E27FC236}">
                <a16:creationId xmlns:a16="http://schemas.microsoft.com/office/drawing/2014/main" id="{3245556B-96E5-4807-9224-499F4D828B11}"/>
              </a:ext>
            </a:extLst>
          </p:cNvPr>
          <p:cNvSpPr txBox="1"/>
          <p:nvPr/>
        </p:nvSpPr>
        <p:spPr>
          <a:xfrm>
            <a:off x="4850127" y="5597471"/>
            <a:ext cx="4931063" cy="253916"/>
          </a:xfrm>
          <a:prstGeom prst="rect">
            <a:avLst/>
          </a:prstGeom>
          <a:solidFill>
            <a:schemeClr val="accent6">
              <a:lumMod val="20000"/>
              <a:lumOff val="80000"/>
            </a:schemeClr>
          </a:solidFill>
        </p:spPr>
        <p:txBody>
          <a:bodyPr wrap="square" rtlCol="0">
            <a:spAutoFit/>
          </a:bodyPr>
          <a:lstStyle/>
          <a:p>
            <a:r>
              <a:rPr kumimoji="1" lang="ja-JP" altLang="en-US" sz="1050" dirty="0"/>
              <a:t>・開示請求における本人確認の手続等</a:t>
            </a:r>
          </a:p>
        </p:txBody>
      </p:sp>
      <p:sp>
        <p:nvSpPr>
          <p:cNvPr id="41" name="テキスト ボックス 40">
            <a:extLst>
              <a:ext uri="{FF2B5EF4-FFF2-40B4-BE49-F238E27FC236}">
                <a16:creationId xmlns:a16="http://schemas.microsoft.com/office/drawing/2014/main" id="{F020CC0F-1C81-484B-910E-802ECC334360}"/>
              </a:ext>
            </a:extLst>
          </p:cNvPr>
          <p:cNvSpPr txBox="1"/>
          <p:nvPr/>
        </p:nvSpPr>
        <p:spPr>
          <a:xfrm>
            <a:off x="4863127" y="5303659"/>
            <a:ext cx="4939018" cy="292388"/>
          </a:xfrm>
          <a:prstGeom prst="rect">
            <a:avLst/>
          </a:prstGeom>
          <a:solidFill>
            <a:schemeClr val="accent6"/>
          </a:solidFill>
        </p:spPr>
        <p:txBody>
          <a:bodyPr wrap="square" rtlCol="0">
            <a:spAutoFit/>
          </a:bodyPr>
          <a:lstStyle/>
          <a:p>
            <a:r>
              <a:rPr lang="ja-JP" altLang="en-US" sz="1300" b="1" dirty="0">
                <a:solidFill>
                  <a:schemeClr val="bg1"/>
                </a:solidFill>
              </a:rPr>
              <a:t>④ その他</a:t>
            </a:r>
          </a:p>
        </p:txBody>
      </p:sp>
      <p:sp>
        <p:nvSpPr>
          <p:cNvPr id="42" name="左大かっこ 41">
            <a:extLst>
              <a:ext uri="{FF2B5EF4-FFF2-40B4-BE49-F238E27FC236}">
                <a16:creationId xmlns:a16="http://schemas.microsoft.com/office/drawing/2014/main" id="{C9A8F741-5844-42BB-A65D-6CA525456082}"/>
              </a:ext>
            </a:extLst>
          </p:cNvPr>
          <p:cNvSpPr/>
          <p:nvPr/>
        </p:nvSpPr>
        <p:spPr>
          <a:xfrm>
            <a:off x="5188612" y="4657797"/>
            <a:ext cx="37147" cy="361639"/>
          </a:xfrm>
          <a:prstGeom prst="leftBracket">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Tree>
    <p:extLst>
      <p:ext uri="{BB962C8B-B14F-4D97-AF65-F5344CB8AC3E}">
        <p14:creationId xmlns:p14="http://schemas.microsoft.com/office/powerpoint/2010/main" val="35475471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942</TotalTime>
  <Words>1211</Words>
  <Application>Microsoft Office PowerPoint</Application>
  <PresentationFormat>A4 210 x 297 mm</PresentationFormat>
  <Paragraphs>110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游ゴシック</vt:lpstr>
      <vt:lpstr>游ゴシック Light</vt:lpstr>
      <vt:lpstr>Arial</vt:lpstr>
      <vt:lpstr>Calibri</vt:lpstr>
      <vt:lpstr>Calibri Light</vt:lpstr>
      <vt:lpstr>Office テーマ</vt:lpstr>
      <vt:lpstr>改正個人情報保護法施行後の本県個人情報保護制度の体系</vt:lpstr>
      <vt:lpstr>個人情報保護法改正による変更事項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整備条例について</dc:title>
  <dc:creator>田島大資</dc:creator>
  <cp:lastModifiedBy>古庄桃子</cp:lastModifiedBy>
  <cp:revision>75</cp:revision>
  <cp:lastPrinted>2022-01-31T04:39:31Z</cp:lastPrinted>
  <dcterms:created xsi:type="dcterms:W3CDTF">2022-01-21T07:44:18Z</dcterms:created>
  <dcterms:modified xsi:type="dcterms:W3CDTF">2022-04-14T10:06:00Z</dcterms:modified>
</cp:coreProperties>
</file>