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66" d="100"/>
          <a:sy n="66" d="100"/>
        </p:scale>
        <p:origin x="96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7FD04A-18A0-489F-9B0C-B9335454FA5C}"/>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4E29-FB01-4E51-8397-3544C3545B3E}"/>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F101E0-723A-4AB3-B797-91B660131065}"/>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71070726-EB3C-441F-BF43-FCF7EBFA4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3F503-4340-4872-8374-1E43BF870105}"/>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67195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C595-1BA9-4225-81ED-746D3EF922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193037-2E63-4720-94A4-D0DE658646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CE0327-87C6-4B82-80B4-3AC428EAB9A1}"/>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96D50F76-ED95-4B48-A299-8256408BA8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2A3D4A-40B7-4591-9594-7454205D0B3C}"/>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4042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6636C0-9437-44A7-A03F-C68F37A907B1}"/>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6BA3EF-346F-4B9B-BC35-0BBD8C223D34}"/>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B670-BC21-4B48-B451-0A535032A671}"/>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54448762-75DD-444D-8F56-16107761F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99C015-D6B0-49AF-B73A-62E764C4D877}"/>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18064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308E2-D300-40EE-BC23-5CFB595666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9CED2C-EC29-4819-839F-75A3F127B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28CC9C-E606-47DD-B831-B026B45548D4}"/>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5228A837-EB31-4C80-A466-6134F8B1AD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4347DB-590D-4DED-AA65-7128A1204943}"/>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88830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33AD2-BCAC-4A7E-AA02-B05EBD30EFDD}"/>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901793-AEC5-460B-A8BD-C0F7A29CC470}"/>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F1F246-1096-49CC-A705-02B7F19666C2}"/>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0715800F-8488-430F-97F2-9EFA49225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998756-3894-4860-A291-D5FB2303E5EA}"/>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1764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962B9-CEA3-4FB2-AE92-3FD33070F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22E5C-DC87-4E67-A73A-E447B6233F5F}"/>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DA7400-0042-46E1-8905-F162AFF4C9EC}"/>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9E2147-5C93-4363-9D77-4A0F8483864E}"/>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41808C88-8887-4563-827E-8ED4E6A889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575965-E2FD-4A5D-86D8-AB04D6ACB428}"/>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346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76330-E323-4C35-92ED-B11E1E33A38B}"/>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029845-246D-4568-929E-1ADA4A7E72B6}"/>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283E11-C6FA-42A1-A0BD-31DA76E50458}"/>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EFFCC6-98EC-4677-828B-6AAEC291F142}"/>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89E09A-0DA0-4684-A2D0-F6D45C591F87}"/>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C4CD6A-C4D5-431D-8D3B-85A535D8C91C}"/>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8" name="フッター プレースホルダー 7">
            <a:extLst>
              <a:ext uri="{FF2B5EF4-FFF2-40B4-BE49-F238E27FC236}">
                <a16:creationId xmlns:a16="http://schemas.microsoft.com/office/drawing/2014/main" id="{16327FEE-6417-4607-A6D4-FD871C5772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80463C6-01CC-4287-82EE-4C9BAD0B136B}"/>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871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AD1CA-CE5E-4CAD-9EBB-2304014591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A82A0C6-ED2F-4FDA-A914-E68546E7B0F6}"/>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4" name="フッター プレースホルダー 3">
            <a:extLst>
              <a:ext uri="{FF2B5EF4-FFF2-40B4-BE49-F238E27FC236}">
                <a16:creationId xmlns:a16="http://schemas.microsoft.com/office/drawing/2014/main" id="{F4F49336-6614-483E-8201-F0D74766AF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51CAC4-2D21-4775-999B-EB6754D5FD26}"/>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0634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BE2251-7DC3-4E06-812B-61406AB75958}"/>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3" name="フッター プレースホルダー 2">
            <a:extLst>
              <a:ext uri="{FF2B5EF4-FFF2-40B4-BE49-F238E27FC236}">
                <a16:creationId xmlns:a16="http://schemas.microsoft.com/office/drawing/2014/main" id="{EDB65BBB-B583-488A-91B9-70B5DC86EF8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630BE-14D0-4F60-BAA4-E694F74E7029}"/>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31578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CB0C7-6520-449F-90A6-B8EFCB940BA0}"/>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7B4A6-9328-44D7-9AE0-F99D21AEC189}"/>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A37762-B408-430B-80F5-9C3E306A04F1}"/>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46E5FF-E7C6-4D54-A203-863CA8F9B0D3}"/>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D3C363C0-41C3-4E47-A3E2-98DFE2ACBD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1832B9-997B-4DEB-8589-BAF7F5E99B3F}"/>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8073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3817E2-EC18-4D28-90C8-3529B3A34AEA}"/>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D12806-0E40-4D20-B113-35031BC1B7A9}"/>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7A2C49F-C360-45E1-9BF0-4F03AEF9A107}"/>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BA7A66-080F-4269-AFB2-6EA094139782}"/>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E43AB26B-7F0B-445F-8D72-6E6B04E964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A5575E-637C-4C15-8B82-803891908CA0}"/>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2261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4B6946-4B3D-45B8-8351-27F69D28C912}"/>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4EF19-D0E2-4DFA-BA48-FB47C8FB8906}"/>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4BA6E-EDC1-440C-A77E-250FA4FFEB9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DEA9C7D9-9BC1-406A-A430-B1105C629422}"/>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D0766-117F-47DE-96BF-B47BD4F53119}"/>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410692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C8D8B518-0CFC-4998-B013-1C540715254C}"/>
              </a:ext>
            </a:extLst>
          </p:cNvPr>
          <p:cNvGraphicFramePr>
            <a:graphicFrameLocks noGrp="1"/>
          </p:cNvGraphicFramePr>
          <p:nvPr>
            <p:extLst>
              <p:ext uri="{D42A27DB-BD31-4B8C-83A1-F6EECF244321}">
                <p14:modId xmlns:p14="http://schemas.microsoft.com/office/powerpoint/2010/main" val="2704358197"/>
              </p:ext>
            </p:extLst>
          </p:nvPr>
        </p:nvGraphicFramePr>
        <p:xfrm>
          <a:off x="158955" y="2364052"/>
          <a:ext cx="9658258" cy="2388718"/>
        </p:xfrm>
        <a:graphic>
          <a:graphicData uri="http://schemas.openxmlformats.org/drawingml/2006/table">
            <a:tbl>
              <a:tblPr firstRow="1" bandRow="1">
                <a:tableStyleId>{5940675A-B579-460E-94D1-54222C63F5DA}</a:tableStyleId>
              </a:tblPr>
              <a:tblGrid>
                <a:gridCol w="9658258">
                  <a:extLst>
                    <a:ext uri="{9D8B030D-6E8A-4147-A177-3AD203B41FA5}">
                      <a16:colId xmlns:a16="http://schemas.microsoft.com/office/drawing/2014/main" val="2417319407"/>
                    </a:ext>
                  </a:extLst>
                </a:gridCol>
              </a:tblGrid>
              <a:tr h="298632">
                <a:tc>
                  <a:txBody>
                    <a:bodyPr/>
                    <a:lstStyle/>
                    <a:p>
                      <a:r>
                        <a:rPr kumimoji="1" lang="ja-JP" altLang="en-US" sz="1400" b="1" dirty="0">
                          <a:solidFill>
                            <a:schemeClr val="bg1"/>
                          </a:solidFill>
                        </a:rPr>
                        <a:t>２　条例要配慮個人情報を定めることについての検討</a:t>
                      </a:r>
                    </a:p>
                  </a:txBody>
                  <a:tcPr>
                    <a:solidFill>
                      <a:schemeClr val="accent1"/>
                    </a:solidFill>
                  </a:tcPr>
                </a:tc>
                <a:extLst>
                  <a:ext uri="{0D108BD9-81ED-4DB2-BD59-A6C34878D82A}">
                    <a16:rowId xmlns:a16="http://schemas.microsoft.com/office/drawing/2014/main" val="2654643072"/>
                  </a:ext>
                </a:extLst>
              </a:tr>
              <a:tr h="2083918">
                <a:tc>
                  <a:txBody>
                    <a:bodyPr/>
                    <a:lstStyle/>
                    <a:p>
                      <a:r>
                        <a:rPr kumimoji="1" lang="ja-JP" altLang="en-US" sz="1400" dirty="0"/>
                        <a:t>・　改正法は、現行条例と異なり、要配慮個人情報について特別な制限を設けておらず、条例要配慮個人情報についても原則的に取扱いを禁止する等、自治体が特別な制限を設けることは認められていない。</a:t>
                      </a:r>
                    </a:p>
                    <a:p>
                      <a:r>
                        <a:rPr kumimoji="1" lang="ja-JP" altLang="en-US" sz="1400" dirty="0"/>
                        <a:t>　条例要配慮個人情報として定めることで職員の情報の取扱いに対する注意意識が高まる効果が期待できる。</a:t>
                      </a:r>
                    </a:p>
                    <a:p>
                      <a:r>
                        <a:rPr kumimoji="1" lang="ja-JP" altLang="en-US" sz="1400" dirty="0"/>
                        <a:t>・　埼玉県では、</a:t>
                      </a:r>
                      <a:r>
                        <a:rPr kumimoji="1" lang="en-US" altLang="ja-JP" sz="1400" dirty="0"/>
                        <a:t>H29</a:t>
                      </a:r>
                      <a:r>
                        <a:rPr kumimoji="1" lang="ja-JP" altLang="en-US" sz="1400" dirty="0"/>
                        <a:t>年度に要配慮個人情報を導入しており、その際の検討で要配慮個人情報とすべきとされたものが、現行条例に反映されている。</a:t>
                      </a:r>
                    </a:p>
                    <a:p>
                      <a:r>
                        <a:rPr kumimoji="1" lang="ja-JP" altLang="en-US" sz="1400" dirty="0"/>
                        <a:t>　改正法の要配慮個人情報は、条例の要配慮個人情報と同様のものであり、条例要配慮個人情報を定めずとも、不足は生じない。</a:t>
                      </a:r>
                      <a:endParaRPr kumimoji="1" lang="en-US" altLang="ja-JP" sz="1400" dirty="0"/>
                    </a:p>
                    <a:p>
                      <a:endParaRPr kumimoji="1" lang="en-US" altLang="ja-JP" sz="1400" dirty="0"/>
                    </a:p>
                    <a:p>
                      <a:endParaRPr kumimoji="1" lang="ja-JP" altLang="en-US" sz="1400" dirty="0"/>
                    </a:p>
                  </a:txBody>
                  <a:tcPr/>
                </a:tc>
                <a:extLst>
                  <a:ext uri="{0D108BD9-81ED-4DB2-BD59-A6C34878D82A}">
                    <a16:rowId xmlns:a16="http://schemas.microsoft.com/office/drawing/2014/main" val="1909595649"/>
                  </a:ext>
                </a:extLst>
              </a:tr>
            </a:tbl>
          </a:graphicData>
        </a:graphic>
      </p:graphicFrame>
      <p:sp>
        <p:nvSpPr>
          <p:cNvPr id="2" name="タイトル 1">
            <a:extLst>
              <a:ext uri="{FF2B5EF4-FFF2-40B4-BE49-F238E27FC236}">
                <a16:creationId xmlns:a16="http://schemas.microsoft.com/office/drawing/2014/main" id="{D4D780A7-4C54-4BB6-A821-24504A374A69}"/>
              </a:ext>
            </a:extLst>
          </p:cNvPr>
          <p:cNvSpPr>
            <a:spLocks noGrp="1"/>
          </p:cNvSpPr>
          <p:nvPr>
            <p:ph type="ctrTitle"/>
          </p:nvPr>
        </p:nvSpPr>
        <p:spPr>
          <a:xfrm>
            <a:off x="1232635" y="273477"/>
            <a:ext cx="7429500" cy="388243"/>
          </a:xfrm>
        </p:spPr>
        <p:txBody>
          <a:bodyPr>
            <a:normAutofit fontScale="90000"/>
          </a:bodyPr>
          <a:lstStyle/>
          <a:p>
            <a:r>
              <a:rPr lang="ja-JP" altLang="en-US" sz="2275" dirty="0"/>
              <a:t>条例要配慮個人情報について</a:t>
            </a:r>
          </a:p>
        </p:txBody>
      </p:sp>
      <p:sp>
        <p:nvSpPr>
          <p:cNvPr id="9" name="矢印: 右 8">
            <a:extLst>
              <a:ext uri="{FF2B5EF4-FFF2-40B4-BE49-F238E27FC236}">
                <a16:creationId xmlns:a16="http://schemas.microsoft.com/office/drawing/2014/main" id="{B5A7183B-F92B-451A-AB85-0122B915316C}"/>
              </a:ext>
            </a:extLst>
          </p:cNvPr>
          <p:cNvSpPr/>
          <p:nvPr/>
        </p:nvSpPr>
        <p:spPr>
          <a:xfrm>
            <a:off x="361418" y="4247439"/>
            <a:ext cx="208722" cy="27699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09C31343-597F-4C93-8995-E6B7782CC8EB}"/>
              </a:ext>
            </a:extLst>
          </p:cNvPr>
          <p:cNvSpPr txBox="1"/>
          <p:nvPr/>
        </p:nvSpPr>
        <p:spPr>
          <a:xfrm>
            <a:off x="570140" y="4057941"/>
            <a:ext cx="8514866" cy="541687"/>
          </a:xfrm>
          <a:prstGeom prst="rect">
            <a:avLst/>
          </a:prstGeom>
          <a:noFill/>
          <a:ln>
            <a:noFill/>
            <a:prstDash val="sysDash"/>
          </a:ln>
        </p:spPr>
        <p:txBody>
          <a:bodyPr wrap="square" rtlCol="0">
            <a:spAutoFit/>
          </a:bodyPr>
          <a:lstStyle/>
          <a:p>
            <a:r>
              <a:rPr lang="ja-JP" altLang="en-US" sz="1460" dirty="0"/>
              <a:t>　</a:t>
            </a:r>
            <a:r>
              <a:rPr lang="en-US" altLang="ja-JP" sz="1460" u="sng" dirty="0"/>
              <a:t>H29</a:t>
            </a:r>
            <a:r>
              <a:rPr lang="ja-JP" altLang="en-US" sz="1460" u="sng" dirty="0"/>
              <a:t>年度以降、埼玉県の実情として大幅な保有数の増加が見込まれ、取扱いに注意を要する個人情報については、新たに条例要配慮個人情報として定める意義はある。</a:t>
            </a:r>
            <a:endParaRPr kumimoji="1" lang="ja-JP" altLang="en-US" sz="1460" u="sng" dirty="0"/>
          </a:p>
        </p:txBody>
      </p:sp>
      <p:graphicFrame>
        <p:nvGraphicFramePr>
          <p:cNvPr id="11" name="表 10">
            <a:extLst>
              <a:ext uri="{FF2B5EF4-FFF2-40B4-BE49-F238E27FC236}">
                <a16:creationId xmlns:a16="http://schemas.microsoft.com/office/drawing/2014/main" id="{E2A516AA-3CFD-4730-B888-A294C8FC293E}"/>
              </a:ext>
            </a:extLst>
          </p:cNvPr>
          <p:cNvGraphicFramePr>
            <a:graphicFrameLocks noGrp="1"/>
          </p:cNvGraphicFramePr>
          <p:nvPr>
            <p:extLst>
              <p:ext uri="{D42A27DB-BD31-4B8C-83A1-F6EECF244321}">
                <p14:modId xmlns:p14="http://schemas.microsoft.com/office/powerpoint/2010/main" val="2156462199"/>
              </p:ext>
            </p:extLst>
          </p:nvPr>
        </p:nvGraphicFramePr>
        <p:xfrm>
          <a:off x="158955" y="4826878"/>
          <a:ext cx="9658258" cy="1974406"/>
        </p:xfrm>
        <a:graphic>
          <a:graphicData uri="http://schemas.openxmlformats.org/drawingml/2006/table">
            <a:tbl>
              <a:tblPr firstRow="1" bandRow="1">
                <a:tableStyleId>{5940675A-B579-460E-94D1-54222C63F5DA}</a:tableStyleId>
              </a:tblPr>
              <a:tblGrid>
                <a:gridCol w="9658258">
                  <a:extLst>
                    <a:ext uri="{9D8B030D-6E8A-4147-A177-3AD203B41FA5}">
                      <a16:colId xmlns:a16="http://schemas.microsoft.com/office/drawing/2014/main" val="981917253"/>
                    </a:ext>
                  </a:extLst>
                </a:gridCol>
              </a:tblGrid>
              <a:tr h="345691">
                <a:tc>
                  <a:txBody>
                    <a:bodyPr/>
                    <a:lstStyle/>
                    <a:p>
                      <a:r>
                        <a:rPr kumimoji="1" lang="ja-JP" altLang="en-US" sz="1400" b="1" dirty="0">
                          <a:solidFill>
                            <a:schemeClr val="bg1"/>
                          </a:solidFill>
                        </a:rPr>
                        <a:t>３　調査・検討</a:t>
                      </a:r>
                    </a:p>
                  </a:txBody>
                  <a:tcPr>
                    <a:solidFill>
                      <a:schemeClr val="accent1"/>
                    </a:solidFill>
                  </a:tcPr>
                </a:tc>
                <a:extLst>
                  <a:ext uri="{0D108BD9-81ED-4DB2-BD59-A6C34878D82A}">
                    <a16:rowId xmlns:a16="http://schemas.microsoft.com/office/drawing/2014/main" val="31208824"/>
                  </a:ext>
                </a:extLst>
              </a:tr>
              <a:tr h="1628715">
                <a:tc>
                  <a:txBody>
                    <a:bodyPr/>
                    <a:lstStyle/>
                    <a:p>
                      <a:r>
                        <a:rPr kumimoji="1" lang="ja-JP" altLang="en-US" sz="1400" dirty="0"/>
                        <a:t>　</a:t>
                      </a:r>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pPr>
                        <a:spcBef>
                          <a:spcPts val="600"/>
                        </a:spcBef>
                      </a:pPr>
                      <a:r>
                        <a:rPr kumimoji="1" lang="ja-JP" altLang="en-US" sz="1400" dirty="0"/>
                        <a:t>　　　</a:t>
                      </a:r>
                      <a:r>
                        <a:rPr kumimoji="1" lang="ja-JP" altLang="en-US" sz="1400" u="heavy" baseline="0" dirty="0"/>
                        <a:t>これらのことから「性的指向・性自認」を条例要配慮個人情報として定めることを検討中</a:t>
                      </a:r>
                    </a:p>
                  </a:txBody>
                  <a:tcPr/>
                </a:tc>
                <a:extLst>
                  <a:ext uri="{0D108BD9-81ED-4DB2-BD59-A6C34878D82A}">
                    <a16:rowId xmlns:a16="http://schemas.microsoft.com/office/drawing/2014/main" val="2774577915"/>
                  </a:ext>
                </a:extLst>
              </a:tr>
            </a:tbl>
          </a:graphicData>
        </a:graphic>
      </p:graphicFrame>
      <p:graphicFrame>
        <p:nvGraphicFramePr>
          <p:cNvPr id="12" name="表 11">
            <a:extLst>
              <a:ext uri="{FF2B5EF4-FFF2-40B4-BE49-F238E27FC236}">
                <a16:creationId xmlns:a16="http://schemas.microsoft.com/office/drawing/2014/main" id="{60265DC0-CB19-4953-830D-AF6603C59C15}"/>
              </a:ext>
            </a:extLst>
          </p:cNvPr>
          <p:cNvGraphicFramePr>
            <a:graphicFrameLocks noGrp="1"/>
          </p:cNvGraphicFramePr>
          <p:nvPr>
            <p:extLst>
              <p:ext uri="{D42A27DB-BD31-4B8C-83A1-F6EECF244321}">
                <p14:modId xmlns:p14="http://schemas.microsoft.com/office/powerpoint/2010/main" val="812386703"/>
              </p:ext>
            </p:extLst>
          </p:nvPr>
        </p:nvGraphicFramePr>
        <p:xfrm>
          <a:off x="158955" y="818913"/>
          <a:ext cx="9658258" cy="1463040"/>
        </p:xfrm>
        <a:graphic>
          <a:graphicData uri="http://schemas.openxmlformats.org/drawingml/2006/table">
            <a:tbl>
              <a:tblPr firstRow="1" bandRow="1">
                <a:tableStyleId>{5940675A-B579-460E-94D1-54222C63F5DA}</a:tableStyleId>
              </a:tblPr>
              <a:tblGrid>
                <a:gridCol w="9658258">
                  <a:extLst>
                    <a:ext uri="{9D8B030D-6E8A-4147-A177-3AD203B41FA5}">
                      <a16:colId xmlns:a16="http://schemas.microsoft.com/office/drawing/2014/main" val="4126854437"/>
                    </a:ext>
                  </a:extLst>
                </a:gridCol>
              </a:tblGrid>
              <a:tr h="0">
                <a:tc>
                  <a:txBody>
                    <a:bodyPr/>
                    <a:lstStyle/>
                    <a:p>
                      <a:r>
                        <a:rPr kumimoji="1" lang="ja-JP" altLang="en-US" sz="1400" b="1" dirty="0">
                          <a:solidFill>
                            <a:schemeClr val="bg1"/>
                          </a:solidFill>
                        </a:rPr>
                        <a:t>１　条例要配慮個人情報について</a:t>
                      </a:r>
                    </a:p>
                  </a:txBody>
                  <a:tcPr>
                    <a:solidFill>
                      <a:schemeClr val="accent1"/>
                    </a:solidFill>
                  </a:tcPr>
                </a:tc>
                <a:extLst>
                  <a:ext uri="{0D108BD9-81ED-4DB2-BD59-A6C34878D82A}">
                    <a16:rowId xmlns:a16="http://schemas.microsoft.com/office/drawing/2014/main" val="2399695240"/>
                  </a:ext>
                </a:extLst>
              </a:tr>
              <a:tr h="370840">
                <a:tc>
                  <a:txBody>
                    <a:bodyPr/>
                    <a:lstStyle/>
                    <a:p>
                      <a:r>
                        <a:rPr kumimoji="1" lang="ja-JP" altLang="en-US" sz="1400" dirty="0"/>
                        <a:t>　改正法は、法の定める要配慮個人情報とは別に、自治体が地域の特性等に応じて条例要配慮個人情報を定めることができるとしている。</a:t>
                      </a:r>
                    </a:p>
                    <a:p>
                      <a:r>
                        <a:rPr kumimoji="1" lang="ja-JP" altLang="en-US" sz="1400" dirty="0"/>
                        <a:t>　条例要配慮個人情報として定めたものについては、以下の手続が必要となる。</a:t>
                      </a:r>
                    </a:p>
                    <a:p>
                      <a:r>
                        <a:rPr kumimoji="1" lang="ja-JP" altLang="en-US" sz="1400" dirty="0"/>
                        <a:t>　①　個人情報ファイル簿への記載</a:t>
                      </a:r>
                    </a:p>
                    <a:p>
                      <a:r>
                        <a:rPr kumimoji="1" lang="ja-JP" altLang="en-US" sz="1400" dirty="0"/>
                        <a:t>　②　漏えい等事故が生じた場合の個人情報保護委員会への報告</a:t>
                      </a:r>
                    </a:p>
                  </a:txBody>
                  <a:tcPr/>
                </a:tc>
                <a:extLst>
                  <a:ext uri="{0D108BD9-81ED-4DB2-BD59-A6C34878D82A}">
                    <a16:rowId xmlns:a16="http://schemas.microsoft.com/office/drawing/2014/main" val="3446180623"/>
                  </a:ext>
                </a:extLst>
              </a:tr>
            </a:tbl>
          </a:graphicData>
        </a:graphic>
      </p:graphicFrame>
      <p:sp>
        <p:nvSpPr>
          <p:cNvPr id="15" name="テキスト ボックス 14">
            <a:extLst>
              <a:ext uri="{FF2B5EF4-FFF2-40B4-BE49-F238E27FC236}">
                <a16:creationId xmlns:a16="http://schemas.microsoft.com/office/drawing/2014/main" id="{5ABC8B95-F609-4EE0-A99D-71F087467BBD}"/>
              </a:ext>
            </a:extLst>
          </p:cNvPr>
          <p:cNvSpPr txBox="1"/>
          <p:nvPr/>
        </p:nvSpPr>
        <p:spPr>
          <a:xfrm>
            <a:off x="1" y="5231989"/>
            <a:ext cx="9817212" cy="1040862"/>
          </a:xfrm>
          <a:prstGeom prst="rect">
            <a:avLst/>
          </a:prstGeom>
          <a:noFill/>
        </p:spPr>
        <p:txBody>
          <a:bodyPr wrap="square" rtlCol="0">
            <a:spAutoFit/>
          </a:bodyPr>
          <a:lstStyle/>
          <a:p>
            <a:pPr>
              <a:lnSpc>
                <a:spcPts val="2600"/>
              </a:lnSpc>
            </a:pPr>
            <a:r>
              <a:rPr lang="ja-JP" altLang="en-US" sz="1460" dirty="0"/>
              <a:t>　・県ではＬＧＢＴＱを対象に実態調査を実施。ＬＧＢＴＱは性的マイノリティであるため様々な困難に直面していることが判明</a:t>
            </a:r>
          </a:p>
          <a:p>
            <a:pPr>
              <a:lnSpc>
                <a:spcPts val="2600"/>
              </a:lnSpc>
            </a:pPr>
            <a:r>
              <a:rPr lang="ja-JP" altLang="en-US" sz="1460" dirty="0"/>
              <a:t>　・埼玉県では５か年計画で誰もが活躍しともに生きる社会を実現するため、ＬＧＢＴＱの理解促進などの施策を位置づけ</a:t>
            </a:r>
          </a:p>
          <a:p>
            <a:pPr>
              <a:lnSpc>
                <a:spcPts val="2600"/>
              </a:lnSpc>
            </a:pPr>
            <a:r>
              <a:rPr lang="ja-JP" altLang="en-US" sz="1460" dirty="0"/>
              <a:t>　・今後、ＬＧＢＴＱに関する相談窓口設置などにより、県が保有するＳＯＧＩに関する個人情報が大幅に増大する見込み</a:t>
            </a:r>
            <a:endParaRPr kumimoji="1" lang="ja-JP" altLang="en-US" sz="1460" dirty="0"/>
          </a:p>
        </p:txBody>
      </p:sp>
      <p:sp>
        <p:nvSpPr>
          <p:cNvPr id="3" name="正方形/長方形 2">
            <a:extLst>
              <a:ext uri="{FF2B5EF4-FFF2-40B4-BE49-F238E27FC236}">
                <a16:creationId xmlns:a16="http://schemas.microsoft.com/office/drawing/2014/main" id="{41953C94-ACD4-4E2D-B83B-F24626139D6A}"/>
              </a:ext>
            </a:extLst>
          </p:cNvPr>
          <p:cNvSpPr/>
          <p:nvPr/>
        </p:nvSpPr>
        <p:spPr>
          <a:xfrm>
            <a:off x="6857881" y="1460241"/>
            <a:ext cx="2889164" cy="733378"/>
          </a:xfrm>
          <a:prstGeom prst="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a:solidFill>
                  <a:schemeClr val="tx1"/>
                </a:solidFill>
              </a:rPr>
              <a:t>【</a:t>
            </a:r>
            <a:r>
              <a:rPr lang="ja-JP" altLang="en-US" sz="800" dirty="0">
                <a:solidFill>
                  <a:schemeClr val="tx1"/>
                </a:solidFill>
              </a:rPr>
              <a:t>要配慮個人情報</a:t>
            </a:r>
            <a:r>
              <a:rPr lang="en-US" altLang="ja-JP" sz="800" dirty="0">
                <a:solidFill>
                  <a:schemeClr val="tx1"/>
                </a:solidFill>
              </a:rPr>
              <a:t>】</a:t>
            </a:r>
          </a:p>
          <a:p>
            <a:r>
              <a:rPr lang="ja-JP" altLang="ja-JP" sz="800" dirty="0">
                <a:solidFill>
                  <a:schemeClr val="tx1"/>
                </a:solidFill>
              </a:rPr>
              <a:t>・人種、信条、社会的身分、病歴、犯罪の経歴、犯罪被害事実</a:t>
            </a:r>
          </a:p>
          <a:p>
            <a:r>
              <a:rPr lang="ja-JP" altLang="ja-JP" sz="800" dirty="0">
                <a:solidFill>
                  <a:schemeClr val="tx1"/>
                </a:solidFill>
              </a:rPr>
              <a:t>・身体、知的、精神障害</a:t>
            </a:r>
          </a:p>
          <a:p>
            <a:r>
              <a:rPr lang="ja-JP" altLang="ja-JP" sz="800" dirty="0">
                <a:solidFill>
                  <a:schemeClr val="tx1"/>
                </a:solidFill>
              </a:rPr>
              <a:t>・健康診断結果等、特殊な疾病</a:t>
            </a:r>
          </a:p>
          <a:p>
            <a:r>
              <a:rPr lang="ja-JP" altLang="ja-JP" sz="800" dirty="0">
                <a:solidFill>
                  <a:schemeClr val="tx1"/>
                </a:solidFill>
              </a:rPr>
              <a:t>・刑事、少年保護事件の手続</a:t>
            </a:r>
            <a:endParaRPr kumimoji="1" lang="ja-JP" altLang="en-US" sz="800" dirty="0">
              <a:solidFill>
                <a:schemeClr val="tx1"/>
              </a:solidFill>
            </a:endParaRPr>
          </a:p>
        </p:txBody>
      </p:sp>
      <p:sp>
        <p:nvSpPr>
          <p:cNvPr id="14" name="矢印: 右 13">
            <a:extLst>
              <a:ext uri="{FF2B5EF4-FFF2-40B4-BE49-F238E27FC236}">
                <a16:creationId xmlns:a16="http://schemas.microsoft.com/office/drawing/2014/main" id="{3CEA0FD3-4ED3-4C25-B1B6-D2DFEF7FC521}"/>
              </a:ext>
            </a:extLst>
          </p:cNvPr>
          <p:cNvSpPr/>
          <p:nvPr/>
        </p:nvSpPr>
        <p:spPr>
          <a:xfrm>
            <a:off x="274215" y="6346959"/>
            <a:ext cx="208722" cy="27699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308B6166-E4AB-419E-AA03-993F212D4855}"/>
              </a:ext>
            </a:extLst>
          </p:cNvPr>
          <p:cNvSpPr/>
          <p:nvPr/>
        </p:nvSpPr>
        <p:spPr>
          <a:xfrm>
            <a:off x="8750830" y="104566"/>
            <a:ext cx="996215" cy="3378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資料３－１</a:t>
            </a:r>
          </a:p>
        </p:txBody>
      </p:sp>
    </p:spTree>
    <p:extLst>
      <p:ext uri="{BB962C8B-B14F-4D97-AF65-F5344CB8AC3E}">
        <p14:creationId xmlns:p14="http://schemas.microsoft.com/office/powerpoint/2010/main" val="8263648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S Pゴシック">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699D1CE-F3E1-4903-8648-8F0B4690FE50}" vid="{958253D0-D172-45CA-9FEB-EBDE5F69CB37}"/>
    </a:ext>
  </a:extLst>
</a:theme>
</file>

<file path=docProps/app.xml><?xml version="1.0" encoding="utf-8"?>
<Properties xmlns="http://schemas.openxmlformats.org/officeDocument/2006/extended-properties" xmlns:vt="http://schemas.openxmlformats.org/officeDocument/2006/docPropsVTypes">
  <Template>Default Theme</Template>
  <TotalTime>1246</TotalTime>
  <Words>469</Words>
  <Application>Microsoft Office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Office テーマ</vt:lpstr>
      <vt:lpstr>条例要配慮個人情報について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田島大資</dc:creator>
  <cp:lastModifiedBy>古庄桃子</cp:lastModifiedBy>
  <cp:revision>54</cp:revision>
  <cp:lastPrinted>2022-04-15T14:32:08Z</cp:lastPrinted>
  <dcterms:created xsi:type="dcterms:W3CDTF">2022-01-28T04:27:10Z</dcterms:created>
  <dcterms:modified xsi:type="dcterms:W3CDTF">2022-04-15T14:32:13Z</dcterms:modified>
</cp:coreProperties>
</file>