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7" autoAdjust="0"/>
    <p:restoredTop sz="94660"/>
  </p:normalViewPr>
  <p:slideViewPr>
    <p:cSldViewPr snapToGrid="0">
      <p:cViewPr varScale="1">
        <p:scale>
          <a:sx n="66" d="100"/>
          <a:sy n="66" d="100"/>
        </p:scale>
        <p:origin x="96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7FD04A-18A0-489F-9B0C-B9335454FA5C}"/>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9664E29-FB01-4E51-8397-3544C3545B3E}"/>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26F101E0-723A-4AB3-B797-91B660131065}"/>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71070726-EB3C-441F-BF43-FCF7EBFA4A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AD3F503-4340-4872-8374-1E43BF870105}"/>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671956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34C595-1BA9-4225-81ED-746D3EF9222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E193037-2E63-4720-94A4-D0DE65864655}"/>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CE0327-87C6-4B82-80B4-3AC428EAB9A1}"/>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96D50F76-ED95-4B48-A299-8256408BA86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2A3D4A-40B7-4591-9594-7454205D0B3C}"/>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404233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56636C0-9437-44A7-A03F-C68F37A907B1}"/>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46BA3EF-346F-4B9B-BC35-0BBD8C223D34}"/>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C8AB670-BC21-4B48-B451-0A535032A671}"/>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54448762-75DD-444D-8F56-16107761F2F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B99C015-D6B0-49AF-B73A-62E764C4D877}"/>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180642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1308E2-D300-40EE-BC23-5CFB595666F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89CED2C-EC29-4819-839F-75A3F127BE4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428CC9C-E606-47DD-B831-B026B45548D4}"/>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5228A837-EB31-4C80-A466-6134F8B1AD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4347DB-590D-4DED-AA65-7128A1204943}"/>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888309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C33AD2-BCAC-4A7E-AA02-B05EBD30EFDD}"/>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6901793-AEC5-460B-A8BD-C0F7A29CC470}"/>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D9F1F246-1096-49CC-A705-02B7F19666C2}"/>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0715800F-8488-430F-97F2-9EFA49225F0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998756-3894-4860-A291-D5FB2303E5EA}"/>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17644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C962B9-CEA3-4FB2-AE92-3FD33070FD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9C22E5C-DC87-4E67-A73A-E447B6233F5F}"/>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BDA7400-0042-46E1-8905-F162AFF4C9EC}"/>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29E2147-5C93-4363-9D77-4A0F8483864E}"/>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6" name="フッター プレースホルダー 5">
            <a:extLst>
              <a:ext uri="{FF2B5EF4-FFF2-40B4-BE49-F238E27FC236}">
                <a16:creationId xmlns:a16="http://schemas.microsoft.com/office/drawing/2014/main" id="{41808C88-8887-4563-827E-8ED4E6A889D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575965-E2FD-4A5D-86D8-AB04D6ACB428}"/>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3461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E76330-E323-4C35-92ED-B11E1E33A38B}"/>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0029845-246D-4568-929E-1ADA4A7E72B6}"/>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3283E11-C6FA-42A1-A0BD-31DA76E50458}"/>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DEFFCC6-98EC-4677-828B-6AAEC291F142}"/>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89E09A-0DA0-4684-A2D0-F6D45C591F87}"/>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0C4CD6A-C4D5-431D-8D3B-85A535D8C91C}"/>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8" name="フッター プレースホルダー 7">
            <a:extLst>
              <a:ext uri="{FF2B5EF4-FFF2-40B4-BE49-F238E27FC236}">
                <a16:creationId xmlns:a16="http://schemas.microsoft.com/office/drawing/2014/main" id="{16327FEE-6417-4607-A6D4-FD871C5772B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80463C6-01CC-4287-82EE-4C9BAD0B136B}"/>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387114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EAD1CA-CE5E-4CAD-9EBB-23040145918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A82A0C6-ED2F-4FDA-A914-E68546E7B0F6}"/>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4" name="フッター プレースホルダー 3">
            <a:extLst>
              <a:ext uri="{FF2B5EF4-FFF2-40B4-BE49-F238E27FC236}">
                <a16:creationId xmlns:a16="http://schemas.microsoft.com/office/drawing/2014/main" id="{F4F49336-6614-483E-8201-F0D74766AF0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251CAC4-2D21-4775-999B-EB6754D5FD26}"/>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3063473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5BE2251-7DC3-4E06-812B-61406AB75958}"/>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3" name="フッター プレースホルダー 2">
            <a:extLst>
              <a:ext uri="{FF2B5EF4-FFF2-40B4-BE49-F238E27FC236}">
                <a16:creationId xmlns:a16="http://schemas.microsoft.com/office/drawing/2014/main" id="{EDB65BBB-B583-488A-91B9-70B5DC86EF8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C9630BE-14D0-4F60-BAA4-E694F74E7029}"/>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2315787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4CB0C7-6520-449F-90A6-B8EFCB940BA0}"/>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227B4A6-9328-44D7-9AE0-F99D21AEC189}"/>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7A37762-B408-430B-80F5-9C3E306A04F1}"/>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D46E5FF-E7C6-4D54-A203-863CA8F9B0D3}"/>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6" name="フッター プレースホルダー 5">
            <a:extLst>
              <a:ext uri="{FF2B5EF4-FFF2-40B4-BE49-F238E27FC236}">
                <a16:creationId xmlns:a16="http://schemas.microsoft.com/office/drawing/2014/main" id="{D3C363C0-41C3-4E47-A3E2-98DFE2ACBD6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1832B9-997B-4DEB-8589-BAF7F5E99B3F}"/>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807385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53817E2-EC18-4D28-90C8-3529B3A34AEA}"/>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8D12806-0E40-4D20-B113-35031BC1B7A9}"/>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7A2C49F-C360-45E1-9BF0-4F03AEF9A107}"/>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6BA7A66-080F-4269-AFB2-6EA094139782}"/>
              </a:ext>
            </a:extLst>
          </p:cNvPr>
          <p:cNvSpPr>
            <a:spLocks noGrp="1"/>
          </p:cNvSpPr>
          <p:nvPr>
            <p:ph type="dt" sz="half" idx="10"/>
          </p:nvPr>
        </p:nvSpPr>
        <p:spPr/>
        <p:txBody>
          <a:bodyPr/>
          <a:lstStyle/>
          <a:p>
            <a:fld id="{F638C196-BC10-466A-9D5C-7229EFAA9194}" type="datetimeFigureOut">
              <a:rPr kumimoji="1" lang="ja-JP" altLang="en-US" smtClean="0"/>
              <a:t>2022/4/15</a:t>
            </a:fld>
            <a:endParaRPr kumimoji="1" lang="ja-JP" altLang="en-US"/>
          </a:p>
        </p:txBody>
      </p:sp>
      <p:sp>
        <p:nvSpPr>
          <p:cNvPr id="6" name="フッター プレースホルダー 5">
            <a:extLst>
              <a:ext uri="{FF2B5EF4-FFF2-40B4-BE49-F238E27FC236}">
                <a16:creationId xmlns:a16="http://schemas.microsoft.com/office/drawing/2014/main" id="{E43AB26B-7F0B-445F-8D72-6E6B04E964F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8A5575E-637C-4C15-8B82-803891908CA0}"/>
              </a:ext>
            </a:extLst>
          </p:cNvPr>
          <p:cNvSpPr>
            <a:spLocks noGrp="1"/>
          </p:cNvSpPr>
          <p:nvPr>
            <p:ph type="sldNum" sz="quarter" idx="12"/>
          </p:nvPr>
        </p:nvSpPr>
        <p:spPr/>
        <p:txBody>
          <a:body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122611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54B6946-4B3D-45B8-8351-27F69D28C912}"/>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2A4EF19-D0E2-4DFA-BA48-FB47C8FB8906}"/>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AC4BA6E-EDC1-440C-A77E-250FA4FFEB97}"/>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F638C196-BC10-466A-9D5C-7229EFAA9194}" type="datetimeFigureOut">
              <a:rPr kumimoji="1" lang="ja-JP" altLang="en-US" smtClean="0"/>
              <a:t>2022/4/15</a:t>
            </a:fld>
            <a:endParaRPr kumimoji="1" lang="ja-JP" altLang="en-US"/>
          </a:p>
        </p:txBody>
      </p:sp>
      <p:sp>
        <p:nvSpPr>
          <p:cNvPr id="5" name="フッター プレースホルダー 4">
            <a:extLst>
              <a:ext uri="{FF2B5EF4-FFF2-40B4-BE49-F238E27FC236}">
                <a16:creationId xmlns:a16="http://schemas.microsoft.com/office/drawing/2014/main" id="{DEA9C7D9-9BC1-406A-A430-B1105C629422}"/>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C41D0766-117F-47DE-96BF-B47BD4F53119}"/>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A67B06D4-A385-4CEB-881E-C27D4A13B595}" type="slidenum">
              <a:rPr kumimoji="1" lang="ja-JP" altLang="en-US" smtClean="0"/>
              <a:t>‹#›</a:t>
            </a:fld>
            <a:endParaRPr kumimoji="1" lang="ja-JP" altLang="en-US"/>
          </a:p>
        </p:txBody>
      </p:sp>
    </p:spTree>
    <p:extLst>
      <p:ext uri="{BB962C8B-B14F-4D97-AF65-F5344CB8AC3E}">
        <p14:creationId xmlns:p14="http://schemas.microsoft.com/office/powerpoint/2010/main" val="4106924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a:extLst>
              <a:ext uri="{FF2B5EF4-FFF2-40B4-BE49-F238E27FC236}">
                <a16:creationId xmlns:a16="http://schemas.microsoft.com/office/drawing/2014/main" id="{C8D8B518-0CFC-4998-B013-1C540715254C}"/>
              </a:ext>
            </a:extLst>
          </p:cNvPr>
          <p:cNvGraphicFramePr>
            <a:graphicFrameLocks noGrp="1"/>
          </p:cNvGraphicFramePr>
          <p:nvPr>
            <p:extLst>
              <p:ext uri="{D42A27DB-BD31-4B8C-83A1-F6EECF244321}">
                <p14:modId xmlns:p14="http://schemas.microsoft.com/office/powerpoint/2010/main" val="216550839"/>
              </p:ext>
            </p:extLst>
          </p:nvPr>
        </p:nvGraphicFramePr>
        <p:xfrm>
          <a:off x="3861335" y="852363"/>
          <a:ext cx="5955877" cy="304800"/>
        </p:xfrm>
        <a:graphic>
          <a:graphicData uri="http://schemas.openxmlformats.org/drawingml/2006/table">
            <a:tbl>
              <a:tblPr firstRow="1" bandRow="1">
                <a:tableStyleId>{5940675A-B579-460E-94D1-54222C63F5DA}</a:tableStyleId>
              </a:tblPr>
              <a:tblGrid>
                <a:gridCol w="5955877">
                  <a:extLst>
                    <a:ext uri="{9D8B030D-6E8A-4147-A177-3AD203B41FA5}">
                      <a16:colId xmlns:a16="http://schemas.microsoft.com/office/drawing/2014/main" val="2417319407"/>
                    </a:ext>
                  </a:extLst>
                </a:gridCol>
              </a:tblGrid>
              <a:tr h="298632">
                <a:tc>
                  <a:txBody>
                    <a:bodyPr/>
                    <a:lstStyle/>
                    <a:p>
                      <a:r>
                        <a:rPr kumimoji="1" lang="ja-JP" altLang="en-US" sz="1400" b="1" dirty="0">
                          <a:solidFill>
                            <a:schemeClr val="bg1"/>
                          </a:solidFill>
                        </a:rPr>
                        <a:t>　現行制度比較</a:t>
                      </a:r>
                    </a:p>
                  </a:txBody>
                  <a:tcPr>
                    <a:solidFill>
                      <a:schemeClr val="accent1"/>
                    </a:solidFill>
                  </a:tcPr>
                </a:tc>
                <a:extLst>
                  <a:ext uri="{0D108BD9-81ED-4DB2-BD59-A6C34878D82A}">
                    <a16:rowId xmlns:a16="http://schemas.microsoft.com/office/drawing/2014/main" val="2654643072"/>
                  </a:ext>
                </a:extLst>
              </a:tr>
            </a:tbl>
          </a:graphicData>
        </a:graphic>
      </p:graphicFrame>
      <p:sp>
        <p:nvSpPr>
          <p:cNvPr id="2" name="タイトル 1">
            <a:extLst>
              <a:ext uri="{FF2B5EF4-FFF2-40B4-BE49-F238E27FC236}">
                <a16:creationId xmlns:a16="http://schemas.microsoft.com/office/drawing/2014/main" id="{D4D780A7-4C54-4BB6-A821-24504A374A69}"/>
              </a:ext>
            </a:extLst>
          </p:cNvPr>
          <p:cNvSpPr>
            <a:spLocks noGrp="1"/>
          </p:cNvSpPr>
          <p:nvPr>
            <p:ph type="ctrTitle"/>
          </p:nvPr>
        </p:nvSpPr>
        <p:spPr>
          <a:xfrm>
            <a:off x="1232635" y="217559"/>
            <a:ext cx="7429500" cy="388243"/>
          </a:xfrm>
        </p:spPr>
        <p:txBody>
          <a:bodyPr>
            <a:normAutofit fontScale="90000"/>
          </a:bodyPr>
          <a:lstStyle/>
          <a:p>
            <a:r>
              <a:rPr lang="ja-JP" altLang="en-US" sz="2275" dirty="0"/>
              <a:t>開示手数料について</a:t>
            </a:r>
          </a:p>
        </p:txBody>
      </p:sp>
      <p:graphicFrame>
        <p:nvGraphicFramePr>
          <p:cNvPr id="11" name="表 10">
            <a:extLst>
              <a:ext uri="{FF2B5EF4-FFF2-40B4-BE49-F238E27FC236}">
                <a16:creationId xmlns:a16="http://schemas.microsoft.com/office/drawing/2014/main" id="{E2A516AA-3CFD-4730-B888-A294C8FC293E}"/>
              </a:ext>
            </a:extLst>
          </p:cNvPr>
          <p:cNvGraphicFramePr>
            <a:graphicFrameLocks noGrp="1"/>
          </p:cNvGraphicFramePr>
          <p:nvPr>
            <p:extLst>
              <p:ext uri="{D42A27DB-BD31-4B8C-83A1-F6EECF244321}">
                <p14:modId xmlns:p14="http://schemas.microsoft.com/office/powerpoint/2010/main" val="1089214100"/>
              </p:ext>
            </p:extLst>
          </p:nvPr>
        </p:nvGraphicFramePr>
        <p:xfrm>
          <a:off x="83173" y="4391818"/>
          <a:ext cx="9728424" cy="2409466"/>
        </p:xfrm>
        <a:graphic>
          <a:graphicData uri="http://schemas.openxmlformats.org/drawingml/2006/table">
            <a:tbl>
              <a:tblPr firstRow="1" bandRow="1">
                <a:tableStyleId>{5940675A-B579-460E-94D1-54222C63F5DA}</a:tableStyleId>
              </a:tblPr>
              <a:tblGrid>
                <a:gridCol w="9728424">
                  <a:extLst>
                    <a:ext uri="{9D8B030D-6E8A-4147-A177-3AD203B41FA5}">
                      <a16:colId xmlns:a16="http://schemas.microsoft.com/office/drawing/2014/main" val="981917253"/>
                    </a:ext>
                  </a:extLst>
                </a:gridCol>
              </a:tblGrid>
              <a:tr h="319519">
                <a:tc>
                  <a:txBody>
                    <a:bodyPr/>
                    <a:lstStyle/>
                    <a:p>
                      <a:r>
                        <a:rPr kumimoji="1" lang="ja-JP" altLang="en-US" sz="1400" b="1" dirty="0">
                          <a:solidFill>
                            <a:schemeClr val="bg1"/>
                          </a:solidFill>
                        </a:rPr>
                        <a:t>　開示手数料の検討</a:t>
                      </a:r>
                    </a:p>
                  </a:txBody>
                  <a:tcPr>
                    <a:solidFill>
                      <a:schemeClr val="accent1"/>
                    </a:solidFill>
                  </a:tcPr>
                </a:tc>
                <a:extLst>
                  <a:ext uri="{0D108BD9-81ED-4DB2-BD59-A6C34878D82A}">
                    <a16:rowId xmlns:a16="http://schemas.microsoft.com/office/drawing/2014/main" val="31208824"/>
                  </a:ext>
                </a:extLst>
              </a:tr>
              <a:tr h="2089947">
                <a:tc>
                  <a:txBody>
                    <a:bodyPr/>
                    <a:lstStyle/>
                    <a:p>
                      <a:pPr marL="252000" lvl="0"/>
                      <a:r>
                        <a:rPr kumimoji="1" lang="ja-JP" altLang="en-US" sz="1400" i="1" dirty="0"/>
                        <a:t>令和３年１１月２４日、２９日　全国説明会　</a:t>
                      </a:r>
                      <a:r>
                        <a:rPr kumimoji="1" lang="en-US" altLang="ja-JP" sz="1400" i="1" dirty="0"/>
                        <a:t>Q&amp;A</a:t>
                      </a:r>
                    </a:p>
                    <a:p>
                      <a:pPr marL="252000" lvl="0"/>
                      <a:r>
                        <a:rPr kumimoji="1" lang="ja-JP" altLang="en-US" sz="1400" i="1" dirty="0"/>
                        <a:t>　・　コピー代や記録媒体の費用等の実費について、開示請求の手数料とは別に徴収することは可能です。</a:t>
                      </a:r>
                      <a:endParaRPr kumimoji="1" lang="en-US" altLang="ja-JP" sz="1400" i="1" dirty="0"/>
                    </a:p>
                    <a:p>
                      <a:pPr marL="360000" lvl="0"/>
                      <a:r>
                        <a:rPr kumimoji="1" lang="ja-JP" altLang="en-US" sz="1400" i="1" dirty="0"/>
                        <a:t>・　地方公共団体の判断で開示請求の手数料を無料とすることは可能であり、手数料とは別に実費について実費徴収金のような形で徴収することも可能である。</a:t>
                      </a:r>
                      <a:endParaRPr kumimoji="1" lang="en-US" altLang="ja-JP" sz="1400" i="1" dirty="0"/>
                    </a:p>
                    <a:p>
                      <a:endParaRPr kumimoji="1" lang="en-US" altLang="ja-JP" sz="1400" dirty="0"/>
                    </a:p>
                    <a:p>
                      <a:pPr marL="180000"/>
                      <a:r>
                        <a:rPr kumimoji="1" lang="ja-JP" altLang="en-US" sz="1400" dirty="0"/>
                        <a:t>改正法施行後も、開示請求等に係る手続に変更は生じない。</a:t>
                      </a:r>
                      <a:endParaRPr kumimoji="1" lang="en-US" altLang="ja-JP" sz="1400" dirty="0"/>
                    </a:p>
                    <a:p>
                      <a:pPr marL="180000"/>
                      <a:r>
                        <a:rPr kumimoji="1" lang="ja-JP" altLang="en-US" sz="1400" dirty="0"/>
                        <a:t>すると、請求者にいずれの費用負担を求めるのかについても、現行制度との整合性があることが望ましい。</a:t>
                      </a:r>
                      <a:endParaRPr kumimoji="1" lang="en-US" altLang="ja-JP" sz="1400" dirty="0"/>
                    </a:p>
                    <a:p>
                      <a:endParaRPr kumimoji="1" lang="en-US" altLang="ja-JP" sz="1400" dirty="0"/>
                    </a:p>
                    <a:p>
                      <a:pPr lvl="1"/>
                      <a:r>
                        <a:rPr kumimoji="1" lang="ja-JP" altLang="en-US" sz="1400" b="1" u="sng" dirty="0"/>
                        <a:t>埼玉県は現行制度下と同様に、文書交付の際に交付枚数に応じたコピー代等の実費額を徴収する。</a:t>
                      </a:r>
                    </a:p>
                  </a:txBody>
                  <a:tcPr/>
                </a:tc>
                <a:extLst>
                  <a:ext uri="{0D108BD9-81ED-4DB2-BD59-A6C34878D82A}">
                    <a16:rowId xmlns:a16="http://schemas.microsoft.com/office/drawing/2014/main" val="2774577915"/>
                  </a:ext>
                </a:extLst>
              </a:tr>
            </a:tbl>
          </a:graphicData>
        </a:graphic>
      </p:graphicFrame>
      <p:graphicFrame>
        <p:nvGraphicFramePr>
          <p:cNvPr id="12" name="表 11">
            <a:extLst>
              <a:ext uri="{FF2B5EF4-FFF2-40B4-BE49-F238E27FC236}">
                <a16:creationId xmlns:a16="http://schemas.microsoft.com/office/drawing/2014/main" id="{60265DC0-CB19-4953-830D-AF6603C59C15}"/>
              </a:ext>
            </a:extLst>
          </p:cNvPr>
          <p:cNvGraphicFramePr>
            <a:graphicFrameLocks noGrp="1"/>
          </p:cNvGraphicFramePr>
          <p:nvPr>
            <p:extLst>
              <p:ext uri="{D42A27DB-BD31-4B8C-83A1-F6EECF244321}">
                <p14:modId xmlns:p14="http://schemas.microsoft.com/office/powerpoint/2010/main" val="2492535875"/>
              </p:ext>
            </p:extLst>
          </p:nvPr>
        </p:nvGraphicFramePr>
        <p:xfrm>
          <a:off x="83173" y="861507"/>
          <a:ext cx="3638386" cy="1751698"/>
        </p:xfrm>
        <a:graphic>
          <a:graphicData uri="http://schemas.openxmlformats.org/drawingml/2006/table">
            <a:tbl>
              <a:tblPr firstRow="1" bandRow="1">
                <a:tableStyleId>{5940675A-B579-460E-94D1-54222C63F5DA}</a:tableStyleId>
              </a:tblPr>
              <a:tblGrid>
                <a:gridCol w="3638386">
                  <a:extLst>
                    <a:ext uri="{9D8B030D-6E8A-4147-A177-3AD203B41FA5}">
                      <a16:colId xmlns:a16="http://schemas.microsoft.com/office/drawing/2014/main" val="4126854437"/>
                    </a:ext>
                  </a:extLst>
                </a:gridCol>
              </a:tblGrid>
              <a:tr h="309017">
                <a:tc>
                  <a:txBody>
                    <a:bodyPr/>
                    <a:lstStyle/>
                    <a:p>
                      <a:r>
                        <a:rPr kumimoji="1" lang="ja-JP" altLang="en-US" sz="1400" b="1" dirty="0">
                          <a:solidFill>
                            <a:schemeClr val="bg1"/>
                          </a:solidFill>
                        </a:rPr>
                        <a:t>　改正個人情報保護法の規定</a:t>
                      </a:r>
                    </a:p>
                  </a:txBody>
                  <a:tcPr>
                    <a:solidFill>
                      <a:schemeClr val="accent1"/>
                    </a:solidFill>
                  </a:tcPr>
                </a:tc>
                <a:extLst>
                  <a:ext uri="{0D108BD9-81ED-4DB2-BD59-A6C34878D82A}">
                    <a16:rowId xmlns:a16="http://schemas.microsoft.com/office/drawing/2014/main" val="2399695240"/>
                  </a:ext>
                </a:extLst>
              </a:tr>
              <a:tr h="1442681">
                <a:tc>
                  <a:txBody>
                    <a:bodyPr/>
                    <a:lstStyle/>
                    <a:p>
                      <a:r>
                        <a:rPr kumimoji="1" lang="ja-JP" altLang="en-US" sz="1400" dirty="0"/>
                        <a:t>　法８９条２項</a:t>
                      </a:r>
                      <a:endParaRPr kumimoji="1" lang="en-US" altLang="ja-JP" sz="1400" dirty="0"/>
                    </a:p>
                    <a:p>
                      <a:pPr marL="180000" lvl="0"/>
                      <a:r>
                        <a:rPr kumimoji="1" lang="ja-JP" altLang="en-US" sz="1400" dirty="0"/>
                        <a:t>　地方公共団体の機関に対し開示請求をする者は、条例で定めるところにより、実費の範囲内において条例で定める額の手数料を納めなければならない。</a:t>
                      </a:r>
                      <a:endParaRPr kumimoji="1" lang="en-US" altLang="ja-JP" sz="1400" dirty="0"/>
                    </a:p>
                  </a:txBody>
                  <a:tcPr/>
                </a:tc>
                <a:extLst>
                  <a:ext uri="{0D108BD9-81ED-4DB2-BD59-A6C34878D82A}">
                    <a16:rowId xmlns:a16="http://schemas.microsoft.com/office/drawing/2014/main" val="3446180623"/>
                  </a:ext>
                </a:extLst>
              </a:tr>
            </a:tbl>
          </a:graphicData>
        </a:graphic>
      </p:graphicFrame>
      <p:graphicFrame>
        <p:nvGraphicFramePr>
          <p:cNvPr id="3" name="表 2">
            <a:extLst>
              <a:ext uri="{FF2B5EF4-FFF2-40B4-BE49-F238E27FC236}">
                <a16:creationId xmlns:a16="http://schemas.microsoft.com/office/drawing/2014/main" id="{E4D64D48-DABC-4A48-8E94-93CD2D39892B}"/>
              </a:ext>
            </a:extLst>
          </p:cNvPr>
          <p:cNvGraphicFramePr>
            <a:graphicFrameLocks noGrp="1"/>
          </p:cNvGraphicFramePr>
          <p:nvPr>
            <p:extLst>
              <p:ext uri="{D42A27DB-BD31-4B8C-83A1-F6EECF244321}">
                <p14:modId xmlns:p14="http://schemas.microsoft.com/office/powerpoint/2010/main" val="1968519617"/>
              </p:ext>
            </p:extLst>
          </p:nvPr>
        </p:nvGraphicFramePr>
        <p:xfrm>
          <a:off x="3855720" y="1188866"/>
          <a:ext cx="5955877" cy="1445514"/>
        </p:xfrm>
        <a:graphic>
          <a:graphicData uri="http://schemas.openxmlformats.org/drawingml/2006/table">
            <a:tbl>
              <a:tblPr firstRow="1" bandRow="1">
                <a:tableStyleId>{5940675A-B579-460E-94D1-54222C63F5DA}</a:tableStyleId>
              </a:tblPr>
              <a:tblGrid>
                <a:gridCol w="970342">
                  <a:extLst>
                    <a:ext uri="{9D8B030D-6E8A-4147-A177-3AD203B41FA5}">
                      <a16:colId xmlns:a16="http://schemas.microsoft.com/office/drawing/2014/main" val="2565272655"/>
                    </a:ext>
                  </a:extLst>
                </a:gridCol>
                <a:gridCol w="2487927">
                  <a:extLst>
                    <a:ext uri="{9D8B030D-6E8A-4147-A177-3AD203B41FA5}">
                      <a16:colId xmlns:a16="http://schemas.microsoft.com/office/drawing/2014/main" val="2106586611"/>
                    </a:ext>
                  </a:extLst>
                </a:gridCol>
                <a:gridCol w="2497608">
                  <a:extLst>
                    <a:ext uri="{9D8B030D-6E8A-4147-A177-3AD203B41FA5}">
                      <a16:colId xmlns:a16="http://schemas.microsoft.com/office/drawing/2014/main" val="2949401014"/>
                    </a:ext>
                  </a:extLst>
                </a:gridCol>
              </a:tblGrid>
              <a:tr h="370840">
                <a:tc>
                  <a:txBody>
                    <a:bodyPr/>
                    <a:lstStyle/>
                    <a:p>
                      <a:endParaRPr kumimoji="1" lang="ja-JP" altLang="en-US" dirty="0"/>
                    </a:p>
                  </a:txBody>
                  <a:tcPr/>
                </a:tc>
                <a:tc>
                  <a:txBody>
                    <a:bodyPr/>
                    <a:lstStyle/>
                    <a:p>
                      <a:pPr algn="ctr"/>
                      <a:r>
                        <a:rPr kumimoji="1" lang="ja-JP" altLang="en-US" dirty="0"/>
                        <a:t>請求の際の費用</a:t>
                      </a:r>
                    </a:p>
                  </a:txBody>
                  <a:tcPr/>
                </a:tc>
                <a:tc>
                  <a:txBody>
                    <a:bodyPr/>
                    <a:lstStyle/>
                    <a:p>
                      <a:pPr algn="ctr"/>
                      <a:r>
                        <a:rPr kumimoji="1" lang="ja-JP" altLang="en-US" dirty="0"/>
                        <a:t>開示実施の際の費用</a:t>
                      </a:r>
                    </a:p>
                  </a:txBody>
                  <a:tcPr/>
                </a:tc>
                <a:extLst>
                  <a:ext uri="{0D108BD9-81ED-4DB2-BD59-A6C34878D82A}">
                    <a16:rowId xmlns:a16="http://schemas.microsoft.com/office/drawing/2014/main" val="203068062"/>
                  </a:ext>
                </a:extLst>
              </a:tr>
              <a:tr h="370840">
                <a:tc>
                  <a:txBody>
                    <a:bodyPr/>
                    <a:lstStyle/>
                    <a:p>
                      <a:r>
                        <a:rPr kumimoji="1" lang="ja-JP" altLang="en-US" dirty="0"/>
                        <a:t>埼玉県</a:t>
                      </a:r>
                    </a:p>
                  </a:txBody>
                  <a:tcPr/>
                </a:tc>
                <a:tc>
                  <a:txBody>
                    <a:bodyPr/>
                    <a:lstStyle/>
                    <a:p>
                      <a:r>
                        <a:rPr kumimoji="1" lang="ja-JP" altLang="en-US" b="1" dirty="0"/>
                        <a:t>徴収しない</a:t>
                      </a:r>
                    </a:p>
                  </a:txBody>
                  <a:tcPr/>
                </a:tc>
                <a:tc>
                  <a:txBody>
                    <a:bodyPr/>
                    <a:lstStyle/>
                    <a:p>
                      <a:r>
                        <a:rPr kumimoji="1" lang="ja-JP" altLang="en-US" b="1" dirty="0"/>
                        <a:t>交付枚数に応じた費用</a:t>
                      </a:r>
                      <a:endParaRPr kumimoji="1" lang="en-US" altLang="ja-JP" b="1" dirty="0"/>
                    </a:p>
                    <a:p>
                      <a:r>
                        <a:rPr kumimoji="1" lang="ja-JP" altLang="en-US" b="1" dirty="0"/>
                        <a:t>（文書１枚につき１０円など）</a:t>
                      </a:r>
                    </a:p>
                  </a:txBody>
                  <a:tcPr/>
                </a:tc>
                <a:extLst>
                  <a:ext uri="{0D108BD9-81ED-4DB2-BD59-A6C34878D82A}">
                    <a16:rowId xmlns:a16="http://schemas.microsoft.com/office/drawing/2014/main" val="3608724819"/>
                  </a:ext>
                </a:extLst>
              </a:tr>
              <a:tr h="370840">
                <a:tc>
                  <a:txBody>
                    <a:bodyPr/>
                    <a:lstStyle/>
                    <a:p>
                      <a:r>
                        <a:rPr kumimoji="1" lang="ja-JP" altLang="en-US" dirty="0"/>
                        <a:t>国</a:t>
                      </a:r>
                      <a:endParaRPr kumimoji="1" lang="en-US" altLang="ja-JP" dirty="0"/>
                    </a:p>
                    <a:p>
                      <a:r>
                        <a:rPr kumimoji="1" lang="ja-JP" altLang="en-US" dirty="0"/>
                        <a:t>（総務省）</a:t>
                      </a:r>
                    </a:p>
                  </a:txBody>
                  <a:tcPr/>
                </a:tc>
                <a:tc>
                  <a:txBody>
                    <a:bodyPr/>
                    <a:lstStyle/>
                    <a:p>
                      <a:r>
                        <a:rPr kumimoji="1" lang="ja-JP" altLang="en-US" b="1" dirty="0"/>
                        <a:t>請求件数に応じた費用</a:t>
                      </a:r>
                      <a:endParaRPr kumimoji="1" lang="en-US" altLang="ja-JP" b="1" dirty="0"/>
                    </a:p>
                    <a:p>
                      <a:r>
                        <a:rPr kumimoji="1" lang="ja-JP" altLang="en-US" b="1" dirty="0"/>
                        <a:t>（文書１件につき３００円など）</a:t>
                      </a:r>
                    </a:p>
                  </a:txBody>
                  <a:tcPr/>
                </a:tc>
                <a:tc>
                  <a:txBody>
                    <a:bodyPr/>
                    <a:lstStyle/>
                    <a:p>
                      <a:r>
                        <a:rPr kumimoji="1" lang="ja-JP" altLang="en-US" b="1" dirty="0"/>
                        <a:t>徴収しない</a:t>
                      </a:r>
                    </a:p>
                  </a:txBody>
                  <a:tcPr/>
                </a:tc>
                <a:extLst>
                  <a:ext uri="{0D108BD9-81ED-4DB2-BD59-A6C34878D82A}">
                    <a16:rowId xmlns:a16="http://schemas.microsoft.com/office/drawing/2014/main" val="1223056376"/>
                  </a:ext>
                </a:extLst>
              </a:tr>
            </a:tbl>
          </a:graphicData>
        </a:graphic>
      </p:graphicFrame>
      <p:sp>
        <p:nvSpPr>
          <p:cNvPr id="5" name="大かっこ 4">
            <a:extLst>
              <a:ext uri="{FF2B5EF4-FFF2-40B4-BE49-F238E27FC236}">
                <a16:creationId xmlns:a16="http://schemas.microsoft.com/office/drawing/2014/main" id="{DCF30A0F-E595-44B6-99CD-F50D5D1FDDDB}"/>
              </a:ext>
            </a:extLst>
          </p:cNvPr>
          <p:cNvSpPr/>
          <p:nvPr/>
        </p:nvSpPr>
        <p:spPr>
          <a:xfrm>
            <a:off x="333356" y="4844186"/>
            <a:ext cx="9452113" cy="824948"/>
          </a:xfrm>
          <a:prstGeom prst="bracketPair">
            <a:avLst>
              <a:gd name="adj" fmla="val 8233"/>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矢印: 右 5">
            <a:extLst>
              <a:ext uri="{FF2B5EF4-FFF2-40B4-BE49-F238E27FC236}">
                <a16:creationId xmlns:a16="http://schemas.microsoft.com/office/drawing/2014/main" id="{FA4043A9-2484-4E0D-98D8-380A531A98F8}"/>
              </a:ext>
            </a:extLst>
          </p:cNvPr>
          <p:cNvSpPr/>
          <p:nvPr/>
        </p:nvSpPr>
        <p:spPr>
          <a:xfrm>
            <a:off x="192552" y="6434365"/>
            <a:ext cx="281608" cy="258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0" name="表 9">
            <a:extLst>
              <a:ext uri="{FF2B5EF4-FFF2-40B4-BE49-F238E27FC236}">
                <a16:creationId xmlns:a16="http://schemas.microsoft.com/office/drawing/2014/main" id="{D57D689B-7FF6-4AEC-B264-7E014AA43076}"/>
              </a:ext>
            </a:extLst>
          </p:cNvPr>
          <p:cNvGraphicFramePr>
            <a:graphicFrameLocks noGrp="1"/>
          </p:cNvGraphicFramePr>
          <p:nvPr>
            <p:extLst>
              <p:ext uri="{D42A27DB-BD31-4B8C-83A1-F6EECF244321}">
                <p14:modId xmlns:p14="http://schemas.microsoft.com/office/powerpoint/2010/main" val="3607298624"/>
              </p:ext>
            </p:extLst>
          </p:nvPr>
        </p:nvGraphicFramePr>
        <p:xfrm>
          <a:off x="83173" y="2880941"/>
          <a:ext cx="9702296" cy="1342680"/>
        </p:xfrm>
        <a:graphic>
          <a:graphicData uri="http://schemas.openxmlformats.org/drawingml/2006/table">
            <a:tbl>
              <a:tblPr firstRow="1" bandRow="1">
                <a:tableStyleId>{5940675A-B579-460E-94D1-54222C63F5DA}</a:tableStyleId>
              </a:tblPr>
              <a:tblGrid>
                <a:gridCol w="9702296">
                  <a:extLst>
                    <a:ext uri="{9D8B030D-6E8A-4147-A177-3AD203B41FA5}">
                      <a16:colId xmlns:a16="http://schemas.microsoft.com/office/drawing/2014/main" val="4126854437"/>
                    </a:ext>
                  </a:extLst>
                </a:gridCol>
              </a:tblGrid>
              <a:tr h="348701">
                <a:tc>
                  <a:txBody>
                    <a:bodyPr/>
                    <a:lstStyle/>
                    <a:p>
                      <a:r>
                        <a:rPr kumimoji="1" lang="ja-JP" altLang="en-US" sz="1400" b="1" dirty="0">
                          <a:solidFill>
                            <a:schemeClr val="bg1"/>
                          </a:solidFill>
                        </a:rPr>
                        <a:t>　現行制度の考え方</a:t>
                      </a:r>
                    </a:p>
                  </a:txBody>
                  <a:tcPr>
                    <a:solidFill>
                      <a:schemeClr val="accent1"/>
                    </a:solidFill>
                  </a:tcPr>
                </a:tc>
                <a:extLst>
                  <a:ext uri="{0D108BD9-81ED-4DB2-BD59-A6C34878D82A}">
                    <a16:rowId xmlns:a16="http://schemas.microsoft.com/office/drawing/2014/main" val="2399695240"/>
                  </a:ext>
                </a:extLst>
              </a:tr>
              <a:tr h="993979">
                <a:tc>
                  <a:txBody>
                    <a:bodyPr/>
                    <a:lstStyle/>
                    <a:p>
                      <a:endParaRPr kumimoji="1" lang="en-US" altLang="ja-JP" sz="1400" dirty="0"/>
                    </a:p>
                    <a:p>
                      <a:r>
                        <a:rPr kumimoji="1" lang="ja-JP" altLang="en-US" sz="1400" dirty="0"/>
                        <a:t>　保有個人情報の開示請求制度が、自己に関する個人情報の正確性や適正な取扱いを確認する制度であることを踏まえ、利用しやすい制度とするため、請求手数料は無料とし、写しの作成に要した実費相当額のみを徴収している。</a:t>
                      </a:r>
                      <a:endParaRPr kumimoji="1" lang="en-US" altLang="ja-JP" sz="1400" dirty="0"/>
                    </a:p>
                  </a:txBody>
                  <a:tcPr/>
                </a:tc>
                <a:extLst>
                  <a:ext uri="{0D108BD9-81ED-4DB2-BD59-A6C34878D82A}">
                    <a16:rowId xmlns:a16="http://schemas.microsoft.com/office/drawing/2014/main" val="3446180623"/>
                  </a:ext>
                </a:extLst>
              </a:tr>
            </a:tbl>
          </a:graphicData>
        </a:graphic>
      </p:graphicFrame>
      <p:sp>
        <p:nvSpPr>
          <p:cNvPr id="14" name="正方形/長方形 13">
            <a:extLst>
              <a:ext uri="{FF2B5EF4-FFF2-40B4-BE49-F238E27FC236}">
                <a16:creationId xmlns:a16="http://schemas.microsoft.com/office/drawing/2014/main" id="{308B6166-E4AB-419E-AA03-993F212D4855}"/>
              </a:ext>
            </a:extLst>
          </p:cNvPr>
          <p:cNvSpPr/>
          <p:nvPr/>
        </p:nvSpPr>
        <p:spPr>
          <a:xfrm>
            <a:off x="8815382" y="87132"/>
            <a:ext cx="996215" cy="3378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400" dirty="0">
                <a:solidFill>
                  <a:schemeClr val="tx1"/>
                </a:solidFill>
              </a:rPr>
              <a:t>資料３－２</a:t>
            </a:r>
          </a:p>
        </p:txBody>
      </p:sp>
    </p:spTree>
    <p:extLst>
      <p:ext uri="{BB962C8B-B14F-4D97-AF65-F5344CB8AC3E}">
        <p14:creationId xmlns:p14="http://schemas.microsoft.com/office/powerpoint/2010/main" val="8263648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S Pゴシック">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E699D1CE-F3E1-4903-8648-8F0B4690FE50}" vid="{958253D0-D172-45CA-9FEB-EBDE5F69CB37}"/>
    </a:ext>
  </a:extLst>
</a:theme>
</file>

<file path=docProps/app.xml><?xml version="1.0" encoding="utf-8"?>
<Properties xmlns="http://schemas.openxmlformats.org/officeDocument/2006/extended-properties" xmlns:vt="http://schemas.openxmlformats.org/officeDocument/2006/docPropsVTypes">
  <Template>Default Theme</Template>
  <TotalTime>1152</TotalTime>
  <Words>331</Words>
  <Application>Microsoft Office PowerPoint</Application>
  <PresentationFormat>A4 210 x 297 mm</PresentationFormat>
  <Paragraphs>29</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ＭＳ Ｐゴシック</vt:lpstr>
      <vt:lpstr>Arial</vt:lpstr>
      <vt:lpstr>Office テーマ</vt:lpstr>
      <vt:lpstr>開示手数料について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田島大資</dc:creator>
  <cp:lastModifiedBy>古庄桃子</cp:lastModifiedBy>
  <cp:revision>55</cp:revision>
  <cp:lastPrinted>2022-04-01T05:48:08Z</cp:lastPrinted>
  <dcterms:created xsi:type="dcterms:W3CDTF">2022-01-28T04:27:10Z</dcterms:created>
  <dcterms:modified xsi:type="dcterms:W3CDTF">2022-04-15T14:32:43Z</dcterms:modified>
</cp:coreProperties>
</file>