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7FD04A-18A0-489F-9B0C-B9335454F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9664E29-FB01-4E51-8397-3544C3545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F101E0-723A-4AB3-B797-91B660131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070726-EB3C-441F-BF43-FCF7EBFA4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D3F503-4340-4872-8374-1E43BF870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95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34C595-1BA9-4225-81ED-746D3EF92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193037-2E63-4720-94A4-D0DE65864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CE0327-87C6-4B82-80B4-3AC428EAB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D50F76-ED95-4B48-A299-8256408BA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2A3D4A-40B7-4591-9594-7454205D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56636C0-9437-44A7-A03F-C68F37A907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6BA3EF-346F-4B9B-BC35-0BBD8C223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8AB670-BC21-4B48-B451-0A535032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448762-75DD-444D-8F56-16107761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99C015-D6B0-49AF-B73A-62E764C4D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64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1308E2-D300-40EE-BC23-5CFB5956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9CED2C-EC29-4819-839F-75A3F127B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28CC9C-E606-47DD-B831-B026B455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28A837-EB31-4C80-A466-6134F8B1A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4347DB-590D-4DED-AA65-7128A120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30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C33AD2-BCAC-4A7E-AA02-B05EBD30E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901793-AEC5-460B-A8BD-C0F7A29CC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F1F246-1096-49CC-A705-02B7F1966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15800F-8488-430F-97F2-9EFA49225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998756-3894-4860-A291-D5FB2303E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4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C962B9-CEA3-4FB2-AE92-3FD33070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C22E5C-DC87-4E67-A73A-E447B6233F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BDA7400-0042-46E1-8905-F162AFF4C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9E2147-5C93-4363-9D77-4A0F84838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808C88-8887-4563-827E-8ED4E6A8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575965-E2FD-4A5D-86D8-AB04D6ACB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61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E76330-E323-4C35-92ED-B11E1E33A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029845-246D-4568-929E-1ADA4A7E7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283E11-C6FA-42A1-A0BD-31DA76E50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DEFFCC6-98EC-4677-828B-6AAEC291F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9E09A-0DA0-4684-A2D0-F6D45C591F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0C4CD6A-C4D5-431D-8D3B-85A535D8C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6327FEE-6417-4607-A6D4-FD871C57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80463C6-01CC-4287-82EE-4C9BAD0B1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11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AD1CA-CE5E-4CAD-9EBB-230401459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82A0C6-ED2F-4FDA-A914-E68546E7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F49336-6614-483E-8201-F0D74766A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51CAC4-2D21-4775-999B-EB6754D5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47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5BE2251-7DC3-4E06-812B-61406AB75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B65BBB-B583-488A-91B9-70B5DC86E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C9630BE-14D0-4F60-BAA4-E694F74E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78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4CB0C7-6520-449F-90A6-B8EFCB940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27B4A6-9328-44D7-9AE0-F99D21AEC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A37762-B408-430B-80F5-9C3E306A0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46E5FF-E7C6-4D54-A203-863CA8F9B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C363C0-41C3-4E47-A3E2-98DFE2ACB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1832B9-997B-4DEB-8589-BAF7F5E99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8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3817E2-EC18-4D28-90C8-3529B3A34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8D12806-0E40-4D20-B113-35031BC1B7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A2C49F-C360-45E1-9BF0-4F03AEF9A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BA7A66-080F-4269-AFB2-6EA09413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3AB26B-7F0B-445F-8D72-6E6B04E96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A5575E-637C-4C15-8B82-803891908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11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4B6946-4B3D-45B8-8351-27F69D28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A4EF19-D0E2-4DFA-BA48-FB47C8FB8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C4BA6E-EDC1-440C-A77E-250FA4FFE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8C196-BC10-466A-9D5C-7229EFAA919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A9C7D9-9BC1-406A-A430-B1105C629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1D0766-117F-47DE-96BF-B47BD4F53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92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4454C303-8D88-4105-BD4E-B8C2020E41B8}"/>
              </a:ext>
            </a:extLst>
          </p:cNvPr>
          <p:cNvSpPr/>
          <p:nvPr/>
        </p:nvSpPr>
        <p:spPr>
          <a:xfrm>
            <a:off x="88539" y="760995"/>
            <a:ext cx="9639711" cy="2151786"/>
          </a:xfrm>
          <a:prstGeom prst="roundRect">
            <a:avLst>
              <a:gd name="adj" fmla="val 8597"/>
            </a:avLst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矢印: 五方向 36">
            <a:extLst>
              <a:ext uri="{FF2B5EF4-FFF2-40B4-BE49-F238E27FC236}">
                <a16:creationId xmlns:a16="http://schemas.microsoft.com/office/drawing/2014/main" id="{173A77E1-A6CD-451F-83E2-D7D5D2E0B4BE}"/>
              </a:ext>
            </a:extLst>
          </p:cNvPr>
          <p:cNvSpPr/>
          <p:nvPr/>
        </p:nvSpPr>
        <p:spPr>
          <a:xfrm>
            <a:off x="6730678" y="1753251"/>
            <a:ext cx="550845" cy="22143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C8D8B518-0CFC-4998-B013-1C5407152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750781"/>
              </p:ext>
            </p:extLst>
          </p:nvPr>
        </p:nvGraphicFramePr>
        <p:xfrm>
          <a:off x="69993" y="2969220"/>
          <a:ext cx="9658258" cy="3832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58258">
                  <a:extLst>
                    <a:ext uri="{9D8B030D-6E8A-4147-A177-3AD203B41FA5}">
                      <a16:colId xmlns:a16="http://schemas.microsoft.com/office/drawing/2014/main" val="2417319407"/>
                    </a:ext>
                  </a:extLst>
                </a:gridCol>
              </a:tblGrid>
              <a:tr h="370912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　開示等決定期間の検討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643072"/>
                  </a:ext>
                </a:extLst>
              </a:tr>
              <a:tr h="1535606">
                <a:tc>
                  <a:txBody>
                    <a:bodyPr/>
                    <a:lstStyle/>
                    <a:p>
                      <a:r>
                        <a:rPr kumimoji="1" lang="ja-JP" altLang="en-US" sz="1600" u="none" baseline="0" dirty="0"/>
                        <a:t>　改正法においては、法の定める期間（原則３０日間＋延長３０日間）の範囲内で、条例で期間を短縮することができる。</a:t>
                      </a:r>
                      <a:endParaRPr kumimoji="1" lang="en-US" altLang="ja-JP" sz="1600" u="none" baseline="0" dirty="0"/>
                    </a:p>
                    <a:p>
                      <a:r>
                        <a:rPr kumimoji="1" lang="ja-JP" altLang="en-US" sz="1600" u="none" baseline="0" dirty="0"/>
                        <a:t>①　現行の１５日間の決定期限を３０日間とすることは、サービスの低下に繋がる。</a:t>
                      </a:r>
                      <a:endParaRPr kumimoji="1" lang="en-US" altLang="ja-JP" sz="1600" u="none" baseline="0" dirty="0"/>
                    </a:p>
                    <a:p>
                      <a:r>
                        <a:rPr kumimoji="1" lang="ja-JP" altLang="en-US" sz="1600" u="none" baseline="0" dirty="0"/>
                        <a:t>②　過去３年（</a:t>
                      </a:r>
                      <a:r>
                        <a:rPr kumimoji="1" lang="en-US" altLang="ja-JP" sz="1600" u="none" baseline="0" dirty="0"/>
                        <a:t>R2,R1,H30</a:t>
                      </a:r>
                      <a:r>
                        <a:rPr kumimoji="1" lang="ja-JP" altLang="en-US" sz="1600" u="none" baseline="0" dirty="0"/>
                        <a:t>）、４６日以降６０日以内に決定した案件は、延長案件のうち５７．１％（年平均</a:t>
                      </a:r>
                      <a:r>
                        <a:rPr kumimoji="1" lang="en-US" altLang="ja-JP" sz="1600" u="none" baseline="0" dirty="0"/>
                        <a:t>1,066</a:t>
                      </a:r>
                      <a:r>
                        <a:rPr kumimoji="1" lang="ja-JP" altLang="en-US" sz="1600" u="none" baseline="0" dirty="0"/>
                        <a:t>件）。</a:t>
                      </a:r>
                      <a:endParaRPr kumimoji="1" lang="en-US" altLang="ja-JP" sz="1600" u="none" baseline="0" dirty="0"/>
                    </a:p>
                    <a:p>
                      <a:r>
                        <a:rPr kumimoji="1" lang="ja-JP" altLang="en-US" sz="1600" u="none" baseline="0" dirty="0"/>
                        <a:t>③　現行６０日間で開示等決定している案件でも、特例延長により対応可能。</a:t>
                      </a:r>
                      <a:endParaRPr kumimoji="1" lang="en-US" altLang="ja-JP" sz="1600" u="non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595649"/>
                  </a:ext>
                </a:extLst>
              </a:tr>
              <a:tr h="1925546">
                <a:tc>
                  <a:txBody>
                    <a:bodyPr/>
                    <a:lstStyle/>
                    <a:p>
                      <a:endParaRPr kumimoji="1" lang="en-US" altLang="ja-JP" sz="1400" u="non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8393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D4D780A7-4C54-4BB6-A821-24504A374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4372" y="53634"/>
            <a:ext cx="7429500" cy="388243"/>
          </a:xfrm>
        </p:spPr>
        <p:txBody>
          <a:bodyPr>
            <a:normAutofit fontScale="90000"/>
          </a:bodyPr>
          <a:lstStyle/>
          <a:p>
            <a:r>
              <a:rPr lang="ja-JP" altLang="en-US" sz="2275" dirty="0"/>
              <a:t>開示等決定の期限について</a:t>
            </a: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3AB4C835-070E-4AC5-87AA-2E9FF4BDF60C}"/>
              </a:ext>
            </a:extLst>
          </p:cNvPr>
          <p:cNvSpPr/>
          <p:nvPr/>
        </p:nvSpPr>
        <p:spPr>
          <a:xfrm>
            <a:off x="1080766" y="1645915"/>
            <a:ext cx="1291634" cy="420656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06564BB-F88A-4051-87AA-988F3263F6AD}"/>
              </a:ext>
            </a:extLst>
          </p:cNvPr>
          <p:cNvSpPr txBox="1"/>
          <p:nvPr/>
        </p:nvSpPr>
        <p:spPr>
          <a:xfrm>
            <a:off x="898468" y="881713"/>
            <a:ext cx="369332" cy="6062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dirty="0"/>
              <a:t>請求日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20CC8F84-3220-40F6-BBF9-435539594414}"/>
              </a:ext>
            </a:extLst>
          </p:cNvPr>
          <p:cNvCxnSpPr>
            <a:cxnSpLocks/>
          </p:cNvCxnSpPr>
          <p:nvPr/>
        </p:nvCxnSpPr>
        <p:spPr>
          <a:xfrm flipH="1">
            <a:off x="1080756" y="1392586"/>
            <a:ext cx="6" cy="146349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左大かっこ 21">
            <a:extLst>
              <a:ext uri="{FF2B5EF4-FFF2-40B4-BE49-F238E27FC236}">
                <a16:creationId xmlns:a16="http://schemas.microsoft.com/office/drawing/2014/main" id="{18A528C3-2428-4A8C-8E1F-1FE28C16784A}"/>
              </a:ext>
            </a:extLst>
          </p:cNvPr>
          <p:cNvSpPr/>
          <p:nvPr/>
        </p:nvSpPr>
        <p:spPr>
          <a:xfrm rot="5400000">
            <a:off x="1651229" y="959296"/>
            <a:ext cx="150698" cy="1291635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32A1841-8CF3-49A2-AF11-E8044CA9C76E}"/>
              </a:ext>
            </a:extLst>
          </p:cNvPr>
          <p:cNvSpPr txBox="1"/>
          <p:nvPr/>
        </p:nvSpPr>
        <p:spPr>
          <a:xfrm>
            <a:off x="1171397" y="1391262"/>
            <a:ext cx="95168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１５日間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186F942-DBE2-4A57-AD94-DAA9B44EF4BF}"/>
              </a:ext>
            </a:extLst>
          </p:cNvPr>
          <p:cNvSpPr txBox="1"/>
          <p:nvPr/>
        </p:nvSpPr>
        <p:spPr>
          <a:xfrm>
            <a:off x="69993" y="1702354"/>
            <a:ext cx="921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現行制度</a:t>
            </a:r>
          </a:p>
        </p:txBody>
      </p:sp>
      <p:sp>
        <p:nvSpPr>
          <p:cNvPr id="25" name="矢印: 右 24">
            <a:extLst>
              <a:ext uri="{FF2B5EF4-FFF2-40B4-BE49-F238E27FC236}">
                <a16:creationId xmlns:a16="http://schemas.microsoft.com/office/drawing/2014/main" id="{25ECFFA2-A977-48C0-BD7C-C65B669F5A4E}"/>
              </a:ext>
            </a:extLst>
          </p:cNvPr>
          <p:cNvSpPr/>
          <p:nvPr/>
        </p:nvSpPr>
        <p:spPr>
          <a:xfrm>
            <a:off x="2477793" y="1658493"/>
            <a:ext cx="4173717" cy="42065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左大かっこ 25">
            <a:extLst>
              <a:ext uri="{FF2B5EF4-FFF2-40B4-BE49-F238E27FC236}">
                <a16:creationId xmlns:a16="http://schemas.microsoft.com/office/drawing/2014/main" id="{57678433-A9C8-4F43-ADD8-92BB7714D653}"/>
              </a:ext>
            </a:extLst>
          </p:cNvPr>
          <p:cNvSpPr/>
          <p:nvPr/>
        </p:nvSpPr>
        <p:spPr>
          <a:xfrm rot="5400000">
            <a:off x="4506676" y="-499123"/>
            <a:ext cx="115945" cy="4173718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DC1948-CF78-48FC-9F00-A0D395EC7AA3}"/>
              </a:ext>
            </a:extLst>
          </p:cNvPr>
          <p:cNvSpPr txBox="1"/>
          <p:nvPr/>
        </p:nvSpPr>
        <p:spPr>
          <a:xfrm>
            <a:off x="3753616" y="1406559"/>
            <a:ext cx="138717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４</a:t>
            </a:r>
            <a:r>
              <a:rPr kumimoji="1" lang="ja-JP" altLang="en-US" sz="1400" b="1" dirty="0"/>
              <a:t>５日間（延長）</a:t>
            </a:r>
          </a:p>
        </p:txBody>
      </p:sp>
      <p:sp>
        <p:nvSpPr>
          <p:cNvPr id="30" name="矢印: 山形 29">
            <a:extLst>
              <a:ext uri="{FF2B5EF4-FFF2-40B4-BE49-F238E27FC236}">
                <a16:creationId xmlns:a16="http://schemas.microsoft.com/office/drawing/2014/main" id="{BC125A8E-B18D-4D61-8016-87BD7A4B0961}"/>
              </a:ext>
            </a:extLst>
          </p:cNvPr>
          <p:cNvSpPr/>
          <p:nvPr/>
        </p:nvSpPr>
        <p:spPr>
          <a:xfrm>
            <a:off x="7320799" y="1749944"/>
            <a:ext cx="279132" cy="22143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矢印: 山形 30">
            <a:extLst>
              <a:ext uri="{FF2B5EF4-FFF2-40B4-BE49-F238E27FC236}">
                <a16:creationId xmlns:a16="http://schemas.microsoft.com/office/drawing/2014/main" id="{EA48123A-1A67-4120-B6AE-0CBD0747BC4F}"/>
              </a:ext>
            </a:extLst>
          </p:cNvPr>
          <p:cNvSpPr/>
          <p:nvPr/>
        </p:nvSpPr>
        <p:spPr>
          <a:xfrm>
            <a:off x="7659171" y="1741651"/>
            <a:ext cx="279132" cy="22973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矢印: 山形 31">
            <a:extLst>
              <a:ext uri="{FF2B5EF4-FFF2-40B4-BE49-F238E27FC236}">
                <a16:creationId xmlns:a16="http://schemas.microsoft.com/office/drawing/2014/main" id="{731DF3EA-22FF-48B5-95C1-71D8F1BB8004}"/>
              </a:ext>
            </a:extLst>
          </p:cNvPr>
          <p:cNvSpPr/>
          <p:nvPr/>
        </p:nvSpPr>
        <p:spPr>
          <a:xfrm>
            <a:off x="7977579" y="1741221"/>
            <a:ext cx="279132" cy="22973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矢印: 山形 32">
            <a:extLst>
              <a:ext uri="{FF2B5EF4-FFF2-40B4-BE49-F238E27FC236}">
                <a16:creationId xmlns:a16="http://schemas.microsoft.com/office/drawing/2014/main" id="{37D48BF9-1CFB-44D4-B387-981B4C8ADB3B}"/>
              </a:ext>
            </a:extLst>
          </p:cNvPr>
          <p:cNvSpPr/>
          <p:nvPr/>
        </p:nvSpPr>
        <p:spPr>
          <a:xfrm>
            <a:off x="8299354" y="1741221"/>
            <a:ext cx="279132" cy="22973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矢印: V 字型 33">
            <a:extLst>
              <a:ext uri="{FF2B5EF4-FFF2-40B4-BE49-F238E27FC236}">
                <a16:creationId xmlns:a16="http://schemas.microsoft.com/office/drawing/2014/main" id="{18500A57-81DC-4BAE-B177-73C2F8FD4D60}"/>
              </a:ext>
            </a:extLst>
          </p:cNvPr>
          <p:cNvSpPr/>
          <p:nvPr/>
        </p:nvSpPr>
        <p:spPr>
          <a:xfrm>
            <a:off x="8621129" y="1651562"/>
            <a:ext cx="688475" cy="423308"/>
          </a:xfrm>
          <a:prstGeom prst="notchedRightArrow">
            <a:avLst>
              <a:gd name="adj1" fmla="val 55036"/>
              <a:gd name="adj2" fmla="val 3947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左大かっこ 34">
            <a:extLst>
              <a:ext uri="{FF2B5EF4-FFF2-40B4-BE49-F238E27FC236}">
                <a16:creationId xmlns:a16="http://schemas.microsoft.com/office/drawing/2014/main" id="{1D01F3F9-722A-4B80-BEFC-134D0D24E6CD}"/>
              </a:ext>
            </a:extLst>
          </p:cNvPr>
          <p:cNvSpPr/>
          <p:nvPr/>
        </p:nvSpPr>
        <p:spPr>
          <a:xfrm rot="5400000">
            <a:off x="5159675" y="-2839267"/>
            <a:ext cx="134138" cy="8295835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A8C4C8F-BDFD-4B30-A4A7-6B3A84F4F442}"/>
              </a:ext>
            </a:extLst>
          </p:cNvPr>
          <p:cNvSpPr txBox="1"/>
          <p:nvPr/>
        </p:nvSpPr>
        <p:spPr>
          <a:xfrm>
            <a:off x="6930110" y="1246408"/>
            <a:ext cx="209493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相当の期間（特例延長）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85AB84F-8CD8-4AFA-9CCC-6B582AF8DC79}"/>
              </a:ext>
            </a:extLst>
          </p:cNvPr>
          <p:cNvSpPr txBox="1"/>
          <p:nvPr/>
        </p:nvSpPr>
        <p:spPr>
          <a:xfrm>
            <a:off x="78711" y="2174117"/>
            <a:ext cx="9217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改正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個人情報</a:t>
            </a:r>
            <a:endParaRPr kumimoji="1" lang="en-US" altLang="ja-JP" sz="1400" b="1" dirty="0"/>
          </a:p>
          <a:p>
            <a:r>
              <a:rPr lang="ja-JP" altLang="en-US" sz="1400" b="1" dirty="0"/>
              <a:t>保護法</a:t>
            </a:r>
            <a:endParaRPr kumimoji="1" lang="ja-JP" altLang="en-US" sz="1400" b="1" dirty="0"/>
          </a:p>
        </p:txBody>
      </p:sp>
      <p:sp>
        <p:nvSpPr>
          <p:cNvPr id="39" name="矢印: 右 38">
            <a:extLst>
              <a:ext uri="{FF2B5EF4-FFF2-40B4-BE49-F238E27FC236}">
                <a16:creationId xmlns:a16="http://schemas.microsoft.com/office/drawing/2014/main" id="{F55BF8A2-882C-4AA0-AD3A-8C6DB37EE152}"/>
              </a:ext>
            </a:extLst>
          </p:cNvPr>
          <p:cNvSpPr/>
          <p:nvPr/>
        </p:nvSpPr>
        <p:spPr>
          <a:xfrm>
            <a:off x="1078833" y="2423853"/>
            <a:ext cx="2668236" cy="420656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矢印: 右 39">
            <a:extLst>
              <a:ext uri="{FF2B5EF4-FFF2-40B4-BE49-F238E27FC236}">
                <a16:creationId xmlns:a16="http://schemas.microsoft.com/office/drawing/2014/main" id="{B6F4B7F2-96DE-4E94-90F8-E46EC9CBEF27}"/>
              </a:ext>
            </a:extLst>
          </p:cNvPr>
          <p:cNvSpPr/>
          <p:nvPr/>
        </p:nvSpPr>
        <p:spPr>
          <a:xfrm>
            <a:off x="3834115" y="2423853"/>
            <a:ext cx="2817394" cy="420656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左大かっこ 40">
            <a:extLst>
              <a:ext uri="{FF2B5EF4-FFF2-40B4-BE49-F238E27FC236}">
                <a16:creationId xmlns:a16="http://schemas.microsoft.com/office/drawing/2014/main" id="{CACB3CFE-3DA8-4F3A-B4AE-CD98072F8C84}"/>
              </a:ext>
            </a:extLst>
          </p:cNvPr>
          <p:cNvSpPr/>
          <p:nvPr/>
        </p:nvSpPr>
        <p:spPr>
          <a:xfrm rot="5400000">
            <a:off x="2348685" y="990726"/>
            <a:ext cx="128518" cy="2668232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0E06C6C-E984-4B83-BBD0-C0AFE66D3F73}"/>
              </a:ext>
            </a:extLst>
          </p:cNvPr>
          <p:cNvSpPr txBox="1"/>
          <p:nvPr/>
        </p:nvSpPr>
        <p:spPr>
          <a:xfrm>
            <a:off x="1777092" y="2174772"/>
            <a:ext cx="89610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３０</a:t>
            </a:r>
            <a:r>
              <a:rPr kumimoji="1" lang="ja-JP" altLang="en-US" sz="1400" b="1" dirty="0"/>
              <a:t>日間</a:t>
            </a:r>
          </a:p>
        </p:txBody>
      </p:sp>
      <p:sp>
        <p:nvSpPr>
          <p:cNvPr id="43" name="左大かっこ 42">
            <a:extLst>
              <a:ext uri="{FF2B5EF4-FFF2-40B4-BE49-F238E27FC236}">
                <a16:creationId xmlns:a16="http://schemas.microsoft.com/office/drawing/2014/main" id="{AF46E220-4E52-44A9-AA07-C295C9C38091}"/>
              </a:ext>
            </a:extLst>
          </p:cNvPr>
          <p:cNvSpPr/>
          <p:nvPr/>
        </p:nvSpPr>
        <p:spPr>
          <a:xfrm rot="5400000">
            <a:off x="5178552" y="895432"/>
            <a:ext cx="128519" cy="2817392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2951B38-027C-406E-98D8-1A0AAD370291}"/>
              </a:ext>
            </a:extLst>
          </p:cNvPr>
          <p:cNvSpPr txBox="1"/>
          <p:nvPr/>
        </p:nvSpPr>
        <p:spPr>
          <a:xfrm>
            <a:off x="4447201" y="2174771"/>
            <a:ext cx="138717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３０日間（延長）</a:t>
            </a:r>
          </a:p>
        </p:txBody>
      </p:sp>
      <p:sp>
        <p:nvSpPr>
          <p:cNvPr id="45" name="矢印: 五方向 44">
            <a:extLst>
              <a:ext uri="{FF2B5EF4-FFF2-40B4-BE49-F238E27FC236}">
                <a16:creationId xmlns:a16="http://schemas.microsoft.com/office/drawing/2014/main" id="{3EA51EDC-761B-4208-AD9C-207F5A233826}"/>
              </a:ext>
            </a:extLst>
          </p:cNvPr>
          <p:cNvSpPr/>
          <p:nvPr/>
        </p:nvSpPr>
        <p:spPr>
          <a:xfrm>
            <a:off x="6738555" y="2520513"/>
            <a:ext cx="550845" cy="22143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矢印: 山形 45">
            <a:extLst>
              <a:ext uri="{FF2B5EF4-FFF2-40B4-BE49-F238E27FC236}">
                <a16:creationId xmlns:a16="http://schemas.microsoft.com/office/drawing/2014/main" id="{C81E2E8D-55B2-408F-9F15-E16EE61AEE38}"/>
              </a:ext>
            </a:extLst>
          </p:cNvPr>
          <p:cNvSpPr/>
          <p:nvPr/>
        </p:nvSpPr>
        <p:spPr>
          <a:xfrm>
            <a:off x="7320799" y="2510259"/>
            <a:ext cx="279132" cy="22143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矢印: 山形 46">
            <a:extLst>
              <a:ext uri="{FF2B5EF4-FFF2-40B4-BE49-F238E27FC236}">
                <a16:creationId xmlns:a16="http://schemas.microsoft.com/office/drawing/2014/main" id="{04CE97D5-7DA4-4684-B6EC-5F233B6B0D0D}"/>
              </a:ext>
            </a:extLst>
          </p:cNvPr>
          <p:cNvSpPr/>
          <p:nvPr/>
        </p:nvSpPr>
        <p:spPr>
          <a:xfrm>
            <a:off x="7670432" y="2520513"/>
            <a:ext cx="279132" cy="22973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8" name="矢印: 山形 47">
            <a:extLst>
              <a:ext uri="{FF2B5EF4-FFF2-40B4-BE49-F238E27FC236}">
                <a16:creationId xmlns:a16="http://schemas.microsoft.com/office/drawing/2014/main" id="{718428CF-D8B6-480A-9555-EC683631BF65}"/>
              </a:ext>
            </a:extLst>
          </p:cNvPr>
          <p:cNvSpPr/>
          <p:nvPr/>
        </p:nvSpPr>
        <p:spPr>
          <a:xfrm>
            <a:off x="8020222" y="2527367"/>
            <a:ext cx="279132" cy="22973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9" name="矢印: 山形 48">
            <a:extLst>
              <a:ext uri="{FF2B5EF4-FFF2-40B4-BE49-F238E27FC236}">
                <a16:creationId xmlns:a16="http://schemas.microsoft.com/office/drawing/2014/main" id="{60074266-9E93-480F-A6EB-D18CB677C6C4}"/>
              </a:ext>
            </a:extLst>
          </p:cNvPr>
          <p:cNvSpPr/>
          <p:nvPr/>
        </p:nvSpPr>
        <p:spPr>
          <a:xfrm>
            <a:off x="8335682" y="2520513"/>
            <a:ext cx="279132" cy="22973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0" name="矢印: V 字型 49">
            <a:extLst>
              <a:ext uri="{FF2B5EF4-FFF2-40B4-BE49-F238E27FC236}">
                <a16:creationId xmlns:a16="http://schemas.microsoft.com/office/drawing/2014/main" id="{57D23359-9100-479D-A85F-05E9409B4DAB}"/>
              </a:ext>
            </a:extLst>
          </p:cNvPr>
          <p:cNvSpPr/>
          <p:nvPr/>
        </p:nvSpPr>
        <p:spPr>
          <a:xfrm>
            <a:off x="8621128" y="2426806"/>
            <a:ext cx="688475" cy="423308"/>
          </a:xfrm>
          <a:prstGeom prst="notchedRightArrow">
            <a:avLst>
              <a:gd name="adj1" fmla="val 55036"/>
              <a:gd name="adj2" fmla="val 3947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左大かっこ 50">
            <a:extLst>
              <a:ext uri="{FF2B5EF4-FFF2-40B4-BE49-F238E27FC236}">
                <a16:creationId xmlns:a16="http://schemas.microsoft.com/office/drawing/2014/main" id="{B94E19C1-9A1E-4B6D-98A0-8DC71852F3D3}"/>
              </a:ext>
            </a:extLst>
          </p:cNvPr>
          <p:cNvSpPr/>
          <p:nvPr/>
        </p:nvSpPr>
        <p:spPr>
          <a:xfrm rot="5400000">
            <a:off x="5151201" y="-1953865"/>
            <a:ext cx="141619" cy="8262844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9405441-D9EE-43AB-AF74-B2BFEB8EA31C}"/>
              </a:ext>
            </a:extLst>
          </p:cNvPr>
          <p:cNvSpPr txBox="1"/>
          <p:nvPr/>
        </p:nvSpPr>
        <p:spPr>
          <a:xfrm>
            <a:off x="6914220" y="2105105"/>
            <a:ext cx="209493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相当の期間（特例延長）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E9D0548-268B-45AE-807E-08E1302C3EEA}"/>
              </a:ext>
            </a:extLst>
          </p:cNvPr>
          <p:cNvSpPr txBox="1"/>
          <p:nvPr/>
        </p:nvSpPr>
        <p:spPr>
          <a:xfrm>
            <a:off x="78710" y="5519795"/>
            <a:ext cx="921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施行条例案</a:t>
            </a:r>
            <a:endParaRPr kumimoji="1" lang="ja-JP" altLang="en-US" sz="1400" b="1" dirty="0"/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8A61EAF5-7479-4DAA-9754-D1FB6104512C}"/>
              </a:ext>
            </a:extLst>
          </p:cNvPr>
          <p:cNvCxnSpPr>
            <a:cxnSpLocks/>
          </p:cNvCxnSpPr>
          <p:nvPr/>
        </p:nvCxnSpPr>
        <p:spPr>
          <a:xfrm>
            <a:off x="1103350" y="5104497"/>
            <a:ext cx="0" cy="109456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矢印: 右 57">
            <a:extLst>
              <a:ext uri="{FF2B5EF4-FFF2-40B4-BE49-F238E27FC236}">
                <a16:creationId xmlns:a16="http://schemas.microsoft.com/office/drawing/2014/main" id="{ADA8FFDF-2501-4CA0-9008-6DFC70A05E1C}"/>
              </a:ext>
            </a:extLst>
          </p:cNvPr>
          <p:cNvSpPr/>
          <p:nvPr/>
        </p:nvSpPr>
        <p:spPr>
          <a:xfrm>
            <a:off x="1103350" y="5458540"/>
            <a:ext cx="1291634" cy="420656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左大かっこ 58">
            <a:extLst>
              <a:ext uri="{FF2B5EF4-FFF2-40B4-BE49-F238E27FC236}">
                <a16:creationId xmlns:a16="http://schemas.microsoft.com/office/drawing/2014/main" id="{88168FFC-637F-4D6C-B859-3B2797C9251E}"/>
              </a:ext>
            </a:extLst>
          </p:cNvPr>
          <p:cNvSpPr/>
          <p:nvPr/>
        </p:nvSpPr>
        <p:spPr>
          <a:xfrm rot="5400000">
            <a:off x="1683216" y="4700087"/>
            <a:ext cx="112598" cy="1272330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C7307F52-C50B-4D91-9B82-F9620BB9658C}"/>
              </a:ext>
            </a:extLst>
          </p:cNvPr>
          <p:cNvSpPr txBox="1"/>
          <p:nvPr/>
        </p:nvSpPr>
        <p:spPr>
          <a:xfrm>
            <a:off x="1257992" y="5130208"/>
            <a:ext cx="87871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１５日間</a:t>
            </a:r>
          </a:p>
        </p:txBody>
      </p:sp>
      <p:sp>
        <p:nvSpPr>
          <p:cNvPr id="61" name="矢印: 右 60">
            <a:extLst>
              <a:ext uri="{FF2B5EF4-FFF2-40B4-BE49-F238E27FC236}">
                <a16:creationId xmlns:a16="http://schemas.microsoft.com/office/drawing/2014/main" id="{8FA7EB29-CFB5-4E48-A870-4BC0D6F62685}"/>
              </a:ext>
            </a:extLst>
          </p:cNvPr>
          <p:cNvSpPr/>
          <p:nvPr/>
        </p:nvSpPr>
        <p:spPr>
          <a:xfrm>
            <a:off x="2430749" y="5450053"/>
            <a:ext cx="2817394" cy="420656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左大かっこ 61">
            <a:extLst>
              <a:ext uri="{FF2B5EF4-FFF2-40B4-BE49-F238E27FC236}">
                <a16:creationId xmlns:a16="http://schemas.microsoft.com/office/drawing/2014/main" id="{3AB0834D-F9BB-4B84-94A1-1DF9B9980D87}"/>
              </a:ext>
            </a:extLst>
          </p:cNvPr>
          <p:cNvSpPr/>
          <p:nvPr/>
        </p:nvSpPr>
        <p:spPr>
          <a:xfrm rot="5400000">
            <a:off x="3736439" y="3944005"/>
            <a:ext cx="128519" cy="2817392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622AB73-09C1-4392-9CF9-36F608D647CE}"/>
              </a:ext>
            </a:extLst>
          </p:cNvPr>
          <p:cNvSpPr txBox="1"/>
          <p:nvPr/>
        </p:nvSpPr>
        <p:spPr>
          <a:xfrm>
            <a:off x="2995584" y="5141452"/>
            <a:ext cx="138717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３０日間（延長）</a:t>
            </a:r>
          </a:p>
        </p:txBody>
      </p:sp>
      <p:sp>
        <p:nvSpPr>
          <p:cNvPr id="65" name="矢印: 山形 64">
            <a:extLst>
              <a:ext uri="{FF2B5EF4-FFF2-40B4-BE49-F238E27FC236}">
                <a16:creationId xmlns:a16="http://schemas.microsoft.com/office/drawing/2014/main" id="{C448E643-9393-4100-BCE0-3A66AF77EB83}"/>
              </a:ext>
            </a:extLst>
          </p:cNvPr>
          <p:cNvSpPr/>
          <p:nvPr/>
        </p:nvSpPr>
        <p:spPr>
          <a:xfrm>
            <a:off x="6265283" y="5568133"/>
            <a:ext cx="279132" cy="22143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6" name="矢印: 山形 65">
            <a:extLst>
              <a:ext uri="{FF2B5EF4-FFF2-40B4-BE49-F238E27FC236}">
                <a16:creationId xmlns:a16="http://schemas.microsoft.com/office/drawing/2014/main" id="{717E1D62-5274-4694-AA92-4E7234185A86}"/>
              </a:ext>
            </a:extLst>
          </p:cNvPr>
          <p:cNvSpPr/>
          <p:nvPr/>
        </p:nvSpPr>
        <p:spPr>
          <a:xfrm>
            <a:off x="5916393" y="5559654"/>
            <a:ext cx="279132" cy="22143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7" name="矢印: 五方向 66">
            <a:extLst>
              <a:ext uri="{FF2B5EF4-FFF2-40B4-BE49-F238E27FC236}">
                <a16:creationId xmlns:a16="http://schemas.microsoft.com/office/drawing/2014/main" id="{582916F1-69C4-479F-B4AF-F06361A45293}"/>
              </a:ext>
            </a:extLst>
          </p:cNvPr>
          <p:cNvSpPr/>
          <p:nvPr/>
        </p:nvSpPr>
        <p:spPr>
          <a:xfrm>
            <a:off x="5295790" y="5552930"/>
            <a:ext cx="550845" cy="22143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矢印: 山形 67">
            <a:extLst>
              <a:ext uri="{FF2B5EF4-FFF2-40B4-BE49-F238E27FC236}">
                <a16:creationId xmlns:a16="http://schemas.microsoft.com/office/drawing/2014/main" id="{718B668E-EC4F-4FC6-A8B5-A9F7DBBF78FB}"/>
              </a:ext>
            </a:extLst>
          </p:cNvPr>
          <p:cNvSpPr/>
          <p:nvPr/>
        </p:nvSpPr>
        <p:spPr>
          <a:xfrm>
            <a:off x="6608645" y="5568133"/>
            <a:ext cx="279132" cy="22143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9" name="矢印: 山形 68">
            <a:extLst>
              <a:ext uri="{FF2B5EF4-FFF2-40B4-BE49-F238E27FC236}">
                <a16:creationId xmlns:a16="http://schemas.microsoft.com/office/drawing/2014/main" id="{2F57D917-A739-4E7D-ABD4-897313757DEA}"/>
              </a:ext>
            </a:extLst>
          </p:cNvPr>
          <p:cNvSpPr/>
          <p:nvPr/>
        </p:nvSpPr>
        <p:spPr>
          <a:xfrm>
            <a:off x="6952007" y="5576691"/>
            <a:ext cx="279132" cy="22143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矢印: 山形 69">
            <a:extLst>
              <a:ext uri="{FF2B5EF4-FFF2-40B4-BE49-F238E27FC236}">
                <a16:creationId xmlns:a16="http://schemas.microsoft.com/office/drawing/2014/main" id="{CF2C3071-FBFF-4ED0-A864-F8A8B7C86A97}"/>
              </a:ext>
            </a:extLst>
          </p:cNvPr>
          <p:cNvSpPr/>
          <p:nvPr/>
        </p:nvSpPr>
        <p:spPr>
          <a:xfrm>
            <a:off x="7294278" y="5576691"/>
            <a:ext cx="279132" cy="22143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1" name="矢印: 山形 70">
            <a:extLst>
              <a:ext uri="{FF2B5EF4-FFF2-40B4-BE49-F238E27FC236}">
                <a16:creationId xmlns:a16="http://schemas.microsoft.com/office/drawing/2014/main" id="{AE68C41E-9A52-414F-93E0-3053C261AAC9}"/>
              </a:ext>
            </a:extLst>
          </p:cNvPr>
          <p:cNvSpPr/>
          <p:nvPr/>
        </p:nvSpPr>
        <p:spPr>
          <a:xfrm>
            <a:off x="7638305" y="5580664"/>
            <a:ext cx="279132" cy="22143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2" name="矢印: 山形 71">
            <a:extLst>
              <a:ext uri="{FF2B5EF4-FFF2-40B4-BE49-F238E27FC236}">
                <a16:creationId xmlns:a16="http://schemas.microsoft.com/office/drawing/2014/main" id="{0362632B-D51C-4BDC-B4D6-36CF5AAB9F15}"/>
              </a:ext>
            </a:extLst>
          </p:cNvPr>
          <p:cNvSpPr/>
          <p:nvPr/>
        </p:nvSpPr>
        <p:spPr>
          <a:xfrm>
            <a:off x="7986062" y="5591685"/>
            <a:ext cx="279132" cy="22143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3" name="矢印: V 字型 72">
            <a:extLst>
              <a:ext uri="{FF2B5EF4-FFF2-40B4-BE49-F238E27FC236}">
                <a16:creationId xmlns:a16="http://schemas.microsoft.com/office/drawing/2014/main" id="{D3360264-E990-4A93-A895-F3F4C94644CE}"/>
              </a:ext>
            </a:extLst>
          </p:cNvPr>
          <p:cNvSpPr/>
          <p:nvPr/>
        </p:nvSpPr>
        <p:spPr>
          <a:xfrm>
            <a:off x="8334836" y="5490749"/>
            <a:ext cx="904838" cy="423308"/>
          </a:xfrm>
          <a:prstGeom prst="notchedRightArrow">
            <a:avLst>
              <a:gd name="adj1" fmla="val 55036"/>
              <a:gd name="adj2" fmla="val 3947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左大かっこ 73">
            <a:extLst>
              <a:ext uri="{FF2B5EF4-FFF2-40B4-BE49-F238E27FC236}">
                <a16:creationId xmlns:a16="http://schemas.microsoft.com/office/drawing/2014/main" id="{F9219387-5034-48E8-AAC5-EB29EC9F3924}"/>
              </a:ext>
            </a:extLst>
          </p:cNvPr>
          <p:cNvSpPr/>
          <p:nvPr/>
        </p:nvSpPr>
        <p:spPr>
          <a:xfrm rot="5400000">
            <a:off x="5108328" y="978393"/>
            <a:ext cx="146015" cy="8155971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D86BF608-19C6-452D-88A6-332BF111E04F}"/>
              </a:ext>
            </a:extLst>
          </p:cNvPr>
          <p:cNvSpPr txBox="1"/>
          <p:nvPr/>
        </p:nvSpPr>
        <p:spPr>
          <a:xfrm>
            <a:off x="6308248" y="4983370"/>
            <a:ext cx="209493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相当の期間（特例延長）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D54E4F-E662-4D4B-87C5-D9848CE54A5B}"/>
              </a:ext>
            </a:extLst>
          </p:cNvPr>
          <p:cNvSpPr txBox="1"/>
          <p:nvPr/>
        </p:nvSpPr>
        <p:spPr>
          <a:xfrm>
            <a:off x="1194672" y="6049392"/>
            <a:ext cx="8029445" cy="584775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延長した場合の決定期間が、現行よりも１５日間短くなる。</a:t>
            </a:r>
            <a:endParaRPr kumimoji="1" lang="en-US" altLang="ja-JP" sz="1600" dirty="0"/>
          </a:p>
          <a:p>
            <a:r>
              <a:rPr lang="ja-JP" altLang="en-US" sz="1600" dirty="0"/>
              <a:t>延長で対応できない案件は、特例延長で対応する。</a:t>
            </a:r>
            <a:endParaRPr kumimoji="1" lang="ja-JP" altLang="en-US" sz="1600" dirty="0"/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9D725B60-4B14-4168-9E26-29D5B4A1B159}"/>
              </a:ext>
            </a:extLst>
          </p:cNvPr>
          <p:cNvCxnSpPr>
            <a:cxnSpLocks/>
          </p:cNvCxnSpPr>
          <p:nvPr/>
        </p:nvCxnSpPr>
        <p:spPr>
          <a:xfrm>
            <a:off x="6664048" y="1391262"/>
            <a:ext cx="0" cy="1521519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D9143850-08F6-4A9B-9995-3C88F32EDA3F}"/>
              </a:ext>
            </a:extLst>
          </p:cNvPr>
          <p:cNvSpPr txBox="1"/>
          <p:nvPr/>
        </p:nvSpPr>
        <p:spPr>
          <a:xfrm>
            <a:off x="6452534" y="948047"/>
            <a:ext cx="400110" cy="6062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1400" b="1" dirty="0"/>
              <a:t>60</a:t>
            </a:r>
            <a:r>
              <a:rPr lang="ja-JP" altLang="en-US" sz="1400" b="1" dirty="0"/>
              <a:t>日</a:t>
            </a:r>
            <a:endParaRPr kumimoji="1" lang="ja-JP" altLang="en-US" sz="1400" b="1" dirty="0"/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34138D24-DCDE-47FF-AC7E-22414AC7B246}"/>
              </a:ext>
            </a:extLst>
          </p:cNvPr>
          <p:cNvCxnSpPr>
            <a:cxnSpLocks/>
          </p:cNvCxnSpPr>
          <p:nvPr/>
        </p:nvCxnSpPr>
        <p:spPr>
          <a:xfrm>
            <a:off x="5257042" y="5336880"/>
            <a:ext cx="0" cy="86217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1E14B063-5CC0-4798-AD50-985EAF1BC822}"/>
              </a:ext>
            </a:extLst>
          </p:cNvPr>
          <p:cNvSpPr txBox="1"/>
          <p:nvPr/>
        </p:nvSpPr>
        <p:spPr>
          <a:xfrm>
            <a:off x="5052537" y="4866118"/>
            <a:ext cx="400110" cy="5577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1400" b="1" dirty="0"/>
              <a:t>45</a:t>
            </a:r>
            <a:r>
              <a:rPr lang="ja-JP" altLang="en-US" sz="1400" b="1" dirty="0"/>
              <a:t>日</a:t>
            </a:r>
            <a:endParaRPr kumimoji="1" lang="ja-JP" altLang="en-US" sz="1400" b="1" dirty="0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24F7F9DD-C94A-46DB-BFEE-8F0B8DD2E4DC}"/>
              </a:ext>
            </a:extLst>
          </p:cNvPr>
          <p:cNvSpPr/>
          <p:nvPr/>
        </p:nvSpPr>
        <p:spPr>
          <a:xfrm>
            <a:off x="69993" y="4894164"/>
            <a:ext cx="921795" cy="283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案</a:t>
            </a:r>
            <a:endParaRPr kumimoji="1" lang="ja-JP" altLang="en-US" b="1" dirty="0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3D2C3D89-6A74-458D-B4EA-49772FAA8777}"/>
              </a:ext>
            </a:extLst>
          </p:cNvPr>
          <p:cNvSpPr/>
          <p:nvPr/>
        </p:nvSpPr>
        <p:spPr>
          <a:xfrm>
            <a:off x="69993" y="511483"/>
            <a:ext cx="2856074" cy="31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現行制度と改正法の比較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308B6166-E4AB-419E-AA03-993F212D4855}"/>
              </a:ext>
            </a:extLst>
          </p:cNvPr>
          <p:cNvSpPr/>
          <p:nvPr/>
        </p:nvSpPr>
        <p:spPr>
          <a:xfrm>
            <a:off x="8811495" y="73581"/>
            <a:ext cx="996215" cy="3378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資料３－３</a:t>
            </a:r>
          </a:p>
        </p:txBody>
      </p:sp>
    </p:spTree>
    <p:extLst>
      <p:ext uri="{BB962C8B-B14F-4D97-AF65-F5344CB8AC3E}">
        <p14:creationId xmlns:p14="http://schemas.microsoft.com/office/powerpoint/2010/main" val="826364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S Pゴシック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E699D1CE-F3E1-4903-8648-8F0B4690FE50}" vid="{958253D0-D172-45CA-9FEB-EBDE5F69CB3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1185</TotalTime>
  <Words>208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Office テーマ</vt:lpstr>
      <vt:lpstr>開示等決定の期限について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田島大資</dc:creator>
  <cp:lastModifiedBy>古庄桃子</cp:lastModifiedBy>
  <cp:revision>75</cp:revision>
  <cp:lastPrinted>2022-04-15T14:33:09Z</cp:lastPrinted>
  <dcterms:created xsi:type="dcterms:W3CDTF">2022-01-28T04:27:10Z</dcterms:created>
  <dcterms:modified xsi:type="dcterms:W3CDTF">2022-04-15T14:33:09Z</dcterms:modified>
</cp:coreProperties>
</file>