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6" d="100"/>
          <a:sy n="66" d="100"/>
        </p:scale>
        <p:origin x="96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D780A7-4C54-4BB6-A821-24504A374A69}"/>
              </a:ext>
            </a:extLst>
          </p:cNvPr>
          <p:cNvSpPr>
            <a:spLocks noGrp="1"/>
          </p:cNvSpPr>
          <p:nvPr>
            <p:ph type="ctrTitle"/>
          </p:nvPr>
        </p:nvSpPr>
        <p:spPr>
          <a:xfrm>
            <a:off x="1232635" y="156255"/>
            <a:ext cx="7429500" cy="388243"/>
          </a:xfrm>
        </p:spPr>
        <p:txBody>
          <a:bodyPr>
            <a:normAutofit fontScale="90000"/>
          </a:bodyPr>
          <a:lstStyle/>
          <a:p>
            <a:r>
              <a:rPr lang="ja-JP" altLang="en-US" sz="2275" dirty="0"/>
              <a:t>審査会の機能について</a:t>
            </a:r>
          </a:p>
        </p:txBody>
      </p:sp>
      <p:graphicFrame>
        <p:nvGraphicFramePr>
          <p:cNvPr id="12" name="表 11">
            <a:extLst>
              <a:ext uri="{FF2B5EF4-FFF2-40B4-BE49-F238E27FC236}">
                <a16:creationId xmlns:a16="http://schemas.microsoft.com/office/drawing/2014/main" id="{60265DC0-CB19-4953-830D-AF6603C59C15}"/>
              </a:ext>
            </a:extLst>
          </p:cNvPr>
          <p:cNvGraphicFramePr>
            <a:graphicFrameLocks noGrp="1"/>
          </p:cNvGraphicFramePr>
          <p:nvPr>
            <p:extLst>
              <p:ext uri="{D42A27DB-BD31-4B8C-83A1-F6EECF244321}">
                <p14:modId xmlns:p14="http://schemas.microsoft.com/office/powerpoint/2010/main" val="1335283480"/>
              </p:ext>
            </p:extLst>
          </p:nvPr>
        </p:nvGraphicFramePr>
        <p:xfrm>
          <a:off x="158955" y="750564"/>
          <a:ext cx="9658258" cy="5948680"/>
        </p:xfrm>
        <a:graphic>
          <a:graphicData uri="http://schemas.openxmlformats.org/drawingml/2006/table">
            <a:tbl>
              <a:tblPr firstRow="1" bandRow="1">
                <a:tableStyleId>{5940675A-B579-460E-94D1-54222C63F5DA}</a:tableStyleId>
              </a:tblPr>
              <a:tblGrid>
                <a:gridCol w="4709259">
                  <a:extLst>
                    <a:ext uri="{9D8B030D-6E8A-4147-A177-3AD203B41FA5}">
                      <a16:colId xmlns:a16="http://schemas.microsoft.com/office/drawing/2014/main" val="4126854437"/>
                    </a:ext>
                  </a:extLst>
                </a:gridCol>
                <a:gridCol w="4948999">
                  <a:extLst>
                    <a:ext uri="{9D8B030D-6E8A-4147-A177-3AD203B41FA5}">
                      <a16:colId xmlns:a16="http://schemas.microsoft.com/office/drawing/2014/main" val="2074146160"/>
                    </a:ext>
                  </a:extLst>
                </a:gridCol>
              </a:tblGrid>
              <a:tr h="0">
                <a:tc>
                  <a:txBody>
                    <a:bodyPr/>
                    <a:lstStyle/>
                    <a:p>
                      <a:pPr algn="ctr"/>
                      <a:r>
                        <a:rPr kumimoji="1" lang="en-US" altLang="ja-JP" sz="1800" b="1" dirty="0">
                          <a:solidFill>
                            <a:schemeClr val="bg1"/>
                          </a:solidFill>
                        </a:rPr>
                        <a:t>【</a:t>
                      </a:r>
                      <a:r>
                        <a:rPr kumimoji="1" lang="ja-JP" altLang="en-US" sz="1800" b="1" dirty="0">
                          <a:solidFill>
                            <a:schemeClr val="bg1"/>
                          </a:solidFill>
                        </a:rPr>
                        <a:t>現　　　行</a:t>
                      </a:r>
                      <a:r>
                        <a:rPr kumimoji="1" lang="en-US" altLang="ja-JP" sz="1800" b="1" dirty="0">
                          <a:solidFill>
                            <a:schemeClr val="bg1"/>
                          </a:solidFill>
                        </a:rPr>
                        <a:t>】</a:t>
                      </a:r>
                      <a:endParaRPr kumimoji="1" lang="ja-JP" altLang="en-US" sz="1800" b="1" dirty="0">
                        <a:solidFill>
                          <a:schemeClr val="bg1"/>
                        </a:solidFill>
                      </a:endParaRPr>
                    </a:p>
                  </a:txBody>
                  <a:tcPr>
                    <a:solidFill>
                      <a:schemeClr val="accent1"/>
                    </a:solidFill>
                  </a:tcPr>
                </a:tc>
                <a:tc>
                  <a:txBody>
                    <a:bodyPr/>
                    <a:lstStyle/>
                    <a:p>
                      <a:pPr algn="ctr"/>
                      <a:r>
                        <a:rPr kumimoji="1" lang="en-US" altLang="ja-JP" sz="1800" b="1" dirty="0">
                          <a:solidFill>
                            <a:schemeClr val="bg1"/>
                          </a:solidFill>
                        </a:rPr>
                        <a:t>【</a:t>
                      </a:r>
                      <a:r>
                        <a:rPr kumimoji="1" lang="ja-JP" altLang="en-US" sz="1800" b="1" dirty="0">
                          <a:solidFill>
                            <a:schemeClr val="bg1"/>
                          </a:solidFill>
                        </a:rPr>
                        <a:t>改正法施行後</a:t>
                      </a:r>
                      <a:r>
                        <a:rPr kumimoji="1" lang="en-US" altLang="ja-JP" sz="1800" b="1" dirty="0">
                          <a:solidFill>
                            <a:schemeClr val="bg1"/>
                          </a:solidFill>
                        </a:rPr>
                        <a:t>】</a:t>
                      </a:r>
                      <a:endParaRPr kumimoji="1" lang="ja-JP" altLang="en-US" sz="1800" b="1" dirty="0">
                        <a:solidFill>
                          <a:schemeClr val="bg1"/>
                        </a:solidFill>
                      </a:endParaRPr>
                    </a:p>
                  </a:txBody>
                  <a:tcPr>
                    <a:solidFill>
                      <a:schemeClr val="accent1"/>
                    </a:solidFill>
                  </a:tcPr>
                </a:tc>
                <a:extLst>
                  <a:ext uri="{0D108BD9-81ED-4DB2-BD59-A6C34878D82A}">
                    <a16:rowId xmlns:a16="http://schemas.microsoft.com/office/drawing/2014/main" val="423634100"/>
                  </a:ext>
                </a:extLst>
              </a:tr>
              <a:tr h="0">
                <a:tc gridSpan="2">
                  <a:txBody>
                    <a:bodyPr/>
                    <a:lstStyle/>
                    <a:p>
                      <a:r>
                        <a:rPr kumimoji="1" lang="ja-JP" altLang="en-US" sz="1600" b="1" dirty="0">
                          <a:solidFill>
                            <a:schemeClr val="bg1"/>
                          </a:solidFill>
                        </a:rPr>
                        <a:t>１　審査会の設置根拠</a:t>
                      </a:r>
                    </a:p>
                  </a:txBody>
                  <a:tcPr>
                    <a:solidFill>
                      <a:schemeClr val="accent1"/>
                    </a:solidFill>
                  </a:tcPr>
                </a:tc>
                <a:tc hMerge="1">
                  <a:txBody>
                    <a:bodyPr/>
                    <a:lstStyle/>
                    <a:p>
                      <a:endParaRPr kumimoji="1" lang="ja-JP" altLang="en-US"/>
                    </a:p>
                  </a:txBody>
                  <a:tcPr/>
                </a:tc>
                <a:extLst>
                  <a:ext uri="{0D108BD9-81ED-4DB2-BD59-A6C34878D82A}">
                    <a16:rowId xmlns:a16="http://schemas.microsoft.com/office/drawing/2014/main" val="337706668"/>
                  </a:ext>
                </a:extLst>
              </a:tr>
              <a:tr h="0">
                <a:tc>
                  <a:txBody>
                    <a:bodyPr/>
                    <a:lstStyle/>
                    <a:p>
                      <a:r>
                        <a:rPr kumimoji="1" lang="ja-JP" altLang="en-US" sz="1600" b="0" dirty="0">
                          <a:solidFill>
                            <a:schemeClr val="tx1"/>
                          </a:solidFill>
                        </a:rPr>
                        <a:t>執行機関の附属機関に関する条例　２条</a:t>
                      </a:r>
                    </a:p>
                  </a:txBody>
                  <a:tcPr>
                    <a:noFill/>
                  </a:tcPr>
                </a:tc>
                <a:tc>
                  <a:txBody>
                    <a:bodyPr/>
                    <a:lstStyle/>
                    <a:p>
                      <a:r>
                        <a:rPr kumimoji="1" lang="zh-TW" altLang="en-US" sz="1600" b="0" dirty="0">
                          <a:solidFill>
                            <a:schemeClr val="tx1"/>
                          </a:solidFill>
                        </a:rPr>
                        <a:t>行政不服審査法　８１条１項</a:t>
                      </a:r>
                      <a:endParaRPr kumimoji="1" lang="ja-JP" altLang="en-US" sz="1600" b="0" dirty="0">
                        <a:solidFill>
                          <a:schemeClr val="tx1"/>
                        </a:solidFill>
                      </a:endParaRPr>
                    </a:p>
                  </a:txBody>
                  <a:tcPr>
                    <a:noFill/>
                  </a:tcPr>
                </a:tc>
                <a:extLst>
                  <a:ext uri="{0D108BD9-81ED-4DB2-BD59-A6C34878D82A}">
                    <a16:rowId xmlns:a16="http://schemas.microsoft.com/office/drawing/2014/main" val="375493709"/>
                  </a:ext>
                </a:extLst>
              </a:tr>
              <a:tr h="0">
                <a:tc gridSpan="2">
                  <a:txBody>
                    <a:bodyPr/>
                    <a:lstStyle/>
                    <a:p>
                      <a:r>
                        <a:rPr kumimoji="1" lang="ja-JP" altLang="en-US" sz="1600" b="1" dirty="0">
                          <a:solidFill>
                            <a:schemeClr val="bg1"/>
                          </a:solidFill>
                        </a:rPr>
                        <a:t>２　審査会の機能</a:t>
                      </a:r>
                    </a:p>
                  </a:txBody>
                  <a:tcPr>
                    <a:solidFill>
                      <a:schemeClr val="accent1"/>
                    </a:solidFill>
                  </a:tcPr>
                </a:tc>
                <a:tc hMerge="1">
                  <a:txBody>
                    <a:bodyPr/>
                    <a:lstStyle/>
                    <a:p>
                      <a:endParaRPr kumimoji="1" lang="ja-JP" altLang="en-US"/>
                    </a:p>
                  </a:txBody>
                  <a:tcPr/>
                </a:tc>
                <a:extLst>
                  <a:ext uri="{0D108BD9-81ED-4DB2-BD59-A6C34878D82A}">
                    <a16:rowId xmlns:a16="http://schemas.microsoft.com/office/drawing/2014/main" val="2399695240"/>
                  </a:ext>
                </a:extLst>
              </a:tr>
              <a:tr h="370840">
                <a:tc>
                  <a:txBody>
                    <a:bodyPr/>
                    <a:lstStyle/>
                    <a:p>
                      <a:pPr marL="108000" algn="l"/>
                      <a:r>
                        <a:rPr kumimoji="1" lang="ja-JP" altLang="en-US" sz="1600" i="0" dirty="0"/>
                        <a:t>執行機関の附属機関に関する条例　２条</a:t>
                      </a:r>
                    </a:p>
                  </a:txBody>
                  <a:tcPr>
                    <a:lnB w="12700" cap="flat" cmpd="sng" algn="ctr">
                      <a:noFill/>
                      <a:prstDash val="solid"/>
                      <a:round/>
                      <a:headEnd type="none" w="med" len="med"/>
                      <a:tailEnd type="none" w="med" len="med"/>
                    </a:lnB>
                  </a:tcPr>
                </a:tc>
                <a:tc>
                  <a:txBody>
                    <a:bodyPr/>
                    <a:lstStyle/>
                    <a:p>
                      <a:pPr marL="108000" algn="l"/>
                      <a:r>
                        <a:rPr kumimoji="1" lang="zh-CN" altLang="en-US" sz="1600" i="0"/>
                        <a:t>（案）審査会条例　</a:t>
                      </a:r>
                      <a:r>
                        <a:rPr kumimoji="1" lang="ja-JP" altLang="en-US" sz="1600" i="0"/>
                        <a:t>〇</a:t>
                      </a:r>
                      <a:r>
                        <a:rPr kumimoji="1" lang="zh-CN" altLang="en-US" sz="1600" i="0"/>
                        <a:t>条</a:t>
                      </a:r>
                      <a:endParaRPr kumimoji="1" lang="ja-JP" altLang="en-US" sz="1600" i="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280820938"/>
                  </a:ext>
                </a:extLst>
              </a:tr>
              <a:tr h="370840">
                <a:tc>
                  <a:txBody>
                    <a:bodyPr/>
                    <a:lstStyle/>
                    <a:p>
                      <a:pPr marL="108000"/>
                      <a:r>
                        <a:rPr kumimoji="1" lang="ja-JP" altLang="en-US" sz="1600" dirty="0"/>
                        <a:t>　埼玉県個人情報保護条例（平成</a:t>
                      </a:r>
                      <a:r>
                        <a:rPr kumimoji="1" lang="en-US" altLang="ja-JP" sz="1600" dirty="0"/>
                        <a:t>16</a:t>
                      </a:r>
                      <a:r>
                        <a:rPr kumimoji="1" lang="ja-JP" altLang="en-US" sz="1600" dirty="0"/>
                        <a:t>年埼玉県条例第</a:t>
                      </a:r>
                      <a:r>
                        <a:rPr kumimoji="1" lang="en-US" altLang="ja-JP" sz="1600" dirty="0"/>
                        <a:t>65</a:t>
                      </a:r>
                      <a:r>
                        <a:rPr kumimoji="1" lang="ja-JP" altLang="en-US" sz="1600" dirty="0"/>
                        <a:t>号）の定めるところにより、実施機関の諮問に応じ、保有個人情報の開示等に関する決定に対する審査請求等について調査審議する。</a:t>
                      </a:r>
                      <a:endParaRPr kumimoji="1" lang="en-US" altLang="ja-JP" sz="16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08000"/>
                      <a:r>
                        <a:rPr kumimoji="1" lang="ja-JP" altLang="en-US" sz="1600" dirty="0"/>
                        <a:t>　個人情報の保護に関する法律（平成１５年法律第５７号。以下「法」という。）第１０５条第３項において準用する同条第１項の規定による</a:t>
                      </a:r>
                      <a:r>
                        <a:rPr kumimoji="1" lang="ja-JP" altLang="en-US" sz="1600" u="sng" dirty="0"/>
                        <a:t>諮問に応じ審査請求について調査審議に関する事務を行う</a:t>
                      </a:r>
                      <a:r>
                        <a:rPr kumimoji="1" lang="ja-JP" altLang="en-US" sz="1600" dirty="0"/>
                        <a:t>ため、行政不服審査法（平成２６年法律第６８号）第８１条第１項の規定に基づき、埼玉県に、埼玉県個人情報保護審査会（以下「審査会」という。）を置く。</a:t>
                      </a:r>
                      <a:endParaRPr kumimoji="1" lang="en-US" altLang="ja-JP" sz="16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93448280"/>
                  </a:ext>
                </a:extLst>
              </a:tr>
              <a:tr h="370840">
                <a:tc>
                  <a:txBody>
                    <a:bodyPr/>
                    <a:lstStyle/>
                    <a:p>
                      <a:pPr marL="0"/>
                      <a:endParaRPr kumimoji="1" lang="ja-JP" altLang="en-US" sz="1400"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r>
                        <a:rPr kumimoji="1" lang="ja-JP" altLang="en-US" sz="1600" dirty="0"/>
                        <a:t>２　前項に定めるもののほか、審査会は埼玉県個人情報保護法施行条例（以下「条例」という。）</a:t>
                      </a:r>
                      <a:r>
                        <a:rPr kumimoji="1" lang="ja-JP" altLang="en-US" sz="1600" u="sng" dirty="0"/>
                        <a:t>第〇〇条第〇項及び第〇〇条の規定による諮問に応じ調査審議する</a:t>
                      </a:r>
                      <a:r>
                        <a:rPr kumimoji="1" lang="ja-JP" altLang="en-US" sz="1600" dirty="0"/>
                        <a:t>。</a:t>
                      </a:r>
                      <a:endParaRPr kumimoji="1" lang="ja-JP" altLang="en-US" sz="1400"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1470422"/>
                  </a:ext>
                </a:extLst>
              </a:tr>
              <a:tr h="370840">
                <a:tc gridSpan="2">
                  <a:txBody>
                    <a:bodyPr/>
                    <a:lstStyle/>
                    <a:p>
                      <a:r>
                        <a:rPr kumimoji="1" lang="ja-JP" altLang="en-US" sz="1600" dirty="0"/>
                        <a:t>　現行は、個人情報保護条例の規定に基づき調査・審議を行ってきたが、改正法施行後は、行政不服審査法と改正個人情報保護法の規定に基づき調査・審議を行うことになる。</a:t>
                      </a:r>
                      <a:endParaRPr kumimoji="1" lang="en-US" altLang="ja-JP" sz="1600" dirty="0"/>
                    </a:p>
                    <a:p>
                      <a:r>
                        <a:rPr kumimoji="1" lang="ja-JP" altLang="en-US" sz="1600" dirty="0"/>
                        <a:t>　両法に定められていない調査権限や手続等について、施行条例又は審査会条例で定めることになる。</a:t>
                      </a:r>
                      <a:endParaRPr kumimoji="1" lang="en-US" altLang="ja-JP" sz="1600" dirty="0"/>
                    </a:p>
                    <a:p>
                      <a:endParaRPr kumimoji="1" lang="en-US" altLang="ja-JP" sz="1800" dirty="0"/>
                    </a:p>
                    <a:p>
                      <a:pPr marL="720000"/>
                      <a:r>
                        <a:rPr kumimoji="1" lang="ja-JP" altLang="en-US" sz="1800" b="1" u="sng" dirty="0"/>
                        <a:t>改正法施行後についても、現行と同等の権限・手続となるよう検討中。</a:t>
                      </a:r>
                    </a:p>
                    <a:p>
                      <a:pPr marL="0"/>
                      <a:endParaRPr kumimoji="1" lang="ja-JP" altLang="en-US" sz="1400" dirty="0"/>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014836483"/>
                  </a:ext>
                </a:extLst>
              </a:tr>
            </a:tbl>
          </a:graphicData>
        </a:graphic>
      </p:graphicFrame>
      <p:sp>
        <p:nvSpPr>
          <p:cNvPr id="3" name="矢印: 右 2">
            <a:extLst>
              <a:ext uri="{FF2B5EF4-FFF2-40B4-BE49-F238E27FC236}">
                <a16:creationId xmlns:a16="http://schemas.microsoft.com/office/drawing/2014/main" id="{E6B51AAE-AEB8-43E7-817E-FC22BEBB395C}"/>
              </a:ext>
            </a:extLst>
          </p:cNvPr>
          <p:cNvSpPr/>
          <p:nvPr/>
        </p:nvSpPr>
        <p:spPr>
          <a:xfrm>
            <a:off x="4678158" y="704556"/>
            <a:ext cx="443345" cy="480291"/>
          </a:xfrm>
          <a:prstGeom prst="rightArrow">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EAA9CABA-D062-4350-BBF6-60B63D1BE3BF}"/>
              </a:ext>
            </a:extLst>
          </p:cNvPr>
          <p:cNvSpPr/>
          <p:nvPr/>
        </p:nvSpPr>
        <p:spPr>
          <a:xfrm>
            <a:off x="515866" y="6107436"/>
            <a:ext cx="287697" cy="3642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308B6166-E4AB-419E-AA03-993F212D4855}"/>
              </a:ext>
            </a:extLst>
          </p:cNvPr>
          <p:cNvSpPr/>
          <p:nvPr/>
        </p:nvSpPr>
        <p:spPr>
          <a:xfrm>
            <a:off x="8683853" y="140798"/>
            <a:ext cx="996215" cy="3378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400" dirty="0">
                <a:solidFill>
                  <a:schemeClr val="tx1"/>
                </a:solidFill>
              </a:rPr>
              <a:t>資料４</a:t>
            </a:r>
          </a:p>
        </p:txBody>
      </p:sp>
    </p:spTree>
    <p:extLst>
      <p:ext uri="{BB962C8B-B14F-4D97-AF65-F5344CB8AC3E}">
        <p14:creationId xmlns:p14="http://schemas.microsoft.com/office/powerpoint/2010/main" val="8263648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1116</TotalTime>
  <Words>325</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審査会の機能について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田島大資</dc:creator>
  <cp:lastModifiedBy>古庄桃子</cp:lastModifiedBy>
  <cp:revision>58</cp:revision>
  <cp:lastPrinted>2022-04-15T14:31:14Z</cp:lastPrinted>
  <dcterms:created xsi:type="dcterms:W3CDTF">2022-01-28T04:27:10Z</dcterms:created>
  <dcterms:modified xsi:type="dcterms:W3CDTF">2022-04-15T14:31:15Z</dcterms:modified>
</cp:coreProperties>
</file>