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CCFF"/>
    <a:srgbClr val="FEFFCD"/>
    <a:srgbClr val="C0FF81"/>
    <a:srgbClr val="CC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3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5679" tIns="47839" rIns="95679" bIns="4783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79" tIns="47839" rIns="95679" bIns="47839" rtlCol="0"/>
          <a:lstStyle>
            <a:lvl1pPr algn="r">
              <a:defRPr sz="1300"/>
            </a:lvl1pPr>
          </a:lstStyle>
          <a:p>
            <a:fld id="{F3A53036-B59A-4333-9A7C-BDAE0BDF2CED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9" tIns="47839" rIns="95679" bIns="4783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79" tIns="47839" rIns="95679" bIns="4783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5679" tIns="47839" rIns="95679" bIns="4783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79" tIns="47839" rIns="95679" bIns="47839" rtlCol="0" anchor="b"/>
          <a:lstStyle>
            <a:lvl1pPr algn="r">
              <a:defRPr sz="1300"/>
            </a:lvl1pPr>
          </a:lstStyle>
          <a:p>
            <a:fld id="{9885CDE2-9020-43D3-90CE-BDE085AB0B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36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4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4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A7C0-1931-4D42-8C60-025C75F77F8F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122951"/>
              </p:ext>
            </p:extLst>
          </p:nvPr>
        </p:nvGraphicFramePr>
        <p:xfrm>
          <a:off x="560070" y="2238635"/>
          <a:ext cx="5756910" cy="96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0244">
                  <a:extLst>
                    <a:ext uri="{9D8B030D-6E8A-4147-A177-3AD203B41FA5}">
                      <a16:colId xmlns:a16="http://schemas.microsoft.com/office/drawing/2014/main" val="1082548945"/>
                    </a:ext>
                  </a:extLst>
                </a:gridCol>
                <a:gridCol w="4686666">
                  <a:extLst>
                    <a:ext uri="{9D8B030D-6E8A-4147-A177-3AD203B41FA5}">
                      <a16:colId xmlns:a16="http://schemas.microsoft.com/office/drawing/2014/main" val="1530321260"/>
                    </a:ext>
                  </a:extLst>
                </a:gridCol>
              </a:tblGrid>
              <a:tr h="418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ふりがな</a:t>
                      </a:r>
                      <a:endParaRPr kumimoji="1" lang="en-US" altLang="ja-JP" sz="6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生年月日：　　　年　　月　　日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7799395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92660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電話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88837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301740"/>
              </p:ext>
            </p:extLst>
          </p:nvPr>
        </p:nvGraphicFramePr>
        <p:xfrm>
          <a:off x="560068" y="3206115"/>
          <a:ext cx="5756911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2517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  <a:gridCol w="4694394">
                  <a:extLst>
                    <a:ext uri="{9D8B030D-6E8A-4147-A177-3AD203B41FA5}">
                      <a16:colId xmlns:a16="http://schemas.microsoft.com/office/drawing/2014/main" val="3916731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１　基本情報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初発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（経過）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時    期：　　　年　　　月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きっかけ：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場    所：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  <a:tr h="1778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主な症状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262463"/>
                  </a:ext>
                </a:extLst>
              </a:tr>
              <a:tr h="1778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主な要因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224937"/>
                  </a:ext>
                </a:extLst>
              </a:tr>
              <a:tr h="1778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医療の状況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通院：無　・　有（医療機関名：　　　　　　　　　　　　　　）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服薬：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医師の指示（配慮事項）：</a:t>
                      </a:r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endParaRPr kumimoji="1" lang="en-US" altLang="ja-JP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302021"/>
                  </a:ext>
                </a:extLst>
              </a:tr>
              <a:tr h="177863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アレルギー：無　・有（　　　　　　　　　　　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913020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34116"/>
              </p:ext>
            </p:extLst>
          </p:nvPr>
        </p:nvGraphicFramePr>
        <p:xfrm>
          <a:off x="560068" y="8496799"/>
          <a:ext cx="5756911" cy="869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7747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  <a:gridCol w="4559164">
                  <a:extLst>
                    <a:ext uri="{9D8B030D-6E8A-4147-A177-3AD203B41FA5}">
                      <a16:colId xmlns:a16="http://schemas.microsoft.com/office/drawing/2014/main" val="863235206"/>
                    </a:ext>
                  </a:extLst>
                </a:gridCol>
              </a:tblGrid>
              <a:tr h="185324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３　備考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595227"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748477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40573"/>
              </p:ext>
            </p:extLst>
          </p:nvPr>
        </p:nvGraphicFramePr>
        <p:xfrm>
          <a:off x="560068" y="6281809"/>
          <a:ext cx="5756911" cy="22116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1155">
                  <a:extLst>
                    <a:ext uri="{9D8B030D-6E8A-4147-A177-3AD203B41FA5}">
                      <a16:colId xmlns:a16="http://schemas.microsoft.com/office/drawing/2014/main" val="1711161044"/>
                    </a:ext>
                  </a:extLst>
                </a:gridCol>
                <a:gridCol w="4655756">
                  <a:extLst>
                    <a:ext uri="{9D8B030D-6E8A-4147-A177-3AD203B41FA5}">
                      <a16:colId xmlns:a16="http://schemas.microsoft.com/office/drawing/2014/main" val="518489930"/>
                    </a:ext>
                  </a:extLst>
                </a:gridCol>
              </a:tblGrid>
              <a:tr h="318252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２　学校生活での対応（配慮事項）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493710"/>
                  </a:ext>
                </a:extLst>
              </a:tr>
              <a:tr h="4733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活動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403019"/>
                  </a:ext>
                </a:extLst>
              </a:tr>
              <a:tr h="4733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教材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645372"/>
                  </a:ext>
                </a:extLst>
              </a:tr>
              <a:tr h="4733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教室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534736"/>
                  </a:ext>
                </a:extLst>
              </a:tr>
              <a:tr h="4733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775306"/>
                  </a:ext>
                </a:extLst>
              </a:tr>
            </a:tbl>
          </a:graphicData>
        </a:graphic>
      </p:graphicFrame>
      <p:sp>
        <p:nvSpPr>
          <p:cNvPr id="34" name="テキスト ボックス 33"/>
          <p:cNvSpPr txBox="1"/>
          <p:nvPr/>
        </p:nvSpPr>
        <p:spPr>
          <a:xfrm>
            <a:off x="560068" y="305848"/>
            <a:ext cx="592486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個別の健康管理票</a:t>
            </a:r>
            <a:r>
              <a:rPr lang="ja-JP" altLang="en-US" sz="1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（シックハウス症候群等）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842134"/>
              </p:ext>
            </p:extLst>
          </p:nvPr>
        </p:nvGraphicFramePr>
        <p:xfrm>
          <a:off x="2390773" y="859898"/>
          <a:ext cx="4094160" cy="10451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880">
                  <a:extLst>
                    <a:ext uri="{9D8B030D-6E8A-4147-A177-3AD203B41FA5}">
                      <a16:colId xmlns:a16="http://schemas.microsoft.com/office/drawing/2014/main" val="667050710"/>
                    </a:ext>
                  </a:extLst>
                </a:gridCol>
                <a:gridCol w="584880">
                  <a:extLst>
                    <a:ext uri="{9D8B030D-6E8A-4147-A177-3AD203B41FA5}">
                      <a16:colId xmlns:a16="http://schemas.microsoft.com/office/drawing/2014/main" val="1582447335"/>
                    </a:ext>
                  </a:extLst>
                </a:gridCol>
                <a:gridCol w="584880">
                  <a:extLst>
                    <a:ext uri="{9D8B030D-6E8A-4147-A177-3AD203B41FA5}">
                      <a16:colId xmlns:a16="http://schemas.microsoft.com/office/drawing/2014/main" val="1060521500"/>
                    </a:ext>
                  </a:extLst>
                </a:gridCol>
                <a:gridCol w="584880">
                  <a:extLst>
                    <a:ext uri="{9D8B030D-6E8A-4147-A177-3AD203B41FA5}">
                      <a16:colId xmlns:a16="http://schemas.microsoft.com/office/drawing/2014/main" val="3858428566"/>
                    </a:ext>
                  </a:extLst>
                </a:gridCol>
                <a:gridCol w="584880">
                  <a:extLst>
                    <a:ext uri="{9D8B030D-6E8A-4147-A177-3AD203B41FA5}">
                      <a16:colId xmlns:a16="http://schemas.microsoft.com/office/drawing/2014/main" val="2865782194"/>
                    </a:ext>
                  </a:extLst>
                </a:gridCol>
                <a:gridCol w="584880">
                  <a:extLst>
                    <a:ext uri="{9D8B030D-6E8A-4147-A177-3AD203B41FA5}">
                      <a16:colId xmlns:a16="http://schemas.microsoft.com/office/drawing/2014/main" val="1066397216"/>
                    </a:ext>
                  </a:extLst>
                </a:gridCol>
                <a:gridCol w="584880">
                  <a:extLst>
                    <a:ext uri="{9D8B030D-6E8A-4147-A177-3AD203B41FA5}">
                      <a16:colId xmlns:a16="http://schemas.microsoft.com/office/drawing/2014/main" val="24706231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３年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４年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５年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６年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48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日付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7135553"/>
                  </a:ext>
                </a:extLst>
              </a:tr>
              <a:tr h="5421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Yu Gothic UI Semibold" panose="020B0700000000000000" pitchFamily="50" charset="-128"/>
                          <a:ea typeface="Yu Gothic UI Semibold" panose="020B0700000000000000" pitchFamily="50" charset="-128"/>
                        </a:rPr>
                        <a:t>確認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Yu Gothic UI Semibold" panose="020B0700000000000000" pitchFamily="50" charset="-128"/>
                        <a:ea typeface="Yu Gothic UI Semibold" panose="020B07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5856248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02893" y="216772"/>
            <a:ext cx="954407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様式３</a:t>
            </a:r>
          </a:p>
        </p:txBody>
      </p:sp>
    </p:spTree>
    <p:extLst>
      <p:ext uri="{BB962C8B-B14F-4D97-AF65-F5344CB8AC3E}">
        <p14:creationId xmlns:p14="http://schemas.microsoft.com/office/powerpoint/2010/main" val="84583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B5B470C-206A-4E43-B23E-49149D8042C3}" vid="{18EB2EDB-8088-4B5C-9601-5A76D6698FA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1096</TotalTime>
  <Words>152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 UI Semibold</vt:lpstr>
      <vt:lpstr>游ゴシック</vt:lpstr>
      <vt:lpstr>Arial</vt:lpstr>
      <vt:lpstr>Office 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</dc:creator>
  <cp:lastModifiedBy>龍野雅美</cp:lastModifiedBy>
  <cp:revision>95</cp:revision>
  <cp:lastPrinted>2023-12-12T04:18:04Z</cp:lastPrinted>
  <dcterms:created xsi:type="dcterms:W3CDTF">2023-08-17T06:42:43Z</dcterms:created>
  <dcterms:modified xsi:type="dcterms:W3CDTF">2024-02-09T05:56:37Z</dcterms:modified>
</cp:coreProperties>
</file>