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4" r:id="rId2"/>
    <p:sldId id="263" r:id="rId3"/>
    <p:sldId id="262" r:id="rId4"/>
  </p:sldIdLst>
  <p:sldSz cx="6858000" cy="9906000" type="A4"/>
  <p:notesSz cx="6807200" cy="9939338"/>
  <p:defaultTextStyle>
    <a:defPPr>
      <a:defRPr lang="ja-JP"/>
    </a:defPPr>
    <a:lvl1pPr marL="0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1pPr>
    <a:lvl2pPr marL="226314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2pPr>
    <a:lvl3pPr marL="452628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3pPr>
    <a:lvl4pPr marL="678942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4pPr>
    <a:lvl5pPr marL="905256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5pPr>
    <a:lvl6pPr marL="1131570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6pPr>
    <a:lvl7pPr marL="1357884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7pPr>
    <a:lvl8pPr marL="1584198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8pPr>
    <a:lvl9pPr marL="1810512" algn="l" defTabSz="452628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6F2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>
        <p:scale>
          <a:sx n="100" d="100"/>
          <a:sy n="100" d="100"/>
        </p:scale>
        <p:origin x="372" y="-3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05077273-F0A8-415C-A88C-344D31869DC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A4F3A209-2EC0-4490-A889-52A928055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9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1pPr>
    <a:lvl2pPr marL="226314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2pPr>
    <a:lvl3pPr marL="452628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3pPr>
    <a:lvl4pPr marL="678942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4pPr>
    <a:lvl5pPr marL="905256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5pPr>
    <a:lvl6pPr marL="1131570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6pPr>
    <a:lvl7pPr marL="1357884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7pPr>
    <a:lvl8pPr marL="1584198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8pPr>
    <a:lvl9pPr marL="1810512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764EE24E-93FB-4FC0-BF29-00C80AA135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E810027B-B20D-4FCE-98E0-FEE5652101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38D1F1E8-BD2E-4358-9E99-C5DF8B27E7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3040431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501538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962646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423754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4B4783-23BC-4A5B-A579-9B1552F31D8B}" type="slidenum">
              <a:rPr lang="ja-JP" altLang="en-US" sz="8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 sz="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6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764EE24E-93FB-4FC0-BF29-00C80AA135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E810027B-B20D-4FCE-98E0-FEE5652101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38D1F1E8-BD2E-4358-9E99-C5DF8B27E7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defTabSz="872583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3040431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501538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962646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423754" indent="-734890" defTabSz="8725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4B4783-23BC-4A5B-A579-9B1552F31D8B}" type="slidenum">
              <a:rPr lang="ja-JP" altLang="en-US" sz="8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ja-JP" altLang="en-US" sz="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446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7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334F8B-8AD4-4EEF-AAF4-21F8EF06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8E05D-AE31-4893-BF9D-79F03EBBC09E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8D9F6B-8CA8-4EBF-BDB3-A0EF51E8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DF3009-23D0-4B31-A066-9AA8C4860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B0AC5-2D1D-49FF-9839-ECC2EFADA9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798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327F82-4305-4C6F-8B68-F1C4AC1A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B25C-B5DB-4710-91B8-6FE751DAF2D8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F1BB68-9CB5-496A-9641-F1CCE80D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4DDDCD-DBF6-4C0A-82A1-730CA7AAD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4A91-5FB2-486B-870D-B16A648CBA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1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54C98D-30B3-4482-A35A-59E07DD10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BF295-0728-42F2-A5D3-0915338C4BCF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5BF5F7-BF83-4728-AF99-DE6CF502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221A16-74DD-413E-AAB5-E4E29B06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F00F-B7C1-439B-BCEC-71C721598B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435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BB4297-EDE5-4261-8DE4-1DE25BF53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79F4C-5603-489F-9754-2B493B6C4102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C72405-90AA-4A7F-886E-7E0C3F490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2B0EE9-5B24-4F26-8226-8F02D323D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6BCD6-BA58-4ACD-9754-D319E35509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802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1pPr>
            <a:lvl2pPr marL="457244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48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732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97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6221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346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71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95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3A773F-6696-4F44-B9E2-4872C8AF5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45585-A196-4EC5-BFF1-8BF1336F9355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91E85-9CFC-4E6D-A7C1-092A21BF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B7BE5D-B32B-476D-BB14-374F38AF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D1E3C-EA1B-4CAD-A70A-9F9CD25965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951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2" y="2311401"/>
            <a:ext cx="3028949" cy="6537502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1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1" y="2311401"/>
            <a:ext cx="3028949" cy="6537502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1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15D1036-6119-4C08-B49C-17AFD845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E75F-7156-4F51-A153-743272A47A11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3CDF468-5E18-4122-913D-5EE808B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F8638E7-975B-4B43-8E68-08BDA0D9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8113B-CFC3-4E6E-AF4E-EC735489AD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651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4" y="2217389"/>
            <a:ext cx="3030141" cy="924101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44" indent="0">
              <a:buNone/>
              <a:defRPr sz="2001" b="1"/>
            </a:lvl2pPr>
            <a:lvl3pPr marL="914488" indent="0">
              <a:buNone/>
              <a:defRPr sz="1786" b="1"/>
            </a:lvl3pPr>
            <a:lvl4pPr marL="1371732" indent="0">
              <a:buNone/>
              <a:defRPr sz="1571" b="1"/>
            </a:lvl4pPr>
            <a:lvl5pPr marL="1828977" indent="0">
              <a:buNone/>
              <a:defRPr sz="1571" b="1"/>
            </a:lvl5pPr>
            <a:lvl6pPr marL="2286221" indent="0">
              <a:buNone/>
              <a:defRPr sz="1571" b="1"/>
            </a:lvl6pPr>
            <a:lvl7pPr marL="2743466" indent="0">
              <a:buNone/>
              <a:defRPr sz="1571" b="1"/>
            </a:lvl7pPr>
            <a:lvl8pPr marL="3200710" indent="0">
              <a:buNone/>
              <a:defRPr sz="1571" b="1"/>
            </a:lvl8pPr>
            <a:lvl9pPr marL="3657954" indent="0">
              <a:buNone/>
              <a:defRPr sz="15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4" y="3141488"/>
            <a:ext cx="3030141" cy="5707416"/>
          </a:xfrm>
        </p:spPr>
        <p:txBody>
          <a:bodyPr/>
          <a:lstStyle>
            <a:lvl1pPr>
              <a:defRPr sz="2429"/>
            </a:lvl1pPr>
            <a:lvl2pPr>
              <a:defRPr sz="2001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9"/>
            <a:ext cx="3031332" cy="924101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44" indent="0">
              <a:buNone/>
              <a:defRPr sz="2001" b="1"/>
            </a:lvl2pPr>
            <a:lvl3pPr marL="914488" indent="0">
              <a:buNone/>
              <a:defRPr sz="1786" b="1"/>
            </a:lvl3pPr>
            <a:lvl4pPr marL="1371732" indent="0">
              <a:buNone/>
              <a:defRPr sz="1571" b="1"/>
            </a:lvl4pPr>
            <a:lvl5pPr marL="1828977" indent="0">
              <a:buNone/>
              <a:defRPr sz="1571" b="1"/>
            </a:lvl5pPr>
            <a:lvl6pPr marL="2286221" indent="0">
              <a:buNone/>
              <a:defRPr sz="1571" b="1"/>
            </a:lvl6pPr>
            <a:lvl7pPr marL="2743466" indent="0">
              <a:buNone/>
              <a:defRPr sz="1571" b="1"/>
            </a:lvl7pPr>
            <a:lvl8pPr marL="3200710" indent="0">
              <a:buNone/>
              <a:defRPr sz="1571" b="1"/>
            </a:lvl8pPr>
            <a:lvl9pPr marL="3657954" indent="0">
              <a:buNone/>
              <a:defRPr sz="15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8"/>
            <a:ext cx="3031332" cy="5707416"/>
          </a:xfrm>
        </p:spPr>
        <p:txBody>
          <a:bodyPr/>
          <a:lstStyle>
            <a:lvl1pPr>
              <a:defRPr sz="2429"/>
            </a:lvl1pPr>
            <a:lvl2pPr>
              <a:defRPr sz="2001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A7953A9-7182-4215-9549-0AA8E69AA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AE77D-198D-4987-AAB8-1E11EAE19FE4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25C5A4F-7386-4B2B-BC45-F7D825001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3E931A4-29E4-4967-8523-B17608FB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A595-47B6-4F37-AB2B-6489FB6C28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78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5659A028-3B2E-494F-AB7C-675C4070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523A1-0673-4DD6-ADF9-F0F40883FF02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8FCB7B4A-B345-4291-BC92-5B99ED025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5FCEDD6-E073-4E86-B195-BCB7D755F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12D7-DF78-4061-A4AE-D5335E097B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97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E47CEF7C-429D-4671-A590-DE6DD5F3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41B45-0F54-4253-BD52-1CD20F5F607D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EA238B1-AA08-401B-A233-4E8C68F29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8F76CCC-9B47-49AE-B3C7-073C032E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99CAA-7C2F-491B-BADD-BFA9B64F6C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149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94404"/>
            <a:ext cx="2256235" cy="1678517"/>
          </a:xfrm>
        </p:spPr>
        <p:txBody>
          <a:bodyPr anchor="b"/>
          <a:lstStyle>
            <a:lvl1pPr algn="l">
              <a:defRPr sz="20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1"/>
            </a:lvl4pPr>
            <a:lvl5pPr>
              <a:defRPr sz="2001"/>
            </a:lvl5pPr>
            <a:lvl6pPr>
              <a:defRPr sz="2001"/>
            </a:lvl6pPr>
            <a:lvl7pPr>
              <a:defRPr sz="2001"/>
            </a:lvl7pPr>
            <a:lvl8pPr>
              <a:defRPr sz="2001"/>
            </a:lvl8pPr>
            <a:lvl9pPr>
              <a:defRPr sz="20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4" y="2072925"/>
            <a:ext cx="2256235" cy="6775980"/>
          </a:xfrm>
        </p:spPr>
        <p:txBody>
          <a:bodyPr/>
          <a:lstStyle>
            <a:lvl1pPr marL="0" indent="0">
              <a:buNone/>
              <a:defRPr sz="1429"/>
            </a:lvl1pPr>
            <a:lvl2pPr marL="457244" indent="0">
              <a:buNone/>
              <a:defRPr sz="1215"/>
            </a:lvl2pPr>
            <a:lvl3pPr marL="914488" indent="0">
              <a:buNone/>
              <a:defRPr sz="1000"/>
            </a:lvl3pPr>
            <a:lvl4pPr marL="1371732" indent="0">
              <a:buNone/>
              <a:defRPr sz="929"/>
            </a:lvl4pPr>
            <a:lvl5pPr marL="1828977" indent="0">
              <a:buNone/>
              <a:defRPr sz="929"/>
            </a:lvl5pPr>
            <a:lvl6pPr marL="2286221" indent="0">
              <a:buNone/>
              <a:defRPr sz="929"/>
            </a:lvl6pPr>
            <a:lvl7pPr marL="2743466" indent="0">
              <a:buNone/>
              <a:defRPr sz="929"/>
            </a:lvl7pPr>
            <a:lvl8pPr marL="3200710" indent="0">
              <a:buNone/>
              <a:defRPr sz="929"/>
            </a:lvl8pPr>
            <a:lvl9pPr marL="3657954" indent="0">
              <a:buNone/>
              <a:defRPr sz="92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EAF02D3-FA52-4F13-B549-BE6DA79E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72884-7CDB-4632-82D5-E254CCC85584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CEF765C-CE17-4988-9E05-8F4F5BEC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39CCBB-3CB1-4140-91A9-89943DAC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2B4-3F2D-4E0C-A947-D909EA02C0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628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2"/>
            <a:ext cx="4114800" cy="818622"/>
          </a:xfrm>
        </p:spPr>
        <p:txBody>
          <a:bodyPr anchor="b"/>
          <a:lstStyle>
            <a:lvl1pPr algn="l">
              <a:defRPr sz="20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14"/>
            </a:lvl1pPr>
            <a:lvl2pPr marL="457244" indent="0">
              <a:buNone/>
              <a:defRPr sz="2786"/>
            </a:lvl2pPr>
            <a:lvl3pPr marL="914488" indent="0">
              <a:buNone/>
              <a:defRPr sz="2429"/>
            </a:lvl3pPr>
            <a:lvl4pPr marL="1371732" indent="0">
              <a:buNone/>
              <a:defRPr sz="2001"/>
            </a:lvl4pPr>
            <a:lvl5pPr marL="1828977" indent="0">
              <a:buNone/>
              <a:defRPr sz="2001"/>
            </a:lvl5pPr>
            <a:lvl6pPr marL="2286221" indent="0">
              <a:buNone/>
              <a:defRPr sz="2001"/>
            </a:lvl6pPr>
            <a:lvl7pPr marL="2743466" indent="0">
              <a:buNone/>
              <a:defRPr sz="2001"/>
            </a:lvl7pPr>
            <a:lvl8pPr marL="3200710" indent="0">
              <a:buNone/>
              <a:defRPr sz="2001"/>
            </a:lvl8pPr>
            <a:lvl9pPr marL="3657954" indent="0">
              <a:buNone/>
              <a:defRPr sz="20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5"/>
            <a:ext cx="4114800" cy="1162578"/>
          </a:xfrm>
        </p:spPr>
        <p:txBody>
          <a:bodyPr/>
          <a:lstStyle>
            <a:lvl1pPr marL="0" indent="0">
              <a:buNone/>
              <a:defRPr sz="1429"/>
            </a:lvl1pPr>
            <a:lvl2pPr marL="457244" indent="0">
              <a:buNone/>
              <a:defRPr sz="1215"/>
            </a:lvl2pPr>
            <a:lvl3pPr marL="914488" indent="0">
              <a:buNone/>
              <a:defRPr sz="1000"/>
            </a:lvl3pPr>
            <a:lvl4pPr marL="1371732" indent="0">
              <a:buNone/>
              <a:defRPr sz="929"/>
            </a:lvl4pPr>
            <a:lvl5pPr marL="1828977" indent="0">
              <a:buNone/>
              <a:defRPr sz="929"/>
            </a:lvl5pPr>
            <a:lvl6pPr marL="2286221" indent="0">
              <a:buNone/>
              <a:defRPr sz="929"/>
            </a:lvl6pPr>
            <a:lvl7pPr marL="2743466" indent="0">
              <a:buNone/>
              <a:defRPr sz="929"/>
            </a:lvl7pPr>
            <a:lvl8pPr marL="3200710" indent="0">
              <a:buNone/>
              <a:defRPr sz="929"/>
            </a:lvl8pPr>
            <a:lvl9pPr marL="3657954" indent="0">
              <a:buNone/>
              <a:defRPr sz="92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35EA534-5F61-423B-9C1C-9700A290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16D5F-3327-407B-83A6-899D014F8B81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2588DF3-DB41-46AA-9DCC-60D1C0399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796F947-6C50-49E1-8502-8F0865D99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EB7B-FB19-4EB2-B8DF-90BE055CA9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644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1FB55D-7C6C-4DB6-BAEF-367C9459B0C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447" y="396781"/>
            <a:ext cx="6173107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8CA99E9E-8C66-44F9-B946-6DDA24E9E3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447" y="2310663"/>
            <a:ext cx="6173107" cy="653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A3729C-13D8-42BD-B1E5-851CA953F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447" y="9182460"/>
            <a:ext cx="1601107" cy="526993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914488" eaLnBrk="1" fontAlgn="auto" hangingPunct="1">
              <a:spcBef>
                <a:spcPts val="0"/>
              </a:spcBef>
              <a:spcAft>
                <a:spcPts val="0"/>
              </a:spcAft>
              <a:defRPr sz="12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56FF79-93E3-4A1D-9D10-1F1DDCF85A74}" type="datetimeFigureOut">
              <a:rPr lang="ja-JP" altLang="en-US"/>
              <a:pPr>
                <a:defRPr/>
              </a:pPr>
              <a:t>2023/2/24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257006-1B9A-4475-9512-26C5A7602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2697" y="9182460"/>
            <a:ext cx="2172607" cy="526993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914488" eaLnBrk="1" fontAlgn="auto" hangingPunct="1">
              <a:spcBef>
                <a:spcPts val="0"/>
              </a:spcBef>
              <a:spcAft>
                <a:spcPts val="0"/>
              </a:spcAft>
              <a:defRPr sz="12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0CF331-7678-4889-9EBA-D10631831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447" y="9182460"/>
            <a:ext cx="1601107" cy="526993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 defTabSz="913672" eaLnBrk="1" hangingPunct="1">
              <a:defRPr sz="1215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6EEB27-044E-4796-932F-115C11581A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865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3965" rtl="0" eaLnBrk="0" fontAlgn="base" hangingPunct="0">
        <a:spcBef>
          <a:spcPct val="0"/>
        </a:spcBef>
        <a:spcAft>
          <a:spcPct val="0"/>
        </a:spcAft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3965" rtl="0" eaLnBrk="0" fontAlgn="base" hangingPunct="0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913965" rtl="0" eaLnBrk="0" fontAlgn="base" hangingPunct="0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913965" rtl="0" eaLnBrk="0" fontAlgn="base" hangingPunct="0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913965" rtl="0" eaLnBrk="0" fontAlgn="base" hangingPunct="0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326603" algn="ctr" defTabSz="914035" rtl="0" fontAlgn="base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653207" algn="ctr" defTabSz="914035" rtl="0" fontAlgn="base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979809" algn="ctr" defTabSz="914035" rtl="0" fontAlgn="base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306412" algn="ctr" defTabSz="914035" rtl="0" fontAlgn="base">
        <a:spcBef>
          <a:spcPct val="0"/>
        </a:spcBef>
        <a:spcAft>
          <a:spcPct val="0"/>
        </a:spcAft>
        <a:defRPr kumimoji="1" sz="4429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453" indent="-342453" algn="l" defTabSz="91396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738" indent="-285756" algn="l" defTabSz="91396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7925" algn="l" defTabSz="91396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6" indent="-227925" algn="l" defTabSz="91396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8" indent="-227925" algn="l" defTabSz="91396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3" indent="-228622" algn="l" defTabSz="91448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7" indent="-228622" algn="l" defTabSz="91448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1" indent="-228622" algn="l" defTabSz="91448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6" indent="-228622" algn="l" defTabSz="91448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244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2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7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1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0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4" algn="l" defTabSz="91448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89D798-E672-412F-ABA5-D63C8BED58FA}"/>
              </a:ext>
            </a:extLst>
          </p:cNvPr>
          <p:cNvSpPr/>
          <p:nvPr/>
        </p:nvSpPr>
        <p:spPr>
          <a:xfrm>
            <a:off x="0" y="0"/>
            <a:ext cx="3429000" cy="99060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5C551E9-3F46-4AF9-8452-ABA0C19C81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26" y="577022"/>
            <a:ext cx="3429297" cy="495342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12AEB23-BA2A-4CA5-89C2-B47FDE226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" y="5258118"/>
            <a:ext cx="3429000" cy="4952999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646A20-003A-41AF-AAB1-10CDCC13BA51}"/>
              </a:ext>
            </a:extLst>
          </p:cNvPr>
          <p:cNvSpPr/>
          <p:nvPr/>
        </p:nvSpPr>
        <p:spPr>
          <a:xfrm>
            <a:off x="3455857" y="0"/>
            <a:ext cx="3429000" cy="990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F597EAC-0E65-4566-A8F7-7DB49FCAEF19}"/>
              </a:ext>
            </a:extLst>
          </p:cNvPr>
          <p:cNvSpPr txBox="1">
            <a:spLocks/>
          </p:cNvSpPr>
          <p:nvPr/>
        </p:nvSpPr>
        <p:spPr bwMode="auto">
          <a:xfrm>
            <a:off x="3429000" y="-1"/>
            <a:ext cx="3429000" cy="84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 defTabSz="913965" rtl="0" eaLnBrk="0" fontAlgn="base" hangingPunct="0">
              <a:spcBef>
                <a:spcPct val="0"/>
              </a:spcBef>
              <a:spcAft>
                <a:spcPct val="0"/>
              </a:spcAft>
              <a:defRPr kumimoji="1" sz="44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3965" rtl="0" eaLnBrk="0" fontAlgn="base" hangingPunct="0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defTabSz="913965" rtl="0" eaLnBrk="0" fontAlgn="base" hangingPunct="0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defTabSz="913965" rtl="0" eaLnBrk="0" fontAlgn="base" hangingPunct="0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defTabSz="913965" rtl="0" eaLnBrk="0" fontAlgn="base" hangingPunct="0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326603" algn="ctr" defTabSz="914035" rtl="0" fontAlgn="base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653207" algn="ctr" defTabSz="914035" rtl="0" fontAlgn="base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979809" algn="ctr" defTabSz="914035" rtl="0" fontAlgn="base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306412" algn="ctr" defTabSz="914035" rtl="0" fontAlgn="base">
              <a:spcBef>
                <a:spcPct val="0"/>
              </a:spcBef>
              <a:spcAft>
                <a:spcPct val="0"/>
              </a:spcAft>
              <a:defRPr kumimoji="1" sz="4429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良い質問からわかる情報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20E76C-36D3-4074-BBA2-780FAC454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63" y="-9526"/>
            <a:ext cx="3475833" cy="920877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埼玉県版緩和ケアの</a:t>
            </a:r>
            <a:br>
              <a: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痛みのアセスメントシート</a:t>
            </a: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B6B86C6-D041-48A3-B48A-E75EA7F6B63C}"/>
              </a:ext>
            </a:extLst>
          </p:cNvPr>
          <p:cNvCxnSpPr>
            <a:cxnSpLocks/>
          </p:cNvCxnSpPr>
          <p:nvPr/>
        </p:nvCxnSpPr>
        <p:spPr>
          <a:xfrm>
            <a:off x="2754630" y="1299528"/>
            <a:ext cx="77438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楕円 17">
            <a:extLst>
              <a:ext uri="{FF2B5EF4-FFF2-40B4-BE49-F238E27FC236}">
                <a16:creationId xmlns:a16="http://schemas.microsoft.com/office/drawing/2014/main" id="{E9CF127F-01FC-4F13-8A58-36A855EE6312}"/>
              </a:ext>
            </a:extLst>
          </p:cNvPr>
          <p:cNvSpPr/>
          <p:nvPr/>
        </p:nvSpPr>
        <p:spPr>
          <a:xfrm>
            <a:off x="2707641" y="1268732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1758841-C1DC-4E04-8DEE-959CB31FAC87}"/>
              </a:ext>
            </a:extLst>
          </p:cNvPr>
          <p:cNvSpPr txBox="1"/>
          <p:nvPr/>
        </p:nvSpPr>
        <p:spPr>
          <a:xfrm>
            <a:off x="3521552" y="896576"/>
            <a:ext cx="2586037" cy="503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痛みの場所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▶痛みの原因を推測する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（見て触る▶炎症や神経症状を確認）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A3DF410-C3E7-432A-A52C-3911C0628780}"/>
              </a:ext>
            </a:extLst>
          </p:cNvPr>
          <p:cNvSpPr txBox="1"/>
          <p:nvPr/>
        </p:nvSpPr>
        <p:spPr>
          <a:xfrm>
            <a:off x="3529013" y="1522613"/>
            <a:ext cx="2586037" cy="3665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がん疼痛か非がん疼痛か、外部起因の有無など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▶痛みの原因を推測する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AE26AAE4-9BDF-4EB4-B54E-9171940DA2AA}"/>
              </a:ext>
            </a:extLst>
          </p:cNvPr>
          <p:cNvCxnSpPr>
            <a:cxnSpLocks/>
          </p:cNvCxnSpPr>
          <p:nvPr/>
        </p:nvCxnSpPr>
        <p:spPr>
          <a:xfrm>
            <a:off x="1346200" y="1701800"/>
            <a:ext cx="218281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楕円 22">
            <a:extLst>
              <a:ext uri="{FF2B5EF4-FFF2-40B4-BE49-F238E27FC236}">
                <a16:creationId xmlns:a16="http://schemas.microsoft.com/office/drawing/2014/main" id="{CDE3525B-E3C9-4FF4-BE08-4881AC5F7014}"/>
              </a:ext>
            </a:extLst>
          </p:cNvPr>
          <p:cNvSpPr/>
          <p:nvPr/>
        </p:nvSpPr>
        <p:spPr>
          <a:xfrm>
            <a:off x="1032669" y="1499753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98B9A84A-E56D-477D-B700-D100EA5DDAA4}"/>
              </a:ext>
            </a:extLst>
          </p:cNvPr>
          <p:cNvCxnSpPr>
            <a:cxnSpLocks/>
            <a:stCxn id="23" idx="5"/>
          </p:cNvCxnSpPr>
          <p:nvPr/>
        </p:nvCxnSpPr>
        <p:spPr>
          <a:xfrm>
            <a:off x="1071693" y="1538777"/>
            <a:ext cx="274507" cy="16302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5F7AB0A9-6B31-449F-8276-613ADAAA331D}"/>
              </a:ext>
            </a:extLst>
          </p:cNvPr>
          <p:cNvSpPr/>
          <p:nvPr/>
        </p:nvSpPr>
        <p:spPr>
          <a:xfrm>
            <a:off x="3529013" y="896575"/>
            <a:ext cx="2671128" cy="503599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D50C4C9-F353-4661-8E23-7CA8F586E5F7}"/>
              </a:ext>
            </a:extLst>
          </p:cNvPr>
          <p:cNvSpPr/>
          <p:nvPr/>
        </p:nvSpPr>
        <p:spPr>
          <a:xfrm>
            <a:off x="3529013" y="1450001"/>
            <a:ext cx="2671128" cy="503599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D306605-66D0-491A-B3BE-3B66F7D7691B}"/>
              </a:ext>
            </a:extLst>
          </p:cNvPr>
          <p:cNvSpPr/>
          <p:nvPr/>
        </p:nvSpPr>
        <p:spPr>
          <a:xfrm>
            <a:off x="2391887" y="2164082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9844A923-9395-4556-8D8E-AA2B7DD4D14E}"/>
              </a:ext>
            </a:extLst>
          </p:cNvPr>
          <p:cNvCxnSpPr>
            <a:cxnSpLocks/>
          </p:cNvCxnSpPr>
          <p:nvPr/>
        </p:nvCxnSpPr>
        <p:spPr>
          <a:xfrm>
            <a:off x="2414746" y="2186941"/>
            <a:ext cx="1114267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80A189E0-B680-4F89-B333-6AE3862FE063}"/>
              </a:ext>
            </a:extLst>
          </p:cNvPr>
          <p:cNvSpPr/>
          <p:nvPr/>
        </p:nvSpPr>
        <p:spPr>
          <a:xfrm>
            <a:off x="3521552" y="2003426"/>
            <a:ext cx="2671128" cy="705157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8406ECB-65DA-4803-B5CE-57A94CD38234}"/>
              </a:ext>
            </a:extLst>
          </p:cNvPr>
          <p:cNvSpPr txBox="1"/>
          <p:nvPr/>
        </p:nvSpPr>
        <p:spPr>
          <a:xfrm>
            <a:off x="3529013" y="2067902"/>
            <a:ext cx="2671128" cy="6406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持続痛の有無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（レスキュー薬を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使用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している場合には、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患者に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レスキュー薬を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使用した後に確認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すると、今の痛みがレスキュー薬の影響下にあるか確認できる）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F7C7312D-80A2-4E78-BA65-82434CE22CA4}"/>
              </a:ext>
            </a:extLst>
          </p:cNvPr>
          <p:cNvSpPr/>
          <p:nvPr/>
        </p:nvSpPr>
        <p:spPr>
          <a:xfrm>
            <a:off x="0" y="2340949"/>
            <a:ext cx="3326446" cy="8378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FF74366F-17C4-4279-AB1F-710759DA007D}"/>
              </a:ext>
            </a:extLst>
          </p:cNvPr>
          <p:cNvCxnSpPr>
            <a:cxnSpLocks/>
          </p:cNvCxnSpPr>
          <p:nvPr/>
        </p:nvCxnSpPr>
        <p:spPr>
          <a:xfrm>
            <a:off x="3194050" y="3031491"/>
            <a:ext cx="33496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楕円 45">
            <a:extLst>
              <a:ext uri="{FF2B5EF4-FFF2-40B4-BE49-F238E27FC236}">
                <a16:creationId xmlns:a16="http://schemas.microsoft.com/office/drawing/2014/main" id="{FD137C34-916E-44BE-A19A-1324E8833931}"/>
              </a:ext>
            </a:extLst>
          </p:cNvPr>
          <p:cNvSpPr/>
          <p:nvPr/>
        </p:nvSpPr>
        <p:spPr>
          <a:xfrm>
            <a:off x="3171190" y="3008018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D6CED8F-7681-4A2C-848E-B077F16E5E26}"/>
              </a:ext>
            </a:extLst>
          </p:cNvPr>
          <p:cNvSpPr txBox="1"/>
          <p:nvPr/>
        </p:nvSpPr>
        <p:spPr>
          <a:xfrm>
            <a:off x="3529013" y="2822885"/>
            <a:ext cx="2671128" cy="503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突出痛の有無、種類や病態、出現する時間帯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突出痛の頻度と持続時間も質問すると良い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▶治療方針に関わる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B3F72115-7716-44D9-B85E-5545C01E3B5E}"/>
              </a:ext>
            </a:extLst>
          </p:cNvPr>
          <p:cNvSpPr/>
          <p:nvPr/>
        </p:nvSpPr>
        <p:spPr>
          <a:xfrm>
            <a:off x="3521552" y="2758409"/>
            <a:ext cx="2671128" cy="705157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C3964859-9164-444D-8410-AE4F33D4F0DD}"/>
              </a:ext>
            </a:extLst>
          </p:cNvPr>
          <p:cNvSpPr/>
          <p:nvPr/>
        </p:nvSpPr>
        <p:spPr>
          <a:xfrm>
            <a:off x="5240" y="3240099"/>
            <a:ext cx="3326446" cy="15731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7A9085E7-C311-4497-9405-CA758C0F8A00}"/>
              </a:ext>
            </a:extLst>
          </p:cNvPr>
          <p:cNvCxnSpPr>
            <a:cxnSpLocks/>
          </p:cNvCxnSpPr>
          <p:nvPr/>
        </p:nvCxnSpPr>
        <p:spPr>
          <a:xfrm>
            <a:off x="3194050" y="4035589"/>
            <a:ext cx="33496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4982996E-4A89-4ACD-86A0-90E05A9527C8}"/>
              </a:ext>
            </a:extLst>
          </p:cNvPr>
          <p:cNvSpPr/>
          <p:nvPr/>
        </p:nvSpPr>
        <p:spPr>
          <a:xfrm>
            <a:off x="3521552" y="3649392"/>
            <a:ext cx="2671128" cy="705157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42FD36A4-C882-413D-84F9-F3F91593738C}"/>
              </a:ext>
            </a:extLst>
          </p:cNvPr>
          <p:cNvSpPr/>
          <p:nvPr/>
        </p:nvSpPr>
        <p:spPr>
          <a:xfrm>
            <a:off x="3174045" y="4012729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A54C873-43C9-403D-A4C4-D678CC3985B6}"/>
              </a:ext>
            </a:extLst>
          </p:cNvPr>
          <p:cNvSpPr txBox="1"/>
          <p:nvPr/>
        </p:nvSpPr>
        <p:spPr>
          <a:xfrm>
            <a:off x="3534092" y="3736648"/>
            <a:ext cx="2671128" cy="503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レスキュー薬が本当に患者の“救済”になっているか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▶救済になっていなければ、レスキュー薬の用量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　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調整または投与経路の変更などを行う</a:t>
            </a: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1D6A1323-2E86-4095-AA67-989EB8923FF4}"/>
              </a:ext>
            </a:extLst>
          </p:cNvPr>
          <p:cNvSpPr/>
          <p:nvPr/>
        </p:nvSpPr>
        <p:spPr>
          <a:xfrm>
            <a:off x="2414746" y="5012689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DA3EE694-0C17-459E-A0F4-C1A31BDCEB5D}"/>
              </a:ext>
            </a:extLst>
          </p:cNvPr>
          <p:cNvCxnSpPr>
            <a:cxnSpLocks/>
          </p:cNvCxnSpPr>
          <p:nvPr/>
        </p:nvCxnSpPr>
        <p:spPr>
          <a:xfrm flipV="1">
            <a:off x="2460465" y="5021343"/>
            <a:ext cx="1068548" cy="8654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DDDBBF3B-D2E8-4C2F-8D7C-5D47B73698B0}"/>
              </a:ext>
            </a:extLst>
          </p:cNvPr>
          <p:cNvSpPr/>
          <p:nvPr/>
        </p:nvSpPr>
        <p:spPr>
          <a:xfrm>
            <a:off x="3521552" y="4612442"/>
            <a:ext cx="2671128" cy="705157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B76E08E-49A3-475E-A5CE-28BE0978EB89}"/>
              </a:ext>
            </a:extLst>
          </p:cNvPr>
          <p:cNvSpPr txBox="1"/>
          <p:nvPr/>
        </p:nvSpPr>
        <p:spPr>
          <a:xfrm>
            <a:off x="3521552" y="4650411"/>
            <a:ext cx="2671128" cy="6406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現状と目標の疼痛強度のギャップを把握し、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真の苦しみの度合いを知る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▶鎮痛薬の増量幅を検討する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▶疼痛治療の緊急度をキャッチし対応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92E2C3AA-3EB0-47D4-89D8-2691254C9DD5}"/>
              </a:ext>
            </a:extLst>
          </p:cNvPr>
          <p:cNvSpPr/>
          <p:nvPr/>
        </p:nvSpPr>
        <p:spPr>
          <a:xfrm>
            <a:off x="2769075" y="6024879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2F43758D-73F4-402A-88D5-07EBC73A193B}"/>
              </a:ext>
            </a:extLst>
          </p:cNvPr>
          <p:cNvCxnSpPr>
            <a:cxnSpLocks/>
          </p:cNvCxnSpPr>
          <p:nvPr/>
        </p:nvCxnSpPr>
        <p:spPr>
          <a:xfrm>
            <a:off x="2814794" y="6047739"/>
            <a:ext cx="714219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495634FA-D627-4EEE-86EC-8AA21797F58F}"/>
              </a:ext>
            </a:extLst>
          </p:cNvPr>
          <p:cNvSpPr/>
          <p:nvPr/>
        </p:nvSpPr>
        <p:spPr>
          <a:xfrm>
            <a:off x="3521552" y="5671816"/>
            <a:ext cx="2671128" cy="705157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7FA1F5B-F6B5-4F00-BF0B-1029E041CC4B}"/>
              </a:ext>
            </a:extLst>
          </p:cNvPr>
          <p:cNvSpPr txBox="1"/>
          <p:nvPr/>
        </p:nvSpPr>
        <p:spPr>
          <a:xfrm>
            <a:off x="3521552" y="5752961"/>
            <a:ext cx="2671128" cy="503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痛みの性状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▶体性痛、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内臓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痛、神経障害性疼痛などを推測する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▶病態の変化を把握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F09BE0AB-394E-4F31-8D1B-73E4A557CE55}"/>
              </a:ext>
            </a:extLst>
          </p:cNvPr>
          <p:cNvSpPr/>
          <p:nvPr/>
        </p:nvSpPr>
        <p:spPr>
          <a:xfrm>
            <a:off x="8891" y="6703522"/>
            <a:ext cx="3326446" cy="15731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3ABB6C84-E037-433A-9DF9-5AA51300C8EB}"/>
              </a:ext>
            </a:extLst>
          </p:cNvPr>
          <p:cNvSpPr/>
          <p:nvPr/>
        </p:nvSpPr>
        <p:spPr>
          <a:xfrm>
            <a:off x="3177540" y="6936267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DD82397-B171-4132-85A5-D31962FAFF9E}"/>
              </a:ext>
            </a:extLst>
          </p:cNvPr>
          <p:cNvCxnSpPr>
            <a:cxnSpLocks/>
          </p:cNvCxnSpPr>
          <p:nvPr/>
        </p:nvCxnSpPr>
        <p:spPr>
          <a:xfrm>
            <a:off x="3194049" y="6959126"/>
            <a:ext cx="32750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1E747548-4365-4D05-9DED-A288FEB4FFCC}"/>
              </a:ext>
            </a:extLst>
          </p:cNvPr>
          <p:cNvSpPr/>
          <p:nvPr/>
        </p:nvSpPr>
        <p:spPr>
          <a:xfrm>
            <a:off x="3529013" y="6583688"/>
            <a:ext cx="2671128" cy="915658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D324DB7-0678-4E80-A24C-3EDE9AC22B65}"/>
              </a:ext>
            </a:extLst>
          </p:cNvPr>
          <p:cNvSpPr txBox="1"/>
          <p:nvPr/>
        </p:nvSpPr>
        <p:spPr>
          <a:xfrm>
            <a:off x="3529013" y="6670039"/>
            <a:ext cx="2671128" cy="77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便の性状、排便頻度、排便困難感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１日の便量も質問すると良い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▶便秘の過小評価を防ぐ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▶便秘治療薬に対する抵抗感を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排除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する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▶排便マネジメントの検討材料になる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59CF76FB-8BEB-4031-B096-503445C8E2B1}"/>
              </a:ext>
            </a:extLst>
          </p:cNvPr>
          <p:cNvCxnSpPr>
            <a:cxnSpLocks/>
          </p:cNvCxnSpPr>
          <p:nvPr/>
        </p:nvCxnSpPr>
        <p:spPr>
          <a:xfrm>
            <a:off x="3194049" y="8686326"/>
            <a:ext cx="32750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0D95C25A-F299-43C6-B0A3-6D2AFB2E8212}"/>
              </a:ext>
            </a:extLst>
          </p:cNvPr>
          <p:cNvSpPr/>
          <p:nvPr/>
        </p:nvSpPr>
        <p:spPr>
          <a:xfrm>
            <a:off x="3536474" y="8421303"/>
            <a:ext cx="2671128" cy="484325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4358FE1-046A-4129-85B0-8160908A89C6}"/>
              </a:ext>
            </a:extLst>
          </p:cNvPr>
          <p:cNvSpPr txBox="1"/>
          <p:nvPr/>
        </p:nvSpPr>
        <p:spPr>
          <a:xfrm>
            <a:off x="3529013" y="8471389"/>
            <a:ext cx="2671128" cy="3665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痛み以外の症状スクリーニング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▶治療やケアの方針にかかわる</a:t>
            </a:r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14517792-09FB-4E90-922A-3D269586FDD2}"/>
              </a:ext>
            </a:extLst>
          </p:cNvPr>
          <p:cNvSpPr/>
          <p:nvPr/>
        </p:nvSpPr>
        <p:spPr>
          <a:xfrm>
            <a:off x="3171190" y="8663466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E75C0AA0-3681-42A6-9636-50C0E935FA98}"/>
              </a:ext>
            </a:extLst>
          </p:cNvPr>
          <p:cNvSpPr/>
          <p:nvPr/>
        </p:nvSpPr>
        <p:spPr>
          <a:xfrm>
            <a:off x="8891" y="8322440"/>
            <a:ext cx="3326446" cy="11962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A1CD9443-194B-40CC-B488-2E134D629F42}"/>
              </a:ext>
            </a:extLst>
          </p:cNvPr>
          <p:cNvSpPr/>
          <p:nvPr/>
        </p:nvSpPr>
        <p:spPr>
          <a:xfrm>
            <a:off x="3536474" y="8948504"/>
            <a:ext cx="2671128" cy="929167"/>
          </a:xfrm>
          <a:prstGeom prst="round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94A37D28-9BE8-47BE-9A2A-03750DE29E03}"/>
              </a:ext>
            </a:extLst>
          </p:cNvPr>
          <p:cNvCxnSpPr>
            <a:cxnSpLocks/>
            <a:stCxn id="80" idx="6"/>
          </p:cNvCxnSpPr>
          <p:nvPr/>
        </p:nvCxnSpPr>
        <p:spPr>
          <a:xfrm flipV="1">
            <a:off x="2971879" y="9718042"/>
            <a:ext cx="564595" cy="5552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楕円 79">
            <a:extLst>
              <a:ext uri="{FF2B5EF4-FFF2-40B4-BE49-F238E27FC236}">
                <a16:creationId xmlns:a16="http://schemas.microsoft.com/office/drawing/2014/main" id="{B5705FC6-445E-4228-8A58-DD8D40F13C89}"/>
              </a:ext>
            </a:extLst>
          </p:cNvPr>
          <p:cNvSpPr/>
          <p:nvPr/>
        </p:nvSpPr>
        <p:spPr>
          <a:xfrm>
            <a:off x="2926160" y="9700734"/>
            <a:ext cx="45719" cy="4571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3190F06F-5F04-42A8-BC39-8C472A80603D}"/>
              </a:ext>
            </a:extLst>
          </p:cNvPr>
          <p:cNvSpPr txBox="1"/>
          <p:nvPr/>
        </p:nvSpPr>
        <p:spPr>
          <a:xfrm>
            <a:off x="3536474" y="8991134"/>
            <a:ext cx="2671128" cy="9148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患者さんの目標や大切にしていること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医療者に何を望んでいるかなど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治療に対する満足感などをキャッチ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▶必要に応じて、支援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▶患者さんの希望や目標、あるいは満足感を共有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　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することで信頼関係の向上につながる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21B75C05-EC58-4D06-ACC9-12F27FAB6E5F}"/>
              </a:ext>
            </a:extLst>
          </p:cNvPr>
          <p:cNvSpPr/>
          <p:nvPr/>
        </p:nvSpPr>
        <p:spPr>
          <a:xfrm>
            <a:off x="6324523" y="879947"/>
            <a:ext cx="373378" cy="21737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場所</a:t>
            </a:r>
            <a:r>
              <a:rPr kumimoji="1" lang="ja-JP" altLang="en-US" dirty="0"/>
              <a:t>ごとに評価</a:t>
            </a: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992BAC4D-A77B-410C-86E2-105A5A15BDDA}"/>
              </a:ext>
            </a:extLst>
          </p:cNvPr>
          <p:cNvSpPr/>
          <p:nvPr/>
        </p:nvSpPr>
        <p:spPr>
          <a:xfrm>
            <a:off x="6324523" y="3110559"/>
            <a:ext cx="373378" cy="12439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dirty="0"/>
              <a:t>レスキュー薬使用者に定期的に質問</a:t>
            </a:r>
            <a:endParaRPr kumimoji="1" lang="ja-JP" altLang="en-US" dirty="0"/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5AC6D448-4BA1-4BC6-9A47-6DE840861DF4}"/>
              </a:ext>
            </a:extLst>
          </p:cNvPr>
          <p:cNvSpPr/>
          <p:nvPr/>
        </p:nvSpPr>
        <p:spPr>
          <a:xfrm>
            <a:off x="6350080" y="4480559"/>
            <a:ext cx="373378" cy="94488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dirty="0"/>
              <a:t>治療目標の評価</a:t>
            </a:r>
            <a:endParaRPr kumimoji="1" lang="ja-JP" altLang="en-US" dirty="0"/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92DBCE76-F8C1-4E33-9A48-886CC70BD07B}"/>
              </a:ext>
            </a:extLst>
          </p:cNvPr>
          <p:cNvSpPr/>
          <p:nvPr/>
        </p:nvSpPr>
        <p:spPr>
          <a:xfrm>
            <a:off x="6350080" y="5533688"/>
            <a:ext cx="373378" cy="94488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890" dirty="0"/>
              <a:t>痛みの場所</a:t>
            </a:r>
            <a:endParaRPr kumimoji="1" lang="en-US" altLang="ja-JP" sz="890" dirty="0"/>
          </a:p>
          <a:p>
            <a:pPr algn="ctr"/>
            <a:r>
              <a:rPr lang="ja-JP" altLang="en-US" sz="890" dirty="0"/>
              <a:t>ごとに評価</a:t>
            </a:r>
            <a:endParaRPr kumimoji="1" lang="ja-JP" altLang="en-US" sz="890" dirty="0"/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4DAA1A3F-7E23-4353-9548-0F357CF7E236}"/>
              </a:ext>
            </a:extLst>
          </p:cNvPr>
          <p:cNvSpPr/>
          <p:nvPr/>
        </p:nvSpPr>
        <p:spPr>
          <a:xfrm>
            <a:off x="6350080" y="6552854"/>
            <a:ext cx="373378" cy="94488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全てのがん患者に定期的に確認</a:t>
            </a: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864AFD1D-78C5-4830-8A37-81BDDE50C093}"/>
              </a:ext>
            </a:extLst>
          </p:cNvPr>
          <p:cNvSpPr/>
          <p:nvPr/>
        </p:nvSpPr>
        <p:spPr>
          <a:xfrm>
            <a:off x="6357541" y="7975664"/>
            <a:ext cx="373378" cy="94488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dirty="0"/>
              <a:t>適時または</a:t>
            </a:r>
            <a:r>
              <a:rPr kumimoji="1" lang="ja-JP" altLang="en-US" dirty="0"/>
              <a:t>定期的に確認</a:t>
            </a:r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1B22FAFE-4E1C-4B01-9B78-82B58FE5EB3C}"/>
              </a:ext>
            </a:extLst>
          </p:cNvPr>
          <p:cNvSpPr/>
          <p:nvPr/>
        </p:nvSpPr>
        <p:spPr>
          <a:xfrm>
            <a:off x="6357541" y="8961119"/>
            <a:ext cx="373378" cy="94488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800" dirty="0"/>
              <a:t>症状緩和が維持</a:t>
            </a:r>
            <a:r>
              <a:rPr kumimoji="1" lang="ja-JP" altLang="en-US" sz="800" dirty="0"/>
              <a:t>されているとき確認</a:t>
            </a:r>
          </a:p>
        </p:txBody>
      </p:sp>
    </p:spTree>
    <p:extLst>
      <p:ext uri="{BB962C8B-B14F-4D97-AF65-F5344CB8AC3E}">
        <p14:creationId xmlns:p14="http://schemas.microsoft.com/office/powerpoint/2010/main" val="335981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52368C-6B9F-46F1-B751-46C713119C97}"/>
              </a:ext>
            </a:extLst>
          </p:cNvPr>
          <p:cNvSpPr txBox="1"/>
          <p:nvPr/>
        </p:nvSpPr>
        <p:spPr>
          <a:xfrm>
            <a:off x="216580" y="669386"/>
            <a:ext cx="6514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名前：　　　　　　　　　　　　　　　　　　記入日：　　　年　　月　　日　　　　　　　</a:t>
            </a:r>
            <a:r>
              <a:rPr kumimoji="1" lang="ja-JP" alt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27F1BC2-2EC4-4B2B-8783-A58F9440E3F7}"/>
              </a:ext>
            </a:extLst>
          </p:cNvPr>
          <p:cNvSpPr/>
          <p:nvPr/>
        </p:nvSpPr>
        <p:spPr>
          <a:xfrm>
            <a:off x="0" y="9366930"/>
            <a:ext cx="6858000" cy="581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28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714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8F7085-B2E5-46BD-A931-6981DAF89C99}"/>
              </a:ext>
            </a:extLst>
          </p:cNvPr>
          <p:cNvSpPr/>
          <p:nvPr/>
        </p:nvSpPr>
        <p:spPr>
          <a:xfrm>
            <a:off x="-5670" y="-6137"/>
            <a:ext cx="6858000" cy="64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1">
            <a:spAutoFit/>
          </a:bodyPr>
          <a:lstStyle/>
          <a:p>
            <a:pPr lvl="0"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埼玉版緩和ケア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痛みのアセスメントシート</a:t>
            </a:r>
          </a:p>
        </p:txBody>
      </p:sp>
      <p:sp>
        <p:nvSpPr>
          <p:cNvPr id="50" name="角丸四角形 4">
            <a:extLst>
              <a:ext uri="{FF2B5EF4-FFF2-40B4-BE49-F238E27FC236}">
                <a16:creationId xmlns:a16="http://schemas.microsoft.com/office/drawing/2014/main" id="{B61F6E5E-949B-4183-81A3-197BD0AC3CAB}"/>
              </a:ext>
            </a:extLst>
          </p:cNvPr>
          <p:cNvSpPr/>
          <p:nvPr/>
        </p:nvSpPr>
        <p:spPr bwMode="auto">
          <a:xfrm>
            <a:off x="-5670" y="1024342"/>
            <a:ext cx="248217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痛み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はいつ頃からですか？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D991F25-8077-4E8F-92FA-AF8CE0190058}"/>
              </a:ext>
            </a:extLst>
          </p:cNvPr>
          <p:cNvCxnSpPr>
            <a:cxnSpLocks/>
          </p:cNvCxnSpPr>
          <p:nvPr/>
        </p:nvCxnSpPr>
        <p:spPr>
          <a:xfrm>
            <a:off x="101600" y="963882"/>
            <a:ext cx="6629172" cy="0"/>
          </a:xfrm>
          <a:prstGeom prst="line">
            <a:avLst/>
          </a:prstGeom>
          <a:ln w="12700">
            <a:solidFill>
              <a:srgbClr val="767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4">
            <a:extLst>
              <a:ext uri="{FF2B5EF4-FFF2-40B4-BE49-F238E27FC236}">
                <a16:creationId xmlns:a16="http://schemas.microsoft.com/office/drawing/2014/main" id="{B9B6581C-761B-4134-8233-53CF49A45DE5}"/>
              </a:ext>
            </a:extLst>
          </p:cNvPr>
          <p:cNvSpPr/>
          <p:nvPr/>
        </p:nvSpPr>
        <p:spPr bwMode="auto">
          <a:xfrm>
            <a:off x="3321730" y="1024342"/>
            <a:ext cx="248217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>
              <a:defRPr/>
            </a:pPr>
            <a:r>
              <a:rPr lang="ja-JP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痛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む場所はどこですか？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2D34C9D-842C-44BB-BE9F-C74DD1DDA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865" y="1207042"/>
            <a:ext cx="1485900" cy="1645622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EB47501-2E3B-4B12-96AC-CD6D84472135}"/>
              </a:ext>
            </a:extLst>
          </p:cNvPr>
          <p:cNvSpPr txBox="1"/>
          <p:nvPr/>
        </p:nvSpPr>
        <p:spPr>
          <a:xfrm>
            <a:off x="576099" y="1304855"/>
            <a:ext cx="1689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u="sng" dirty="0">
                <a:solidFill>
                  <a:srgbClr val="7671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000" b="1" dirty="0">
                <a:solidFill>
                  <a:srgbClr val="7671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日前から</a:t>
            </a:r>
            <a:endParaRPr kumimoji="1" lang="en-US" altLang="ja-JP" sz="1000" b="1" dirty="0">
              <a:solidFill>
                <a:srgbClr val="7671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>
              <a:solidFill>
                <a:srgbClr val="7671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u="sng" dirty="0">
                <a:solidFill>
                  <a:srgbClr val="7671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sz="1000" b="1" dirty="0">
                <a:solidFill>
                  <a:srgbClr val="7671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週間前から</a:t>
            </a:r>
            <a:endParaRPr lang="en-US" altLang="ja-JP" sz="1000" b="1" dirty="0">
              <a:solidFill>
                <a:srgbClr val="7671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b="1" dirty="0">
              <a:solidFill>
                <a:srgbClr val="7671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b="1" u="sng" dirty="0">
                <a:solidFill>
                  <a:srgbClr val="7671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000" b="1" dirty="0" err="1">
                <a:solidFill>
                  <a:srgbClr val="7671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kumimoji="1" lang="ja-JP" altLang="en-US" sz="1000" b="1" dirty="0">
                <a:solidFill>
                  <a:srgbClr val="7671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月前から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19" name="角丸四角形 4">
            <a:extLst>
              <a:ext uri="{FF2B5EF4-FFF2-40B4-BE49-F238E27FC236}">
                <a16:creationId xmlns:a16="http://schemas.microsoft.com/office/drawing/2014/main" id="{82415EF9-B694-4481-AE9E-10DDE3F2C9DD}"/>
              </a:ext>
            </a:extLst>
          </p:cNvPr>
          <p:cNvSpPr/>
          <p:nvPr/>
        </p:nvSpPr>
        <p:spPr bwMode="auto">
          <a:xfrm>
            <a:off x="0" y="2772082"/>
            <a:ext cx="3437874" cy="1625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今の</a:t>
            </a:r>
            <a:r>
              <a:rPr lang="ja-JP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痛み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の強さはどれくらいですか？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角丸四角形 4">
            <a:extLst>
              <a:ext uri="{FF2B5EF4-FFF2-40B4-BE49-F238E27FC236}">
                <a16:creationId xmlns:a16="http://schemas.microsoft.com/office/drawing/2014/main" id="{6EE8D130-44B3-4285-A936-968DA89AEC1D}"/>
              </a:ext>
            </a:extLst>
          </p:cNvPr>
          <p:cNvSpPr/>
          <p:nvPr/>
        </p:nvSpPr>
        <p:spPr bwMode="auto">
          <a:xfrm>
            <a:off x="0" y="3550355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最近数日間で、最大の</a:t>
            </a:r>
            <a:r>
              <a:rPr lang="ja-JP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痛み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の強さはどれくらいですか？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角丸四角形 4">
            <a:extLst>
              <a:ext uri="{FF2B5EF4-FFF2-40B4-BE49-F238E27FC236}">
                <a16:creationId xmlns:a16="http://schemas.microsoft.com/office/drawing/2014/main" id="{D8F8CD48-4924-4645-A1FE-F37DCA5D95AF}"/>
              </a:ext>
            </a:extLst>
          </p:cNvPr>
          <p:cNvSpPr/>
          <p:nvPr/>
        </p:nvSpPr>
        <p:spPr bwMode="auto">
          <a:xfrm>
            <a:off x="0" y="4351674"/>
            <a:ext cx="3423330" cy="153709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どのようなときに痛みますか？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823BD1-0C3E-4BB8-BF72-1A52B1190598}"/>
              </a:ext>
            </a:extLst>
          </p:cNvPr>
          <p:cNvSpPr txBox="1"/>
          <p:nvPr/>
        </p:nvSpPr>
        <p:spPr>
          <a:xfrm>
            <a:off x="454178" y="4558921"/>
            <a:ext cx="34548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□動作時（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b="1" u="sng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□痛くなりやすい時間帯がある（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027BD19-D010-4A2A-9D1B-71E1E519F08D}"/>
              </a:ext>
            </a:extLst>
          </p:cNvPr>
          <p:cNvSpPr txBox="1"/>
          <p:nvPr/>
        </p:nvSpPr>
        <p:spPr>
          <a:xfrm>
            <a:off x="3909060" y="4532330"/>
            <a:ext cx="28651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□姿勢（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b="1" u="sng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□きっかけなく突然痛くなる 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22" name="角丸四角形 4">
            <a:extLst>
              <a:ext uri="{FF2B5EF4-FFF2-40B4-BE49-F238E27FC236}">
                <a16:creationId xmlns:a16="http://schemas.microsoft.com/office/drawing/2014/main" id="{F3517134-C2D1-4720-ACF4-389616B42BA3}"/>
              </a:ext>
            </a:extLst>
          </p:cNvPr>
          <p:cNvSpPr/>
          <p:nvPr/>
        </p:nvSpPr>
        <p:spPr bwMode="auto">
          <a:xfrm>
            <a:off x="0" y="5351118"/>
            <a:ext cx="3423330" cy="153888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レスキュー薬の回数と時間は？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F3A69B-B2D6-4CE2-86CA-220E32968F6B}"/>
              </a:ext>
            </a:extLst>
          </p:cNvPr>
          <p:cNvSpPr txBox="1"/>
          <p:nvPr/>
        </p:nvSpPr>
        <p:spPr>
          <a:xfrm>
            <a:off x="454178" y="5600969"/>
            <a:ext cx="3881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回／日　　　　　□服用時間（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 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24" name="角丸四角形 4">
            <a:extLst>
              <a:ext uri="{FF2B5EF4-FFF2-40B4-BE49-F238E27FC236}">
                <a16:creationId xmlns:a16="http://schemas.microsoft.com/office/drawing/2014/main" id="{4E55016D-3E0C-463A-84D3-38571ECFE25D}"/>
              </a:ext>
            </a:extLst>
          </p:cNvPr>
          <p:cNvSpPr/>
          <p:nvPr/>
        </p:nvSpPr>
        <p:spPr bwMode="auto">
          <a:xfrm>
            <a:off x="0" y="6125418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レスキュー薬でどの程度痛みが和らぎますか？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角丸四角形 4">
            <a:extLst>
              <a:ext uri="{FF2B5EF4-FFF2-40B4-BE49-F238E27FC236}">
                <a16:creationId xmlns:a16="http://schemas.microsoft.com/office/drawing/2014/main" id="{B97F894E-C4AF-4B85-A473-83ABC81E24DF}"/>
              </a:ext>
            </a:extLst>
          </p:cNvPr>
          <p:cNvSpPr/>
          <p:nvPr/>
        </p:nvSpPr>
        <p:spPr bwMode="auto">
          <a:xfrm>
            <a:off x="8874" y="7036162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レスキュー薬の効き始める時間は？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EF2CF72-929E-4BB0-8BFF-A0FA189A15A2}"/>
              </a:ext>
            </a:extLst>
          </p:cNvPr>
          <p:cNvSpPr txBox="1"/>
          <p:nvPr/>
        </p:nvSpPr>
        <p:spPr>
          <a:xfrm>
            <a:off x="502806" y="7270216"/>
            <a:ext cx="4163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分後　　　　　□効いている時間（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 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28" name="角丸四角形 4">
            <a:extLst>
              <a:ext uri="{FF2B5EF4-FFF2-40B4-BE49-F238E27FC236}">
                <a16:creationId xmlns:a16="http://schemas.microsoft.com/office/drawing/2014/main" id="{17C07213-9589-4A70-9910-86E898FDDCD6}"/>
              </a:ext>
            </a:extLst>
          </p:cNvPr>
          <p:cNvSpPr/>
          <p:nvPr/>
        </p:nvSpPr>
        <p:spPr bwMode="auto">
          <a:xfrm>
            <a:off x="0" y="7821218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レスキュー薬で眠気は？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FD91B4C-C32D-4802-AEF3-1CFFBAC9C1FE}"/>
              </a:ext>
            </a:extLst>
          </p:cNvPr>
          <p:cNvSpPr txBox="1"/>
          <p:nvPr/>
        </p:nvSpPr>
        <p:spPr>
          <a:xfrm>
            <a:off x="454178" y="8039400"/>
            <a:ext cx="5168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□強くなる（　　　　　　　　　） 　　　　　□変わらない（　　　　　　　　　） 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30" name="角丸四角形 4">
            <a:extLst>
              <a:ext uri="{FF2B5EF4-FFF2-40B4-BE49-F238E27FC236}">
                <a16:creationId xmlns:a16="http://schemas.microsoft.com/office/drawing/2014/main" id="{EA5E4A33-ABE8-4D86-89A5-E3933F4F558C}"/>
              </a:ext>
            </a:extLst>
          </p:cNvPr>
          <p:cNvSpPr/>
          <p:nvPr/>
        </p:nvSpPr>
        <p:spPr bwMode="auto">
          <a:xfrm>
            <a:off x="-5670" y="8517302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どのくらいの痛みの強さを目標にしますか？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0EE2116-741C-4770-948E-DB9ADB30D41E}"/>
              </a:ext>
            </a:extLst>
          </p:cNvPr>
          <p:cNvSpPr txBox="1"/>
          <p:nvPr/>
        </p:nvSpPr>
        <p:spPr>
          <a:xfrm>
            <a:off x="766599" y="3095100"/>
            <a:ext cx="40902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EF909F2-0276-4897-8E49-45CB3BB975DD}"/>
              </a:ext>
            </a:extLst>
          </p:cNvPr>
          <p:cNvSpPr txBox="1"/>
          <p:nvPr/>
        </p:nvSpPr>
        <p:spPr>
          <a:xfrm>
            <a:off x="576099" y="3247127"/>
            <a:ext cx="4280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痛みなし　　　　　　　　　中等度の痛み　　　　　　　  最悪の痛み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3AB7764-CFF1-4E09-A67E-6E404EE2A80A}"/>
              </a:ext>
            </a:extLst>
          </p:cNvPr>
          <p:cNvCxnSpPr>
            <a:cxnSpLocks/>
          </p:cNvCxnSpPr>
          <p:nvPr/>
        </p:nvCxnSpPr>
        <p:spPr>
          <a:xfrm flipV="1">
            <a:off x="838200" y="3036618"/>
            <a:ext cx="3581400" cy="8620"/>
          </a:xfrm>
          <a:prstGeom prst="straightConnector1">
            <a:avLst/>
          </a:prstGeom>
          <a:ln w="19050">
            <a:solidFill>
              <a:srgbClr val="76717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2119EC7D-2CA8-478D-8B96-372C40284A75}"/>
              </a:ext>
            </a:extLst>
          </p:cNvPr>
          <p:cNvCxnSpPr>
            <a:cxnSpLocks/>
          </p:cNvCxnSpPr>
          <p:nvPr/>
        </p:nvCxnSpPr>
        <p:spPr>
          <a:xfrm flipV="1">
            <a:off x="838200" y="3826588"/>
            <a:ext cx="3581400" cy="8620"/>
          </a:xfrm>
          <a:prstGeom prst="straightConnector1">
            <a:avLst/>
          </a:prstGeom>
          <a:ln w="19050">
            <a:solidFill>
              <a:srgbClr val="76717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EAB808F-4C44-4956-A79C-9C652B675764}"/>
              </a:ext>
            </a:extLst>
          </p:cNvPr>
          <p:cNvSpPr txBox="1"/>
          <p:nvPr/>
        </p:nvSpPr>
        <p:spPr>
          <a:xfrm>
            <a:off x="766599" y="3910839"/>
            <a:ext cx="40902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E43F355-52B2-4A16-A82C-137B41AE62AA}"/>
              </a:ext>
            </a:extLst>
          </p:cNvPr>
          <p:cNvSpPr txBox="1"/>
          <p:nvPr/>
        </p:nvSpPr>
        <p:spPr>
          <a:xfrm>
            <a:off x="576099" y="4047910"/>
            <a:ext cx="4280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痛みなし　　　　　　　　　中等度の痛み　　　　　　　  最悪の痛み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E0C50F69-4645-4FFD-83CA-BA01E8AC83D4}"/>
              </a:ext>
            </a:extLst>
          </p:cNvPr>
          <p:cNvCxnSpPr>
            <a:cxnSpLocks/>
          </p:cNvCxnSpPr>
          <p:nvPr/>
        </p:nvCxnSpPr>
        <p:spPr>
          <a:xfrm flipV="1">
            <a:off x="838200" y="6393564"/>
            <a:ext cx="3581400" cy="8620"/>
          </a:xfrm>
          <a:prstGeom prst="straightConnector1">
            <a:avLst/>
          </a:prstGeom>
          <a:ln w="19050">
            <a:solidFill>
              <a:srgbClr val="76717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C7A763-48DC-42D4-B71D-E780B0FC0368}"/>
              </a:ext>
            </a:extLst>
          </p:cNvPr>
          <p:cNvSpPr txBox="1"/>
          <p:nvPr/>
        </p:nvSpPr>
        <p:spPr>
          <a:xfrm>
            <a:off x="766599" y="6467547"/>
            <a:ext cx="40902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F13F0A5-177D-4599-ADAA-C3EDF7A5D5D6}"/>
              </a:ext>
            </a:extLst>
          </p:cNvPr>
          <p:cNvSpPr txBox="1"/>
          <p:nvPr/>
        </p:nvSpPr>
        <p:spPr>
          <a:xfrm>
            <a:off x="576099" y="6619310"/>
            <a:ext cx="4280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痛みなし　　　　　　　　　中等度の痛み　　　　　　　  最悪の痛み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039A4577-4D9C-4769-8454-3421E53BB800}"/>
              </a:ext>
            </a:extLst>
          </p:cNvPr>
          <p:cNvCxnSpPr>
            <a:cxnSpLocks/>
          </p:cNvCxnSpPr>
          <p:nvPr/>
        </p:nvCxnSpPr>
        <p:spPr>
          <a:xfrm flipV="1">
            <a:off x="838200" y="8799964"/>
            <a:ext cx="3581400" cy="8620"/>
          </a:xfrm>
          <a:prstGeom prst="straightConnector1">
            <a:avLst/>
          </a:prstGeom>
          <a:ln w="19050">
            <a:solidFill>
              <a:srgbClr val="76717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0A6B36C-EEF1-4EB1-BD91-1CAF7ADD1708}"/>
              </a:ext>
            </a:extLst>
          </p:cNvPr>
          <p:cNvSpPr txBox="1"/>
          <p:nvPr/>
        </p:nvSpPr>
        <p:spPr>
          <a:xfrm>
            <a:off x="766599" y="8846256"/>
            <a:ext cx="40902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DEEEC66-65ED-4A9D-A999-123710C2D949}"/>
              </a:ext>
            </a:extLst>
          </p:cNvPr>
          <p:cNvSpPr txBox="1"/>
          <p:nvPr/>
        </p:nvSpPr>
        <p:spPr>
          <a:xfrm>
            <a:off x="576099" y="9005615"/>
            <a:ext cx="4280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痛みなし　　　　　　　　　中等度の痛み　　　　　　　  最悪の痛み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47">
            <a:extLst>
              <a:ext uri="{FF2B5EF4-FFF2-40B4-BE49-F238E27FC236}">
                <a16:creationId xmlns:a16="http://schemas.microsoft.com/office/drawing/2014/main" id="{52D80CED-80AC-4A56-8DC0-7533368A0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670" y="9575505"/>
            <a:ext cx="6863670" cy="3900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xtLst/>
        </p:spPr>
        <p:txBody>
          <a:bodyPr tIns="12857" bIns="0"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30146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4718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9290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3862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53156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令和５年２月発行　◆作成：埼玉県、埼玉県在宅緩和ケア推進検討委員会　◆協力</a:t>
            </a:r>
            <a:r>
              <a:rPr kumimoji="0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kumimoji="0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埼玉県立がんセンター</a:t>
            </a:r>
            <a:endParaRPr kumimoji="0"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5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8F7085-B2E5-46BD-A931-6981DAF89C99}"/>
              </a:ext>
            </a:extLst>
          </p:cNvPr>
          <p:cNvSpPr/>
          <p:nvPr/>
        </p:nvSpPr>
        <p:spPr>
          <a:xfrm>
            <a:off x="5670" y="0"/>
            <a:ext cx="6858000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r"/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埼玉版緩和ケアの痛みのアセスメントシート</a:t>
            </a:r>
          </a:p>
        </p:txBody>
      </p:sp>
      <p:sp>
        <p:nvSpPr>
          <p:cNvPr id="19" name="角丸四角形 4">
            <a:extLst>
              <a:ext uri="{FF2B5EF4-FFF2-40B4-BE49-F238E27FC236}">
                <a16:creationId xmlns:a16="http://schemas.microsoft.com/office/drawing/2014/main" id="{82415EF9-B694-4481-AE9E-10DDE3F2C9DD}"/>
              </a:ext>
            </a:extLst>
          </p:cNvPr>
          <p:cNvSpPr/>
          <p:nvPr/>
        </p:nvSpPr>
        <p:spPr bwMode="auto">
          <a:xfrm>
            <a:off x="0" y="2904730"/>
            <a:ext cx="3437874" cy="1625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どのような便ですか？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角丸四角形 4">
            <a:extLst>
              <a:ext uri="{FF2B5EF4-FFF2-40B4-BE49-F238E27FC236}">
                <a16:creationId xmlns:a16="http://schemas.microsoft.com/office/drawing/2014/main" id="{6EE8D130-44B3-4285-A936-968DA89AEC1D}"/>
              </a:ext>
            </a:extLst>
          </p:cNvPr>
          <p:cNvSpPr/>
          <p:nvPr/>
        </p:nvSpPr>
        <p:spPr bwMode="auto">
          <a:xfrm>
            <a:off x="5670" y="3721299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排便の回数は？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角丸四角形 4">
            <a:extLst>
              <a:ext uri="{FF2B5EF4-FFF2-40B4-BE49-F238E27FC236}">
                <a16:creationId xmlns:a16="http://schemas.microsoft.com/office/drawing/2014/main" id="{D8F8CD48-4924-4645-A1FE-F37DCA5D95AF}"/>
              </a:ext>
            </a:extLst>
          </p:cNvPr>
          <p:cNvSpPr/>
          <p:nvPr/>
        </p:nvSpPr>
        <p:spPr bwMode="auto">
          <a:xfrm>
            <a:off x="5670" y="4675702"/>
            <a:ext cx="3423330" cy="153709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排便時、いきみますか？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823BD1-0C3E-4BB8-BF72-1A52B1190598}"/>
              </a:ext>
            </a:extLst>
          </p:cNvPr>
          <p:cNvSpPr txBox="1"/>
          <p:nvPr/>
        </p:nvSpPr>
        <p:spPr>
          <a:xfrm>
            <a:off x="454177" y="4883633"/>
            <a:ext cx="34548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□いきんで出す　　　□いきまず出る</a:t>
            </a:r>
            <a:endParaRPr kumimoji="1" lang="ja-JP" alt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4">
            <a:extLst>
              <a:ext uri="{FF2B5EF4-FFF2-40B4-BE49-F238E27FC236}">
                <a16:creationId xmlns:a16="http://schemas.microsoft.com/office/drawing/2014/main" id="{F3517134-C2D1-4720-ACF4-389616B42BA3}"/>
              </a:ext>
            </a:extLst>
          </p:cNvPr>
          <p:cNvSpPr/>
          <p:nvPr/>
        </p:nvSpPr>
        <p:spPr bwMode="auto">
          <a:xfrm>
            <a:off x="-5670" y="5361291"/>
            <a:ext cx="3423330" cy="153888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残便感はありますか？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F3A69B-B2D6-4CE2-86CA-220E32968F6B}"/>
              </a:ext>
            </a:extLst>
          </p:cNvPr>
          <p:cNvSpPr txBox="1"/>
          <p:nvPr/>
        </p:nvSpPr>
        <p:spPr>
          <a:xfrm>
            <a:off x="454177" y="5565275"/>
            <a:ext cx="342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□ある　　　　　　　□ない 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24" name="角丸四角形 4">
            <a:extLst>
              <a:ext uri="{FF2B5EF4-FFF2-40B4-BE49-F238E27FC236}">
                <a16:creationId xmlns:a16="http://schemas.microsoft.com/office/drawing/2014/main" id="{4E55016D-3E0C-463A-84D3-38571ECFE25D}"/>
              </a:ext>
            </a:extLst>
          </p:cNvPr>
          <p:cNvSpPr/>
          <p:nvPr/>
        </p:nvSpPr>
        <p:spPr bwMode="auto">
          <a:xfrm>
            <a:off x="-5670" y="6219956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他につらい症状はありますか？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角丸四角形 4">
            <a:extLst>
              <a:ext uri="{FF2B5EF4-FFF2-40B4-BE49-F238E27FC236}">
                <a16:creationId xmlns:a16="http://schemas.microsoft.com/office/drawing/2014/main" id="{B97F894E-C4AF-4B85-A473-83ABC81E24DF}"/>
              </a:ext>
            </a:extLst>
          </p:cNvPr>
          <p:cNvSpPr/>
          <p:nvPr/>
        </p:nvSpPr>
        <p:spPr bwMode="auto">
          <a:xfrm>
            <a:off x="-5463" y="7911663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薬について気がかりなことがあれば、教えてください？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EF2CF72-929E-4BB0-8BFF-A0FA189A15A2}"/>
              </a:ext>
            </a:extLst>
          </p:cNvPr>
          <p:cNvSpPr txBox="1"/>
          <p:nvPr/>
        </p:nvSpPr>
        <p:spPr>
          <a:xfrm>
            <a:off x="454177" y="8124903"/>
            <a:ext cx="5745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　　　　　　　　　　　　　　　　　　　　　　　　　　　　　　　　　　　） 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28" name="角丸四角形 4">
            <a:extLst>
              <a:ext uri="{FF2B5EF4-FFF2-40B4-BE49-F238E27FC236}">
                <a16:creationId xmlns:a16="http://schemas.microsoft.com/office/drawing/2014/main" id="{17C07213-9589-4A70-9910-86E898FDDCD6}"/>
              </a:ext>
            </a:extLst>
          </p:cNvPr>
          <p:cNvSpPr/>
          <p:nvPr/>
        </p:nvSpPr>
        <p:spPr bwMode="auto">
          <a:xfrm>
            <a:off x="0" y="8738036"/>
            <a:ext cx="342900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もう少しこうなったら良いなと感じる事は何ですか？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601A5B9-E268-469A-9F90-45E68B921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623861"/>
              </p:ext>
            </p:extLst>
          </p:nvPr>
        </p:nvGraphicFramePr>
        <p:xfrm>
          <a:off x="454177" y="652327"/>
          <a:ext cx="4387216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6804">
                  <a:extLst>
                    <a:ext uri="{9D8B030D-6E8A-4147-A177-3AD203B41FA5}">
                      <a16:colId xmlns:a16="http://schemas.microsoft.com/office/drawing/2014/main" val="3437600394"/>
                    </a:ext>
                  </a:extLst>
                </a:gridCol>
                <a:gridCol w="1096804">
                  <a:extLst>
                    <a:ext uri="{9D8B030D-6E8A-4147-A177-3AD203B41FA5}">
                      <a16:colId xmlns:a16="http://schemas.microsoft.com/office/drawing/2014/main" val="1802304374"/>
                    </a:ext>
                  </a:extLst>
                </a:gridCol>
                <a:gridCol w="1096804">
                  <a:extLst>
                    <a:ext uri="{9D8B030D-6E8A-4147-A177-3AD203B41FA5}">
                      <a16:colId xmlns:a16="http://schemas.microsoft.com/office/drawing/2014/main" val="1453432863"/>
                    </a:ext>
                  </a:extLst>
                </a:gridCol>
                <a:gridCol w="1096804">
                  <a:extLst>
                    <a:ext uri="{9D8B030D-6E8A-4147-A177-3AD203B41FA5}">
                      <a16:colId xmlns:a16="http://schemas.microsoft.com/office/drawing/2014/main" val="686695750"/>
                    </a:ext>
                  </a:extLst>
                </a:gridCol>
              </a:tblGrid>
              <a:tr h="185122"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鋭い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ズキズキ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脈打つような</a:t>
                      </a:r>
                      <a:r>
                        <a:rPr kumimoji="1" lang="en-US" altLang="ja-JP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ズキンズキン</a:t>
                      </a:r>
                      <a:r>
                        <a:rPr kumimoji="1" lang="en-US" altLang="ja-JP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710184"/>
                  </a:ext>
                </a:extLst>
              </a:tr>
              <a:tr h="185122"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ヒリヒリ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しみるような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8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8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501961"/>
                  </a:ext>
                </a:extLst>
              </a:tr>
              <a:tr h="185122"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鈍い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重い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ズーン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ギューン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780332"/>
                  </a:ext>
                </a:extLst>
              </a:tr>
              <a:tr h="185122"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圧迫されるような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631"/>
                  </a:ext>
                </a:extLst>
              </a:tr>
              <a:tr h="185122"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電気が走るような</a:t>
                      </a:r>
                      <a:r>
                        <a:rPr kumimoji="1" lang="en-US" altLang="ja-JP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ピリピリ</a:t>
                      </a:r>
                      <a:r>
                        <a:rPr kumimoji="1" lang="en-US" altLang="ja-JP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キリキリ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ジンジン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7001"/>
                  </a:ext>
                </a:extLst>
              </a:tr>
              <a:tr h="185122"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ピーンと走るような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正座をした後の痺れるような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826053"/>
                  </a:ext>
                </a:extLst>
              </a:tr>
              <a:tr h="185122"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締め付けられるような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針で刺すような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チクチク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234397"/>
                  </a:ext>
                </a:extLst>
              </a:tr>
              <a:tr h="185122"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チリチリ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ピリピリ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引きつけるような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突っ張るような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561244"/>
                  </a:ext>
                </a:extLst>
              </a:tr>
              <a:tr h="185122"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焼けるような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205456"/>
                  </a:ext>
                </a:extLst>
              </a:tr>
              <a:tr h="185122"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こるような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筋肉がけいれんするような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29280"/>
                  </a:ext>
                </a:extLst>
              </a:tr>
            </a:tbl>
          </a:graphicData>
        </a:graphic>
      </p:graphicFrame>
      <p:sp>
        <p:nvSpPr>
          <p:cNvPr id="50" name="角丸四角形 4">
            <a:extLst>
              <a:ext uri="{FF2B5EF4-FFF2-40B4-BE49-F238E27FC236}">
                <a16:creationId xmlns:a16="http://schemas.microsoft.com/office/drawing/2014/main" id="{B61F6E5E-949B-4183-81A3-197BD0AC3CAB}"/>
              </a:ext>
            </a:extLst>
          </p:cNvPr>
          <p:cNvSpPr/>
          <p:nvPr/>
        </p:nvSpPr>
        <p:spPr bwMode="auto">
          <a:xfrm>
            <a:off x="-15033" y="420790"/>
            <a:ext cx="2482170" cy="164644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1279115" eaLnBrk="1" hangingPunct="1">
              <a:spcAft>
                <a:spcPts val="0"/>
              </a:spcAft>
              <a:defRPr/>
            </a:pPr>
            <a:r>
              <a:rPr lang="ja-JP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痛み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の性状は？</a:t>
            </a:r>
            <a:endParaRPr lang="ja-JP" altLang="ja-JP" sz="900" kern="100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E7EB9C1-1A25-4A08-AD27-BB18E58D623D}"/>
              </a:ext>
            </a:extLst>
          </p:cNvPr>
          <p:cNvSpPr txBox="1"/>
          <p:nvPr/>
        </p:nvSpPr>
        <p:spPr>
          <a:xfrm>
            <a:off x="454178" y="3944905"/>
            <a:ext cx="6060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毎日　　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日おき　　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日おき　　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日おき　　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日おき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）回</a:t>
            </a:r>
            <a:r>
              <a:rPr kumimoji="1"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kumimoji="1" lang="ja-JP" alt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3937653-CA18-46CE-9B39-61919C15EECC}"/>
              </a:ext>
            </a:extLst>
          </p:cNvPr>
          <p:cNvSpPr txBox="1"/>
          <p:nvPr/>
        </p:nvSpPr>
        <p:spPr>
          <a:xfrm>
            <a:off x="454178" y="6435725"/>
            <a:ext cx="60609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□眠気　　　　　　　□不眠　　　　　　　□食欲不振　　　　　　　□倦怠感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□吐き気　　　　　　□息苦しさ（□安静にしていても苦しい　　　□動くと苦しくなる）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□気持ちのつらさ（気がかりなこと：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□その他（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　　　　　　　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ACDA58-8A1B-48AD-879C-4D57689F2057}"/>
              </a:ext>
            </a:extLst>
          </p:cNvPr>
          <p:cNvSpPr txBox="1"/>
          <p:nvPr/>
        </p:nvSpPr>
        <p:spPr>
          <a:xfrm>
            <a:off x="454177" y="8956902"/>
            <a:ext cx="5745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　　　　　　　　　　　　　　　　　　　　　　　　　　　　　　　　　　　） 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0D7D1C-599A-4BD9-835D-A3DB8C0EE2F4}"/>
              </a:ext>
            </a:extLst>
          </p:cNvPr>
          <p:cNvSpPr txBox="1"/>
          <p:nvPr/>
        </p:nvSpPr>
        <p:spPr>
          <a:xfrm>
            <a:off x="116521" y="3091283"/>
            <a:ext cx="6583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①コロコロ便　　　②硬い便　　　③普通便　　　④やや軟らかい便　　　⑤泥状便　　　⑥水様便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48357B1-5FBA-46F1-89EB-CBE890B04B5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1" y="3148639"/>
            <a:ext cx="603249" cy="60324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306F8EB-CB11-4596-96AF-9479F3C43D6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768" y="3117383"/>
            <a:ext cx="603249" cy="60324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7B944FB-FD7E-4D11-A725-7271E2EA91F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35" y="3199727"/>
            <a:ext cx="603249" cy="60324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CDDC1DE-F6C4-4D09-AFC7-9B2B4B231D64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439" y="3164857"/>
            <a:ext cx="603249" cy="60324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3A6FD69-EE1A-40CF-9934-7A526674A917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37" y="3200115"/>
            <a:ext cx="603249" cy="60324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312766B-C320-4FD6-B7EB-749E8C414C76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72" y="3164857"/>
            <a:ext cx="603249" cy="603249"/>
          </a:xfrm>
          <a:prstGeom prst="rect">
            <a:avLst/>
          </a:prstGeom>
        </p:spPr>
      </p:pic>
      <p:sp>
        <p:nvSpPr>
          <p:cNvPr id="25" name="右大かっこ 24">
            <a:extLst>
              <a:ext uri="{FF2B5EF4-FFF2-40B4-BE49-F238E27FC236}">
                <a16:creationId xmlns:a16="http://schemas.microsoft.com/office/drawing/2014/main" id="{5490835D-3E66-4653-A907-D5AA92348D5D}"/>
              </a:ext>
            </a:extLst>
          </p:cNvPr>
          <p:cNvSpPr/>
          <p:nvPr/>
        </p:nvSpPr>
        <p:spPr>
          <a:xfrm>
            <a:off x="4921250" y="704397"/>
            <a:ext cx="45719" cy="298450"/>
          </a:xfrm>
          <a:prstGeom prst="rightBracke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右大かっこ 33">
            <a:extLst>
              <a:ext uri="{FF2B5EF4-FFF2-40B4-BE49-F238E27FC236}">
                <a16:creationId xmlns:a16="http://schemas.microsoft.com/office/drawing/2014/main" id="{FE8BCB59-364D-4DCE-B37F-9FF89677E6F5}"/>
              </a:ext>
            </a:extLst>
          </p:cNvPr>
          <p:cNvSpPr/>
          <p:nvPr/>
        </p:nvSpPr>
        <p:spPr>
          <a:xfrm>
            <a:off x="4921249" y="1140637"/>
            <a:ext cx="45719" cy="298450"/>
          </a:xfrm>
          <a:prstGeom prst="rightBracke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大かっこ 34">
            <a:extLst>
              <a:ext uri="{FF2B5EF4-FFF2-40B4-BE49-F238E27FC236}">
                <a16:creationId xmlns:a16="http://schemas.microsoft.com/office/drawing/2014/main" id="{61748D39-4BD9-4392-8DA4-51D87DF88F0E}"/>
              </a:ext>
            </a:extLst>
          </p:cNvPr>
          <p:cNvSpPr/>
          <p:nvPr/>
        </p:nvSpPr>
        <p:spPr>
          <a:xfrm>
            <a:off x="4921249" y="1514135"/>
            <a:ext cx="45719" cy="1052925"/>
          </a:xfrm>
          <a:prstGeom prst="rightBracke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右大かっこ 35">
            <a:extLst>
              <a:ext uri="{FF2B5EF4-FFF2-40B4-BE49-F238E27FC236}">
                <a16:creationId xmlns:a16="http://schemas.microsoft.com/office/drawing/2014/main" id="{6811F542-2CC8-44B1-AD1C-8629E8374311}"/>
              </a:ext>
            </a:extLst>
          </p:cNvPr>
          <p:cNvSpPr/>
          <p:nvPr/>
        </p:nvSpPr>
        <p:spPr>
          <a:xfrm>
            <a:off x="4921249" y="2581541"/>
            <a:ext cx="45719" cy="203355"/>
          </a:xfrm>
          <a:prstGeom prst="rightBracke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FB106CD-5C73-4909-AFA0-21F8BD806C47}"/>
              </a:ext>
            </a:extLst>
          </p:cNvPr>
          <p:cNvSpPr txBox="1"/>
          <p:nvPr/>
        </p:nvSpPr>
        <p:spPr>
          <a:xfrm>
            <a:off x="4941996" y="750603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体性痛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57A45E3-CC68-4B0E-AE11-93FC3D5376BD}"/>
              </a:ext>
            </a:extLst>
          </p:cNvPr>
          <p:cNvSpPr txBox="1"/>
          <p:nvPr/>
        </p:nvSpPr>
        <p:spPr>
          <a:xfrm>
            <a:off x="4954234" y="1190127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内臓痛</a:t>
            </a:r>
            <a:endParaRPr kumimoji="1" lang="ja-JP" altLang="en-US" sz="8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7E67E28-972E-4452-BEDE-5813DF6F043C}"/>
              </a:ext>
            </a:extLst>
          </p:cNvPr>
          <p:cNvSpPr txBox="1"/>
          <p:nvPr/>
        </p:nvSpPr>
        <p:spPr>
          <a:xfrm>
            <a:off x="4954234" y="1907428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神経障害性疼痛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0EB98E0-E3C0-446F-8054-38BACF70DD15}"/>
              </a:ext>
            </a:extLst>
          </p:cNvPr>
          <p:cNvSpPr txBox="1"/>
          <p:nvPr/>
        </p:nvSpPr>
        <p:spPr>
          <a:xfrm>
            <a:off x="4966968" y="2601197"/>
            <a:ext cx="1107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筋</a:t>
            </a:r>
            <a:r>
              <a:rPr kumimoji="1" lang="ja-JP" altLang="en-US" sz="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れん</a:t>
            </a:r>
            <a:r>
              <a:rPr kumimoji="1" lang="ja-JP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縮による痛み</a:t>
            </a:r>
          </a:p>
        </p:txBody>
      </p:sp>
      <p:sp>
        <p:nvSpPr>
          <p:cNvPr id="37" name="テキスト ボックス 47">
            <a:extLst>
              <a:ext uri="{FF2B5EF4-FFF2-40B4-BE49-F238E27FC236}">
                <a16:creationId xmlns:a16="http://schemas.microsoft.com/office/drawing/2014/main" id="{A90757BD-59FD-4D00-8138-FDB921B36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670" y="9575505"/>
            <a:ext cx="6863670" cy="3900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xtLst/>
        </p:spPr>
        <p:txBody>
          <a:bodyPr tIns="12857" bIns="0"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30146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4718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9290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386263" indent="-7286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53156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令和５年２月発行　◆作成：埼玉県、埼玉県在宅緩和ケア推進検討委員会　◆協力</a:t>
            </a:r>
            <a:r>
              <a:rPr kumimoji="0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kumimoji="0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埼玉県立がんセンター</a:t>
            </a:r>
            <a:endParaRPr kumimoji="0"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3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1195</TotalTime>
  <Words>1539</Words>
  <Application>Microsoft Office PowerPoint</Application>
  <PresentationFormat>A4 210 x 297 mm</PresentationFormat>
  <Paragraphs>134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Ｐゴシック</vt:lpstr>
      <vt:lpstr>メイリオ</vt:lpstr>
      <vt:lpstr>游ゴシック</vt:lpstr>
      <vt:lpstr>Arial</vt:lpstr>
      <vt:lpstr>Calibri</vt:lpstr>
      <vt:lpstr>Times New Roman</vt:lpstr>
      <vt:lpstr>Office ​​テーマ</vt:lpstr>
      <vt:lpstr>埼玉県版緩和ケアの 痛みのアセスメントシート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松本大和</dc:creator>
  <cp:lastModifiedBy>松本大和</cp:lastModifiedBy>
  <cp:revision>60</cp:revision>
  <cp:lastPrinted>2023-02-13T06:55:17Z</cp:lastPrinted>
  <dcterms:created xsi:type="dcterms:W3CDTF">2021-07-01T08:30:20Z</dcterms:created>
  <dcterms:modified xsi:type="dcterms:W3CDTF">2023-02-24T07:32:34Z</dcterms:modified>
</cp:coreProperties>
</file>