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5" r:id="rId4"/>
    <p:sldId id="266" r:id="rId5"/>
    <p:sldId id="264" r:id="rId6"/>
    <p:sldId id="267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BF5"/>
    <a:srgbClr val="4472C4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09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2AC2AF-2292-4D69-8207-59A903577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27D46B7-71B4-4F4A-A5FE-49AF9774F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8725CC-C13A-46F0-8EF0-30EAFADE2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5384-920B-426E-999A-C5A7714D9C7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4685F9-7F6F-44D8-9259-CDC074FA0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DA4302-E4EE-4B07-81BD-3327DE69E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A3F2-7B78-4A7E-A71B-53AD46F7F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773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BE7A44-7C62-41B0-A894-38F468DA3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2381B6F-2CB0-4380-9306-F67517856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46A746-0883-416B-BD41-FB2CC2E31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5384-920B-426E-999A-C5A7714D9C7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6A523F-8464-4D18-8AA6-2D2EC9BD0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2B149B-15F8-4CC9-8E0F-42C2079F3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A3F2-7B78-4A7E-A71B-53AD46F7F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113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CB98A37-DC44-44AF-9822-04A38F8A21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4842AF4-78E6-46E5-A376-EBD8BA8AC2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900322-489F-4FF5-920B-9B7071C6B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5384-920B-426E-999A-C5A7714D9C7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E7D5D3-53E5-4E0E-853F-7C2B43A24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5C45A2-530B-43B6-A02D-6C70F0A90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A3F2-7B78-4A7E-A71B-53AD46F7F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18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9BA9E-1CA1-442D-9246-7DDBC30E6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A12D00-7FC6-48D8-BDC4-355E55F68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4576E9-9054-4C04-A887-AB54578D5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5384-920B-426E-999A-C5A7714D9C7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F84B68-5C15-4107-84AD-76D471B94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722466-3F20-4DDC-ADFE-BB2D687E6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A3F2-7B78-4A7E-A71B-53AD46F7F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63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02A98E-6ED8-40D6-AC45-F6F5F5230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BAAA25-D0DB-446F-9EEA-00CDB9862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9F9495-030E-4D70-BE1E-77ACEDF48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5384-920B-426E-999A-C5A7714D9C7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95906A-7B80-407F-A86E-3E1F339CC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1C3C6A-381F-4EA6-A70D-EFA0B4EA7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A3F2-7B78-4A7E-A71B-53AD46F7F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71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876BA3-6A6E-4BEF-9D9A-DCEE85247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798D5A-6458-4CE0-88EA-F958BEEF12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94FAFC3-CDC6-4103-A140-584CE80361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1F593F-0A79-4B93-985D-80C152388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5384-920B-426E-999A-C5A7714D9C7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79AFD4-7D4B-48D1-9F7F-1CEB44D16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37189A-628B-4DF6-BB69-C97DBD767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A3F2-7B78-4A7E-A71B-53AD46F7F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017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895FE3-F18A-4B35-9857-970915C2E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BE19EBB-6C1A-49CA-A993-F65879926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7EDBE65-A370-4A37-B4E0-D3EB32A5C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1738993-B430-434B-98A4-4DFBAD880E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CEBE345-CEEB-4F82-841F-5E7FBF6273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C563124-C727-4203-A44B-9436B723B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5384-920B-426E-999A-C5A7714D9C7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FDCABAF-B465-4C9B-A56F-58EC049A7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B96B80B-31B8-4B14-8D6D-025965D87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A3F2-7B78-4A7E-A71B-53AD46F7F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40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83D83A-D6EB-4FF8-892B-30B0E5840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7040242-157C-4AA1-8761-5F17AA235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5384-920B-426E-999A-C5A7714D9C7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25455CA-59FC-44EB-A995-8D25EB35D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B6913BB-5F98-4893-BD45-06D803960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A3F2-7B78-4A7E-A71B-53AD46F7F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41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802FE52-815B-4E4F-A6CC-547F2B3C1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5384-920B-426E-999A-C5A7714D9C7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99E9FD2-B245-4F53-A6D6-B59B2D8BB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A0978AA-31AA-4092-A3EB-8D2CDDAE4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A3F2-7B78-4A7E-A71B-53AD46F7F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46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18741-C889-42C9-B0FB-F2AA4E0A2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7AC6F2-730E-4EA0-A667-7FAFB395B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073B61-0D7B-4B21-A060-10CC3D01E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EB660A-656A-4707-9B41-68A55263A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5384-920B-426E-999A-C5A7714D9C7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6DA9A1-BFA0-4372-8968-BF6C75701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D0B2C8-6D72-4CAA-A520-568201F0F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A3F2-7B78-4A7E-A71B-53AD46F7F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40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D88360-37BE-4E86-8867-82550D566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7988E1C-9BFD-4F6A-A019-3F99C61171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84EB095-4FA9-4D9D-9530-04BE3F362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1A85DA8-6DDD-47E1-9758-C79605C4F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5384-920B-426E-999A-C5A7714D9C7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917038-1653-4A5D-B8AF-8F1988C39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914EC2-86F8-4575-A865-3682688CF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A3F2-7B78-4A7E-A71B-53AD46F7F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62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32D7C1D-704D-4A92-8372-AA605916A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70F678-875A-4B47-9836-3192587B6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396F53-4516-4ADA-AD5B-BAAB5F0BD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E5384-920B-426E-999A-C5A7714D9C7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278421-5E24-4460-86BF-109C9571B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0A1D42-F3ED-4CBD-9D3B-E38C1A228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8A3F2-7B78-4A7E-A71B-53AD46F7F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16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D8ABF6-53D2-4779-AF47-F604385C9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555075"/>
          </a:xfrm>
          <a:solidFill>
            <a:srgbClr val="002060"/>
          </a:solidFill>
        </p:spPr>
        <p:txBody>
          <a:bodyPr lIns="36000" tIns="36000" rIns="36000" bIns="36000" anchor="ctr" anchorCtr="0">
            <a:noAutofit/>
          </a:bodyPr>
          <a:lstStyle/>
          <a:p>
            <a:pPr algn="l"/>
            <a:r>
              <a:rPr lang="ja-JP" altLang="en-US" sz="1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令和６年度子育て世帯向け移住促進オンデマンドセミナー動画制作業務委託　提案書①</a:t>
            </a:r>
            <a:endParaRPr kumimoji="1" lang="ja-JP" altLang="en-US" sz="1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368A1F4E-C214-4549-9D55-5DC8658526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409193"/>
              </p:ext>
            </p:extLst>
          </p:nvPr>
        </p:nvGraphicFramePr>
        <p:xfrm>
          <a:off x="-1" y="914013"/>
          <a:ext cx="12192001" cy="2068818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217347">
                  <a:extLst>
                    <a:ext uri="{9D8B030D-6E8A-4147-A177-3AD203B41FA5}">
                      <a16:colId xmlns:a16="http://schemas.microsoft.com/office/drawing/2014/main" val="3381210459"/>
                    </a:ext>
                  </a:extLst>
                </a:gridCol>
                <a:gridCol w="10974654">
                  <a:extLst>
                    <a:ext uri="{9D8B030D-6E8A-4147-A177-3AD203B41FA5}">
                      <a16:colId xmlns:a16="http://schemas.microsoft.com/office/drawing/2014/main" val="3957226306"/>
                    </a:ext>
                  </a:extLst>
                </a:gridCol>
              </a:tblGrid>
              <a:tr h="3696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全体テーマ</a:t>
                      </a:r>
                    </a:p>
                  </a:txBody>
                  <a:tcPr marL="72000" marR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「＠＠＠＠＠＠」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364458"/>
                  </a:ext>
                </a:extLst>
              </a:tr>
              <a:tr h="5409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ねらい</a:t>
                      </a:r>
                    </a:p>
                  </a:txBody>
                  <a:tcPr marL="72000" marR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＠＠＠＠＠＠＠＠＠＠＠＠＠＠＠＠＠＠＠＠＠＠＠＠＠＠＠＠＠＠＠＠＠＠＠＠＠＠＠＠＠＠＠＠＠＠＠＠＠＠＠＠＠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103908"/>
                  </a:ext>
                </a:extLst>
              </a:tr>
              <a:tr h="11213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このテーマが最も効果的である理由</a:t>
                      </a:r>
                    </a:p>
                  </a:txBody>
                  <a:tcPr marL="72000" marR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333935"/>
                  </a:ext>
                </a:extLst>
              </a:tr>
            </a:tbl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28E59FA-B60A-4E18-AD61-43815F14C3D8}"/>
              </a:ext>
            </a:extLst>
          </p:cNvPr>
          <p:cNvSpPr/>
          <p:nvPr/>
        </p:nvSpPr>
        <p:spPr>
          <a:xfrm>
            <a:off x="9347200" y="91440"/>
            <a:ext cx="2758440" cy="3580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提案事業者名</a:t>
            </a:r>
            <a:endParaRPr kumimoji="1" lang="ja-JP" altLang="en-US" sz="1100" b="1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17E59565-DFA7-4552-9C7A-5C39175480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625055"/>
              </p:ext>
            </p:extLst>
          </p:nvPr>
        </p:nvGraphicFramePr>
        <p:xfrm>
          <a:off x="0" y="3276156"/>
          <a:ext cx="12192000" cy="358184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709928">
                  <a:extLst>
                    <a:ext uri="{9D8B030D-6E8A-4147-A177-3AD203B41FA5}">
                      <a16:colId xmlns:a16="http://schemas.microsoft.com/office/drawing/2014/main" val="3381210459"/>
                    </a:ext>
                  </a:extLst>
                </a:gridCol>
                <a:gridCol w="2620518">
                  <a:extLst>
                    <a:ext uri="{9D8B030D-6E8A-4147-A177-3AD203B41FA5}">
                      <a16:colId xmlns:a16="http://schemas.microsoft.com/office/drawing/2014/main" val="3957226306"/>
                    </a:ext>
                  </a:extLst>
                </a:gridCol>
                <a:gridCol w="2620518">
                  <a:extLst>
                    <a:ext uri="{9D8B030D-6E8A-4147-A177-3AD203B41FA5}">
                      <a16:colId xmlns:a16="http://schemas.microsoft.com/office/drawing/2014/main" val="2825283046"/>
                    </a:ext>
                  </a:extLst>
                </a:gridCol>
                <a:gridCol w="2620518">
                  <a:extLst>
                    <a:ext uri="{9D8B030D-6E8A-4147-A177-3AD203B41FA5}">
                      <a16:colId xmlns:a16="http://schemas.microsoft.com/office/drawing/2014/main" val="1402667313"/>
                    </a:ext>
                  </a:extLst>
                </a:gridCol>
                <a:gridCol w="2620518">
                  <a:extLst>
                    <a:ext uri="{9D8B030D-6E8A-4147-A177-3AD203B41FA5}">
                      <a16:colId xmlns:a16="http://schemas.microsoft.com/office/drawing/2014/main" val="333642936"/>
                    </a:ext>
                  </a:extLst>
                </a:gridCol>
              </a:tblGrid>
              <a:tr h="43933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第１回</a:t>
                      </a:r>
                    </a:p>
                  </a:txBody>
                  <a:tcPr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第２回</a:t>
                      </a:r>
                    </a:p>
                  </a:txBody>
                  <a:tcPr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第３回</a:t>
                      </a:r>
                    </a:p>
                  </a:txBody>
                  <a:tcPr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第ｎ回</a:t>
                      </a:r>
                    </a:p>
                  </a:txBody>
                  <a:tcPr anchor="ctr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713629"/>
                  </a:ext>
                </a:extLst>
              </a:tr>
              <a:tr h="7890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セミナーテーマ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「＠＠＠＠＠＠」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「＠＠＠＠＠＠」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「＠＠＠＠＠＠」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「＠＠＠＠＠＠」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364458"/>
                  </a:ext>
                </a:extLst>
              </a:tr>
              <a:tr h="23534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このテーマが最も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効果的である理由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＠＠＠＠＠＠＠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＠＠＠＠＠＠＠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＠＠＠＠＠＠＠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＠＠＠＠＠＠＠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50170"/>
                  </a:ext>
                </a:extLst>
              </a:tr>
            </a:tbl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07686C5-F8CF-4114-8A38-C9A9424E2E50}"/>
              </a:ext>
            </a:extLst>
          </p:cNvPr>
          <p:cNvSpPr/>
          <p:nvPr/>
        </p:nvSpPr>
        <p:spPr>
          <a:xfrm>
            <a:off x="0" y="2949266"/>
            <a:ext cx="4919472" cy="323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セミナー動画各回のテーマについて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DCC71A-72F3-4BE2-8081-1D0C5F41D3CE}"/>
              </a:ext>
            </a:extLst>
          </p:cNvPr>
          <p:cNvSpPr/>
          <p:nvPr/>
        </p:nvSpPr>
        <p:spPr>
          <a:xfrm>
            <a:off x="0" y="590416"/>
            <a:ext cx="4161536" cy="323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全体テーマ等について</a:t>
            </a:r>
          </a:p>
        </p:txBody>
      </p:sp>
    </p:spTree>
    <p:extLst>
      <p:ext uri="{BB962C8B-B14F-4D97-AF65-F5344CB8AC3E}">
        <p14:creationId xmlns:p14="http://schemas.microsoft.com/office/powerpoint/2010/main" val="3806964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D8ABF6-53D2-4779-AF47-F604385C9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555075"/>
          </a:xfrm>
          <a:solidFill>
            <a:srgbClr val="002060"/>
          </a:solidFill>
        </p:spPr>
        <p:txBody>
          <a:bodyPr lIns="36000" tIns="36000" rIns="36000" bIns="36000" anchor="ctr" anchorCtr="0">
            <a:noAutofit/>
          </a:bodyPr>
          <a:lstStyle/>
          <a:p>
            <a:pPr algn="l"/>
            <a:r>
              <a:rPr lang="ja-JP" altLang="en-US" sz="1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令和６年度子育て世帯向け移住促進オンデマンドセミナー動画制作業務委託　提案書②</a:t>
            </a:r>
            <a:endParaRPr kumimoji="1" lang="ja-JP" altLang="en-US" sz="1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28E59FA-B60A-4E18-AD61-43815F14C3D8}"/>
              </a:ext>
            </a:extLst>
          </p:cNvPr>
          <p:cNvSpPr/>
          <p:nvPr/>
        </p:nvSpPr>
        <p:spPr>
          <a:xfrm>
            <a:off x="9347200" y="91440"/>
            <a:ext cx="2758440" cy="3580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提案事業者名</a:t>
            </a:r>
            <a:endParaRPr kumimoji="1" lang="ja-JP" altLang="en-US" sz="1100" b="1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DCC71A-72F3-4BE2-8081-1D0C5F41D3CE}"/>
              </a:ext>
            </a:extLst>
          </p:cNvPr>
          <p:cNvSpPr/>
          <p:nvPr/>
        </p:nvSpPr>
        <p:spPr>
          <a:xfrm>
            <a:off x="0" y="590416"/>
            <a:ext cx="12105640" cy="323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　第</a:t>
            </a:r>
            <a:r>
              <a:rPr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ｎ</a:t>
            </a:r>
            <a:r>
              <a:rPr kumimoji="1"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回目セミナー「＠＠＠＠＠＠＠」の構成等について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CF6B885C-84EF-4F99-AAB6-691807BD0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747605"/>
              </p:ext>
            </p:extLst>
          </p:nvPr>
        </p:nvGraphicFramePr>
        <p:xfrm>
          <a:off x="-1" y="914012"/>
          <a:ext cx="12192002" cy="5943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364">
                  <a:extLst>
                    <a:ext uri="{9D8B030D-6E8A-4147-A177-3AD203B41FA5}">
                      <a16:colId xmlns:a16="http://schemas.microsoft.com/office/drawing/2014/main" val="3381210459"/>
                    </a:ext>
                  </a:extLst>
                </a:gridCol>
                <a:gridCol w="3075709">
                  <a:extLst>
                    <a:ext uri="{9D8B030D-6E8A-4147-A177-3AD203B41FA5}">
                      <a16:colId xmlns:a16="http://schemas.microsoft.com/office/drawing/2014/main" val="3957226306"/>
                    </a:ext>
                  </a:extLst>
                </a:gridCol>
                <a:gridCol w="4894118">
                  <a:extLst>
                    <a:ext uri="{9D8B030D-6E8A-4147-A177-3AD203B41FA5}">
                      <a16:colId xmlns:a16="http://schemas.microsoft.com/office/drawing/2014/main" val="2198686379"/>
                    </a:ext>
                  </a:extLst>
                </a:gridCol>
                <a:gridCol w="3494811">
                  <a:extLst>
                    <a:ext uri="{9D8B030D-6E8A-4147-A177-3AD203B41FA5}">
                      <a16:colId xmlns:a16="http://schemas.microsoft.com/office/drawing/2014/main" val="3749881747"/>
                    </a:ext>
                  </a:extLst>
                </a:gridCol>
              </a:tblGrid>
              <a:tr h="3963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時間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内容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その他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4364458"/>
                  </a:ext>
                </a:extLst>
              </a:tr>
              <a:tr h="3973379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i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125801"/>
                  </a:ext>
                </a:extLst>
              </a:tr>
              <a:tr h="316085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i="0" dirty="0">
                          <a:solidFill>
                            <a:schemeClr val="bg1"/>
                          </a:solidFill>
                          <a:highlight>
                            <a:srgbClr val="4472C4"/>
                          </a:highlight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この時間・構成が最も効果的である理由・最後まで視聴いただく工夫</a:t>
                      </a:r>
                      <a:endParaRPr kumimoji="1" lang="ja-JP" altLang="en-US" sz="1400" b="1" i="0" dirty="0">
                        <a:highlight>
                          <a:srgbClr val="4472C4"/>
                        </a:highlight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3145284"/>
                  </a:ext>
                </a:extLst>
              </a:tr>
              <a:tr h="1258148"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000" b="1" i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74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723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D8ABF6-53D2-4779-AF47-F604385C9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555075"/>
          </a:xfrm>
          <a:solidFill>
            <a:srgbClr val="002060"/>
          </a:solidFill>
        </p:spPr>
        <p:txBody>
          <a:bodyPr lIns="36000" tIns="36000" rIns="36000" bIns="36000" anchor="ctr" anchorCtr="0">
            <a:noAutofit/>
          </a:bodyPr>
          <a:lstStyle/>
          <a:p>
            <a:pPr algn="l"/>
            <a:r>
              <a:rPr lang="ja-JP" altLang="en-US" sz="1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令和６年度子育て世帯向け移住促進オンデマンドセミナー動画制作業務委託　提案書②</a:t>
            </a:r>
            <a:endParaRPr kumimoji="1" lang="ja-JP" altLang="en-US" sz="1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28E59FA-B60A-4E18-AD61-43815F14C3D8}"/>
              </a:ext>
            </a:extLst>
          </p:cNvPr>
          <p:cNvSpPr/>
          <p:nvPr/>
        </p:nvSpPr>
        <p:spPr>
          <a:xfrm>
            <a:off x="9347200" y="91440"/>
            <a:ext cx="2758440" cy="3580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提案事業者名</a:t>
            </a:r>
            <a:endParaRPr kumimoji="1" lang="ja-JP" altLang="en-US" sz="1100" b="1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DCC71A-72F3-4BE2-8081-1D0C5F41D3CE}"/>
              </a:ext>
            </a:extLst>
          </p:cNvPr>
          <p:cNvSpPr/>
          <p:nvPr/>
        </p:nvSpPr>
        <p:spPr>
          <a:xfrm>
            <a:off x="0" y="590416"/>
            <a:ext cx="12105640" cy="323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　第</a:t>
            </a:r>
            <a:r>
              <a:rPr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ｎ</a:t>
            </a:r>
            <a:r>
              <a:rPr kumimoji="1"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回目セミナー「＠＠＠＠＠＠＠」の構成等について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CF6B885C-84EF-4F99-AAB6-691807BD0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577997"/>
              </p:ext>
            </p:extLst>
          </p:nvPr>
        </p:nvGraphicFramePr>
        <p:xfrm>
          <a:off x="0" y="914013"/>
          <a:ext cx="12192002" cy="5943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964">
                  <a:extLst>
                    <a:ext uri="{9D8B030D-6E8A-4147-A177-3AD203B41FA5}">
                      <a16:colId xmlns:a16="http://schemas.microsoft.com/office/drawing/2014/main" val="3381210459"/>
                    </a:ext>
                  </a:extLst>
                </a:gridCol>
                <a:gridCol w="2774372">
                  <a:extLst>
                    <a:ext uri="{9D8B030D-6E8A-4147-A177-3AD203B41FA5}">
                      <a16:colId xmlns:a16="http://schemas.microsoft.com/office/drawing/2014/main" val="3957226306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198686379"/>
                    </a:ext>
                  </a:extLst>
                </a:gridCol>
                <a:gridCol w="3661066">
                  <a:extLst>
                    <a:ext uri="{9D8B030D-6E8A-4147-A177-3AD203B41FA5}">
                      <a16:colId xmlns:a16="http://schemas.microsoft.com/office/drawing/2014/main" val="3749881747"/>
                    </a:ext>
                  </a:extLst>
                </a:gridCol>
              </a:tblGrid>
              <a:tr h="3163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時間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内容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その他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4364458"/>
                  </a:ext>
                </a:extLst>
              </a:tr>
              <a:tr h="45661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i="0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●分</a:t>
                      </a:r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b="1" i="0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●分</a:t>
                      </a:r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b="1" i="0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●分</a:t>
                      </a:r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b="1" i="0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●分</a:t>
                      </a:r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b="1" i="0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●分</a:t>
                      </a:r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b="1" i="0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●分</a:t>
                      </a:r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b="1" i="0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●分</a:t>
                      </a:r>
                      <a:endParaRPr kumimoji="1" lang="en-US" altLang="ja-JP" sz="1200" b="1" i="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endParaRPr kumimoji="1" lang="ja-JP" altLang="en-US" sz="1400" b="1" i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(1) 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オープニング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(2) 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ファシリテータ、ゲストの紹介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(3)</a:t>
                      </a:r>
                      <a:r>
                        <a:rPr kumimoji="1" lang="ja-JP" altLang="en-US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セミナー内容の紹介</a:t>
                      </a:r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(4)</a:t>
                      </a:r>
                      <a:r>
                        <a:rPr kumimoji="1" lang="ja-JP" altLang="en-US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ＶＴＲによる移住者の生活紹介</a:t>
                      </a:r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(5)</a:t>
                      </a:r>
                      <a:r>
                        <a:rPr kumimoji="1" lang="ja-JP" altLang="en-US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ゲスト等との対談</a:t>
                      </a:r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(6)</a:t>
                      </a:r>
                      <a:r>
                        <a:rPr kumimoji="1" lang="ja-JP" altLang="en-US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お知らせ</a:t>
                      </a:r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(7)</a:t>
                      </a:r>
                      <a:r>
                        <a:rPr kumimoji="1" lang="ja-JP" altLang="en-US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エンディング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タイトル映像・ＢＧＭとともに、本セミナーのハイライト映像などを使用したオープニングとする。</a:t>
                      </a:r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本セミナーのファシリテータ、ゲストの紹介。ファシリテータの挨拶・自己紹介から始まり、ゲストの自己紹介。それぞれ短いコメントをもらう。</a:t>
                      </a:r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本セミナーの流れや見どころなどを簡単に紹介。</a:t>
                      </a:r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事前に取材をしておいたゲストの生活ぶりや、子育て世帯が暮らしやすい埼玉の魅力を映像で紹介。</a:t>
                      </a:r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ＶＴＲの内容の補足説明や、ファシリテーター、ゲストスピーカーが対談形式で埼玉の魅力「＠＠＠」を語り合う。</a:t>
                      </a:r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県移住ホームページ・県公式ＳＮＳや移住支援策を紹介。</a:t>
                      </a:r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県移住サポートセンターを案内。</a:t>
                      </a:r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200" b="1" u="none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b="1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第ｎ＋１回セミナーの告知動画</a:t>
                      </a:r>
                    </a:p>
                    <a:p>
                      <a:pPr algn="l"/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視聴者の目を惹きつけるため、インパクトのあるタイトル映像を使用。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ＶＴＲ中にワイプ画面でゲスト等に解説してもらう等の演出を加える。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コメントに沿った映像など事前に取材し、対談中に映像を流す等分かりやすく魅力を紹介。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県移住サポートセンターには事前に取材をし、相談風景などの映像を流す。</a:t>
                      </a:r>
                    </a:p>
                    <a:p>
                      <a:pPr algn="l"/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125801"/>
                  </a:ext>
                </a:extLst>
              </a:tr>
              <a:tr h="316318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i="0" dirty="0">
                          <a:solidFill>
                            <a:schemeClr val="bg1"/>
                          </a:solidFill>
                          <a:highlight>
                            <a:srgbClr val="4472C4"/>
                          </a:highlight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この時間・構成が最も効果的である理由・最後まで視聴いただく工夫</a:t>
                      </a:r>
                      <a:endParaRPr kumimoji="1" lang="ja-JP" altLang="en-US" sz="1400" b="1" i="0" dirty="0">
                        <a:highlight>
                          <a:srgbClr val="4472C4"/>
                        </a:highlight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3145284"/>
                  </a:ext>
                </a:extLst>
              </a:tr>
              <a:tr h="745212"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000" b="1" i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74500"/>
                  </a:ext>
                </a:extLst>
              </a:tr>
            </a:tbl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B44333-C7C1-4079-AC1A-835C2DF610C1}"/>
              </a:ext>
            </a:extLst>
          </p:cNvPr>
          <p:cNvSpPr/>
          <p:nvPr/>
        </p:nvSpPr>
        <p:spPr>
          <a:xfrm>
            <a:off x="5040376" y="548048"/>
            <a:ext cx="2758440" cy="3580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記入例</a:t>
            </a:r>
            <a:endParaRPr kumimoji="1" lang="ja-JP" altLang="en-US" sz="24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3883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D8ABF6-53D2-4779-AF47-F604385C9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555075"/>
          </a:xfrm>
          <a:solidFill>
            <a:srgbClr val="002060"/>
          </a:solidFill>
        </p:spPr>
        <p:txBody>
          <a:bodyPr lIns="36000" tIns="36000" rIns="36000" bIns="36000" anchor="ctr" anchorCtr="0">
            <a:noAutofit/>
          </a:bodyPr>
          <a:lstStyle/>
          <a:p>
            <a:pPr algn="l"/>
            <a:r>
              <a:rPr lang="ja-JP" altLang="en-US" sz="1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令和６年度子育て世帯向け移住促進オンデマンドセミナー動画制作業務委託　提案書③</a:t>
            </a:r>
            <a:endParaRPr kumimoji="1" lang="ja-JP" altLang="en-US" sz="1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28E59FA-B60A-4E18-AD61-43815F14C3D8}"/>
              </a:ext>
            </a:extLst>
          </p:cNvPr>
          <p:cNvSpPr/>
          <p:nvPr/>
        </p:nvSpPr>
        <p:spPr>
          <a:xfrm>
            <a:off x="9347200" y="91440"/>
            <a:ext cx="2758440" cy="3580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提案事業者名</a:t>
            </a:r>
            <a:endParaRPr kumimoji="1" lang="ja-JP" altLang="en-US" sz="1100" b="1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DCC71A-72F3-4BE2-8081-1D0C5F41D3CE}"/>
              </a:ext>
            </a:extLst>
          </p:cNvPr>
          <p:cNvSpPr/>
          <p:nvPr/>
        </p:nvSpPr>
        <p:spPr>
          <a:xfrm>
            <a:off x="0" y="590416"/>
            <a:ext cx="12105640" cy="323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　ショート動画の創意工夫及び制作本数について</a:t>
            </a:r>
            <a:endParaRPr kumimoji="1" lang="ja-JP" altLang="en-US" sz="1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CF6B885C-84EF-4F99-AAB6-691807BD0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23148"/>
              </p:ext>
            </p:extLst>
          </p:nvPr>
        </p:nvGraphicFramePr>
        <p:xfrm>
          <a:off x="0" y="914012"/>
          <a:ext cx="12192001" cy="594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1">
                  <a:extLst>
                    <a:ext uri="{9D8B030D-6E8A-4147-A177-3AD203B41FA5}">
                      <a16:colId xmlns:a16="http://schemas.microsoft.com/office/drawing/2014/main" val="3381210459"/>
                    </a:ext>
                  </a:extLst>
                </a:gridCol>
              </a:tblGrid>
              <a:tr h="5329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セミナー動画への視聴を促すための創意工夫　</a:t>
                      </a:r>
                      <a:r>
                        <a:rPr kumimoji="1" lang="en-US" altLang="ja-JP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製作本数についても記載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4364458"/>
                  </a:ext>
                </a:extLst>
              </a:tr>
              <a:tr h="5411042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125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98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D8ABF6-53D2-4779-AF47-F604385C9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555075"/>
          </a:xfrm>
          <a:solidFill>
            <a:srgbClr val="002060"/>
          </a:solidFill>
        </p:spPr>
        <p:txBody>
          <a:bodyPr lIns="36000" tIns="36000" rIns="36000" bIns="36000" anchor="ctr" anchorCtr="0">
            <a:noAutofit/>
          </a:bodyPr>
          <a:lstStyle/>
          <a:p>
            <a:pPr algn="l"/>
            <a:r>
              <a:rPr lang="ja-JP" altLang="en-US" sz="1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令和６年度子育て世帯向け移住促進オンデマンドセミナー動画制作業務委託　提案書④</a:t>
            </a:r>
            <a:endParaRPr kumimoji="1" lang="ja-JP" altLang="en-US" sz="1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28E59FA-B60A-4E18-AD61-43815F14C3D8}"/>
              </a:ext>
            </a:extLst>
          </p:cNvPr>
          <p:cNvSpPr/>
          <p:nvPr/>
        </p:nvSpPr>
        <p:spPr>
          <a:xfrm>
            <a:off x="9347200" y="91440"/>
            <a:ext cx="2758440" cy="3580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提案事業者名</a:t>
            </a:r>
            <a:endParaRPr kumimoji="1" lang="ja-JP" altLang="en-US" sz="1100" b="1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DCC71A-72F3-4BE2-8081-1D0C5F41D3CE}"/>
              </a:ext>
            </a:extLst>
          </p:cNvPr>
          <p:cNvSpPr/>
          <p:nvPr/>
        </p:nvSpPr>
        <p:spPr>
          <a:xfrm>
            <a:off x="0" y="590416"/>
            <a:ext cx="12105640" cy="323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　</a:t>
            </a:r>
            <a:r>
              <a:rPr lang="en-US" altLang="ja-JP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YouTube</a:t>
            </a:r>
            <a:r>
              <a:rPr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用サムネイル及び広告用バナー画像制作</a:t>
            </a:r>
            <a:r>
              <a:rPr lang="ja-JP" altLang="en-US" sz="1600" b="1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の考え方及び製作</a:t>
            </a:r>
            <a:r>
              <a:rPr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本数について</a:t>
            </a:r>
            <a:endParaRPr kumimoji="1" lang="ja-JP" altLang="en-US" sz="1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CF6B885C-84EF-4F99-AAB6-691807BD0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110087"/>
              </p:ext>
            </p:extLst>
          </p:nvPr>
        </p:nvGraphicFramePr>
        <p:xfrm>
          <a:off x="0" y="914012"/>
          <a:ext cx="12194541" cy="5943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4541">
                  <a:extLst>
                    <a:ext uri="{9D8B030D-6E8A-4147-A177-3AD203B41FA5}">
                      <a16:colId xmlns:a16="http://schemas.microsoft.com/office/drawing/2014/main" val="3381210459"/>
                    </a:ext>
                  </a:extLst>
                </a:gridCol>
              </a:tblGrid>
              <a:tr h="5329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制作にあたっての考え方　</a:t>
                      </a:r>
                      <a:r>
                        <a:rPr kumimoji="1" lang="en-US" altLang="ja-JP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製作本数についても記載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4364458"/>
                  </a:ext>
                </a:extLst>
              </a:tr>
              <a:tr h="5411044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125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770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D8ABF6-53D2-4779-AF47-F604385C9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555075"/>
          </a:xfrm>
          <a:solidFill>
            <a:srgbClr val="002060"/>
          </a:solidFill>
        </p:spPr>
        <p:txBody>
          <a:bodyPr lIns="36000" tIns="36000" rIns="36000" bIns="36000" anchor="ctr" anchorCtr="0">
            <a:noAutofit/>
          </a:bodyPr>
          <a:lstStyle/>
          <a:p>
            <a:pPr algn="l"/>
            <a:r>
              <a:rPr lang="ja-JP" altLang="en-US" sz="1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令和６年度子育て世帯向け移住促進オンデマンドセミナー動画制作業務委託　提案書⑤</a:t>
            </a:r>
            <a:endParaRPr kumimoji="1" lang="ja-JP" altLang="en-US" sz="1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28E59FA-B60A-4E18-AD61-43815F14C3D8}"/>
              </a:ext>
            </a:extLst>
          </p:cNvPr>
          <p:cNvSpPr/>
          <p:nvPr/>
        </p:nvSpPr>
        <p:spPr>
          <a:xfrm>
            <a:off x="9347200" y="91440"/>
            <a:ext cx="2758440" cy="3580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提案事業者名</a:t>
            </a:r>
            <a:endParaRPr kumimoji="1" lang="ja-JP" altLang="en-US" sz="1100" b="1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DCC71A-72F3-4BE2-8081-1D0C5F41D3CE}"/>
              </a:ext>
            </a:extLst>
          </p:cNvPr>
          <p:cNvSpPr/>
          <p:nvPr/>
        </p:nvSpPr>
        <p:spPr>
          <a:xfrm>
            <a:off x="0" y="590416"/>
            <a:ext cx="12105640" cy="323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　市町村が移住関連動画を制作する動機付けとなる内容について</a:t>
            </a:r>
            <a:endParaRPr kumimoji="1" lang="ja-JP" altLang="en-US" sz="1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CF6B885C-84EF-4F99-AAB6-691807BD0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299419"/>
              </p:ext>
            </p:extLst>
          </p:nvPr>
        </p:nvGraphicFramePr>
        <p:xfrm>
          <a:off x="0" y="914012"/>
          <a:ext cx="12194541" cy="5943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4541">
                  <a:extLst>
                    <a:ext uri="{9D8B030D-6E8A-4147-A177-3AD203B41FA5}">
                      <a16:colId xmlns:a16="http://schemas.microsoft.com/office/drawing/2014/main" val="3381210459"/>
                    </a:ext>
                  </a:extLst>
                </a:gridCol>
              </a:tblGrid>
              <a:tr h="5329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提案内容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4364458"/>
                  </a:ext>
                </a:extLst>
              </a:tr>
              <a:tr h="5411044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125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307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806</Words>
  <Application>Microsoft Office PowerPoint</Application>
  <PresentationFormat>ワイド画面</PresentationFormat>
  <Paragraphs>124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ゴシック</vt:lpstr>
      <vt:lpstr>游ゴシック</vt:lpstr>
      <vt:lpstr>游ゴシック Light</vt:lpstr>
      <vt:lpstr>Arial</vt:lpstr>
      <vt:lpstr>Office テーマ</vt:lpstr>
      <vt:lpstr>令和６年度子育て世帯向け移住促進オンデマンドセミナー動画制作業務委託　提案書①</vt:lpstr>
      <vt:lpstr>令和６年度子育て世帯向け移住促進オンデマンドセミナー動画制作業務委託　提案書②</vt:lpstr>
      <vt:lpstr>令和６年度子育て世帯向け移住促進オンデマンドセミナー動画制作業務委託　提案書②</vt:lpstr>
      <vt:lpstr>令和６年度子育て世帯向け移住促進オンデマンドセミナー動画制作業務委託　提案書③</vt:lpstr>
      <vt:lpstr>令和６年度子育て世帯向け移住促進オンデマンドセミナー動画制作業務委託　提案書④</vt:lpstr>
      <vt:lpstr>令和６年度子育て世帯向け移住促進オンデマンドセミナー動画制作業務委託　提案書⑤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高野善文</dc:creator>
  <cp:lastModifiedBy>今井英倫子</cp:lastModifiedBy>
  <cp:revision>28</cp:revision>
  <cp:lastPrinted>2024-03-25T06:46:33Z</cp:lastPrinted>
  <dcterms:created xsi:type="dcterms:W3CDTF">2024-03-18T08:53:13Z</dcterms:created>
  <dcterms:modified xsi:type="dcterms:W3CDTF">2024-03-25T06:48:28Z</dcterms:modified>
</cp:coreProperties>
</file>