
<file path=[Content_Types].xml><?xml version="1.0" encoding="utf-8"?>
<Types xmlns="http://schemas.openxmlformats.org/package/2006/content-types">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xlsx" ContentType="application/vnd.openxmlformats-officedocument.spreadsheetml.sheet"/>
  <Override PartName="/ppt/viewProps.xml" ContentType="application/vnd.openxmlformats-officedocument.presentationml.viewProps+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FFFF"/>
    <a:srgbClr val="00FFFF"/>
    <a:srgbClr val="00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65" autoAdjust="0"/>
  </p:normalViewPr>
  <p:slideViewPr>
    <p:cSldViewPr>
      <p:cViewPr>
        <p:scale>
          <a:sx n="100" d="100"/>
          <a:sy n="100" d="100"/>
        </p:scale>
        <p:origin x="-936" y="-108"/>
      </p:cViewPr>
      <p:guideLst>
        <p:guide orient="horz" pos="2880"/>
        <p:guide pos="2160"/>
      </p:guideLst>
    </p:cSldViewPr>
  </p:slideViewPr>
  <p:notesTextViewPr>
    <p:cViewPr>
      <p:scale>
        <a:sx n="100" d="100"/>
        <a:sy n="100" d="100"/>
      </p:scale>
      <p:origin x="0" y="0"/>
    </p:cViewPr>
  </p:notesTextViewPr>
  <p:notesViewPr>
    <p:cSldViewPr>
      <p:cViewPr varScale="1">
        <p:scale>
          <a:sx n="57" d="100"/>
          <a:sy n="57" d="100"/>
        </p:scale>
        <p:origin x="-2520" y="-84"/>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0.21348938271605153"/>
          <c:y val="0.11519495614035165"/>
          <c:w val="0.53691827485380161"/>
          <c:h val="0.80537741228070703"/>
        </c:manualLayout>
      </c:layout>
      <c:radarChart>
        <c:radarStyle val="marker"/>
        <c:ser>
          <c:idx val="0"/>
          <c:order val="0"/>
          <c:tx>
            <c:strRef>
              <c:f>Sheet1!$B$1</c:f>
              <c:strCache>
                <c:ptCount val="1"/>
                <c:pt idx="0">
                  <c:v>結果</c:v>
                </c:pt>
              </c:strCache>
            </c:strRef>
          </c:tx>
          <c:spPr>
            <a:ln w="76200"/>
          </c:spPr>
          <c:marker>
            <c:symbol val="none"/>
          </c:marker>
          <c:cat>
            <c:strRef>
              <c:f>Sheet1!$A$2:$A$11</c:f>
              <c:strCache>
                <c:ptCount val="10"/>
                <c:pt idx="0">
                  <c:v>①水の流れ</c:v>
                </c:pt>
                <c:pt idx="1">
                  <c:v>②水の澄み具合</c:v>
                </c:pt>
                <c:pt idx="2">
                  <c:v>③生き物</c:v>
                </c:pt>
                <c:pt idx="3">
                  <c:v>④植物</c:v>
                </c:pt>
                <c:pt idx="4">
                  <c:v>⑤まわりの景色</c:v>
                </c:pt>
                <c:pt idx="5">
                  <c:v>⑥自然の音</c:v>
                </c:pt>
                <c:pt idx="6">
                  <c:v>⑦におい</c:v>
                </c:pt>
                <c:pt idx="7">
                  <c:v>　　　　⑧
　　食べら
　　れる物</c:v>
                </c:pt>
                <c:pt idx="8">
                  <c:v>　⑨
遊ぶ</c:v>
                </c:pt>
                <c:pt idx="9">
                  <c:v>⑩触る</c:v>
                </c:pt>
              </c:strCache>
            </c:strRef>
          </c:cat>
          <c:val>
            <c:numRef>
              <c:f>Sheet1!$B$2:$B$11</c:f>
              <c:numCache>
                <c:formatCode>General</c:formatCode>
                <c:ptCount val="10"/>
              </c:numCache>
            </c:numRef>
          </c:val>
        </c:ser>
        <c:axId val="102980224"/>
        <c:axId val="102994304"/>
      </c:radarChart>
      <c:catAx>
        <c:axId val="102980224"/>
        <c:scaling>
          <c:orientation val="minMax"/>
        </c:scaling>
        <c:axPos val="b"/>
        <c:majorGridlines/>
        <c:numFmt formatCode="yyyy/mm/dd" sourceLinked="1"/>
        <c:tickLblPos val="nextTo"/>
        <c:txPr>
          <a:bodyPr/>
          <a:lstStyle/>
          <a:p>
            <a:pPr>
              <a:defRPr sz="1400" b="1">
                <a:latin typeface="HG丸ｺﾞｼｯｸM-PRO" panose="020F0600000000000000" pitchFamily="50" charset="-128"/>
                <a:ea typeface="HG丸ｺﾞｼｯｸM-PRO" panose="020F0600000000000000" pitchFamily="50" charset="-128"/>
              </a:defRPr>
            </a:pPr>
            <a:endParaRPr lang="ja-JP"/>
          </a:p>
        </c:txPr>
        <c:crossAx val="102994304"/>
        <c:crosses val="autoZero"/>
        <c:auto val="1"/>
        <c:lblAlgn val="ctr"/>
        <c:lblOffset val="100"/>
      </c:catAx>
      <c:valAx>
        <c:axId val="102994304"/>
        <c:scaling>
          <c:orientation val="minMax"/>
          <c:max val="3"/>
          <c:min val="0"/>
        </c:scaling>
        <c:axPos val="l"/>
        <c:majorGridlines>
          <c:spPr>
            <a:ln>
              <a:prstDash val="dash"/>
            </a:ln>
          </c:spPr>
        </c:majorGridlines>
        <c:numFmt formatCode="General" sourceLinked="1"/>
        <c:majorTickMark val="cross"/>
        <c:tickLblPos val="nextTo"/>
        <c:txPr>
          <a:bodyPr/>
          <a:lstStyle/>
          <a:p>
            <a:pPr>
              <a:defRPr sz="1400" b="1">
                <a:solidFill>
                  <a:schemeClr val="tx1"/>
                </a:solidFill>
                <a:latin typeface="HG丸ｺﾞｼｯｸM-PRO" panose="020F0600000000000000" pitchFamily="50" charset="-128"/>
                <a:ea typeface="HG丸ｺﾞｼｯｸM-PRO" panose="020F0600000000000000" pitchFamily="50" charset="-128"/>
              </a:defRPr>
            </a:pPr>
            <a:endParaRPr lang="ja-JP"/>
          </a:p>
        </c:txPr>
        <c:crossAx val="102980224"/>
        <c:crosses val="autoZero"/>
        <c:crossBetween val="between"/>
        <c:majorUnit val="1"/>
      </c:valAx>
    </c:plotArea>
    <c:plotVisOnly val="1"/>
    <c:dispBlanksAs val="gap"/>
  </c:chart>
  <c:txPr>
    <a:bodyPr/>
    <a:lstStyle/>
    <a:p>
      <a:pPr>
        <a:defRPr sz="1800"/>
      </a:pPr>
      <a:endParaRPr lang="ja-JP"/>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49787" cy="496967"/>
          </a:xfrm>
          <a:prstGeom prst="rect">
            <a:avLst/>
          </a:prstGeom>
        </p:spPr>
        <p:txBody>
          <a:bodyPr vert="horz" lIns="91432" tIns="45716" rIns="91432" bIns="45716"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55839" y="1"/>
            <a:ext cx="2949787" cy="496967"/>
          </a:xfrm>
          <a:prstGeom prst="rect">
            <a:avLst/>
          </a:prstGeom>
        </p:spPr>
        <p:txBody>
          <a:bodyPr vert="horz" lIns="91432" tIns="45716" rIns="91432" bIns="45716" rtlCol="0"/>
          <a:lstStyle>
            <a:lvl1pPr algn="r">
              <a:defRPr sz="1200"/>
            </a:lvl1pPr>
          </a:lstStyle>
          <a:p>
            <a:pPr>
              <a:defRPr/>
            </a:pPr>
            <a:fld id="{925CAB70-E6DD-45A3-896B-40E736E5EB7B}" type="datetimeFigureOut">
              <a:rPr lang="ja-JP" altLang="en-US"/>
              <a:pPr>
                <a:defRPr/>
              </a:pPr>
              <a:t>2013/12/26</a:t>
            </a:fld>
            <a:endParaRPr lang="ja-JP" altLang="en-US"/>
          </a:p>
        </p:txBody>
      </p:sp>
      <p:sp>
        <p:nvSpPr>
          <p:cNvPr id="4" name="スライド イメージ プレースホルダ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2" tIns="45716" rIns="91432" bIns="45716" rtlCol="0" anchor="ctr"/>
          <a:lstStyle/>
          <a:p>
            <a:pPr lvl="0"/>
            <a:endParaRPr lang="ja-JP" altLang="en-US" noProof="0" smtClean="0"/>
          </a:p>
        </p:txBody>
      </p:sp>
      <p:sp>
        <p:nvSpPr>
          <p:cNvPr id="5" name="ノート プレースホルダ 4"/>
          <p:cNvSpPr>
            <a:spLocks noGrp="1"/>
          </p:cNvSpPr>
          <p:nvPr>
            <p:ph type="body" sz="quarter" idx="3"/>
          </p:nvPr>
        </p:nvSpPr>
        <p:spPr>
          <a:xfrm>
            <a:off x="680720" y="4721187"/>
            <a:ext cx="5445760" cy="4472702"/>
          </a:xfrm>
          <a:prstGeom prst="rect">
            <a:avLst/>
          </a:prstGeom>
        </p:spPr>
        <p:txBody>
          <a:bodyPr vert="horz" lIns="91432" tIns="45716" rIns="91432" bIns="45716"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1" y="9440647"/>
            <a:ext cx="2949787" cy="496967"/>
          </a:xfrm>
          <a:prstGeom prst="rect">
            <a:avLst/>
          </a:prstGeom>
        </p:spPr>
        <p:txBody>
          <a:bodyPr vert="horz" lIns="91432" tIns="45716" rIns="91432" bIns="45716"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55839" y="9440647"/>
            <a:ext cx="2949787" cy="496967"/>
          </a:xfrm>
          <a:prstGeom prst="rect">
            <a:avLst/>
          </a:prstGeom>
        </p:spPr>
        <p:txBody>
          <a:bodyPr vert="horz" lIns="91432" tIns="45716" rIns="91432" bIns="45716" rtlCol="0" anchor="b"/>
          <a:lstStyle>
            <a:lvl1pPr algn="r">
              <a:defRPr sz="1200"/>
            </a:lvl1pPr>
          </a:lstStyle>
          <a:p>
            <a:pPr>
              <a:defRPr/>
            </a:pPr>
            <a:fld id="{D8668201-3EBE-44E1-80F9-F113A7FBE492}" type="slidenum">
              <a:rPr lang="ja-JP" altLang="en-US"/>
              <a:pPr>
                <a:defRPr/>
              </a:pPr>
              <a:t>&lt;#&gt;</a:t>
            </a:fld>
            <a:endParaRPr lang="ja-JP" altLang="en-US"/>
          </a:p>
        </p:txBody>
      </p:sp>
    </p:spTree>
    <p:extLst>
      <p:ext uri="{BB962C8B-B14F-4D97-AF65-F5344CB8AC3E}">
        <p14:creationId xmlns="" xmlns:p14="http://schemas.microsoft.com/office/powerpoint/2010/main" val="1688686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D8668201-3EBE-44E1-80F9-F113A7FBE492}" type="slidenum">
              <a:rPr lang="ja-JP" altLang="en-US" smtClean="0"/>
              <a:pPr>
                <a:defRPr/>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D8668201-3EBE-44E1-80F9-F113A7FBE492}" type="slidenum">
              <a:rPr lang="ja-JP" altLang="en-US" smtClean="0"/>
              <a:pPr>
                <a:defRPr/>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日付プレースホルダ 3"/>
          <p:cNvSpPr>
            <a:spLocks noGrp="1"/>
          </p:cNvSpPr>
          <p:nvPr>
            <p:ph type="dt" sz="half" idx="10"/>
          </p:nvPr>
        </p:nvSpPr>
        <p:spPr/>
        <p:txBody>
          <a:bodyPr/>
          <a:lstStyle>
            <a:lvl1pPr>
              <a:defRPr/>
            </a:lvl1pPr>
          </a:lstStyle>
          <a:p>
            <a:pPr>
              <a:defRPr/>
            </a:pPr>
            <a:fld id="{F2216AD9-3DDA-4B9F-BE7C-6D2DFC3F2348}" type="datetimeFigureOut">
              <a:rPr lang="ja-JP" altLang="en-US"/>
              <a:pPr>
                <a:defRPr/>
              </a:pPr>
              <a:t>2013/12/26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DFC5151-51B8-47C3-A2CD-0558F4D84241}" type="slidenum">
              <a:rPr lang="ja-JP" altLang="en-US"/>
              <a:pPr>
                <a:defRPr/>
              </a:pPr>
              <a:t>&lt;#&gt;</a:t>
            </a:fld>
            <a:endParaRPr lang="ja-JP" altLang="en-US"/>
          </a:p>
        </p:txBody>
      </p:sp>
      <p:sp>
        <p:nvSpPr>
          <p:cNvPr id="8" name="角丸四角形 7"/>
          <p:cNvSpPr/>
          <p:nvPr userDrawn="1"/>
        </p:nvSpPr>
        <p:spPr>
          <a:xfrm>
            <a:off x="0" y="0"/>
            <a:ext cx="6858000" cy="476672"/>
          </a:xfrm>
          <a:prstGeom prst="roundRect">
            <a:avLst/>
          </a:prstGeom>
          <a:ln cap="sq">
            <a:miter lim="800000"/>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dirty="0" smtClean="0">
                <a:latin typeface="HGP創英角ﾎﾟｯﾌﾟ体" pitchFamily="50" charset="-128"/>
                <a:ea typeface="HGP創英角ﾎﾟｯﾌﾟ体" pitchFamily="50" charset="-128"/>
              </a:rPr>
              <a:t>　　みんなの川のチェックシート</a:t>
            </a:r>
            <a:endParaRPr kumimoji="1" lang="ja-JP" altLang="en-US" sz="2400" dirty="0">
              <a:latin typeface="HGP創英角ﾎﾟｯﾌﾟ体" pitchFamily="50" charset="-128"/>
              <a:ea typeface="HGP創英角ﾎﾟｯﾌﾟ体" pitchFamily="50" charset="-128"/>
            </a:endParaRPr>
          </a:p>
        </p:txBody>
      </p:sp>
      <p:pic>
        <p:nvPicPr>
          <p:cNvPr id="7" name="Picture 5" descr="\\09g00nas045\転換・応援団担当\H25\20_共助による川の再生\06_五感による河川環境指標\02_検討会\子供版\04 試行版（案）\コバトン\1-5-03.png"/>
          <p:cNvPicPr>
            <a:picLocks noChangeAspect="1" noChangeArrowheads="1"/>
          </p:cNvPicPr>
          <p:nvPr userDrawn="1"/>
        </p:nvPicPr>
        <p:blipFill>
          <a:blip r:embed="rId2" cstate="print"/>
          <a:srcRect/>
          <a:stretch>
            <a:fillRect/>
          </a:stretch>
        </p:blipFill>
        <p:spPr bwMode="auto">
          <a:xfrm>
            <a:off x="5949280" y="22279"/>
            <a:ext cx="557009" cy="432000"/>
          </a:xfrm>
          <a:prstGeom prst="rect">
            <a:avLst/>
          </a:prstGeom>
          <a:noFill/>
        </p:spPr>
      </p:pic>
      <p:grpSp>
        <p:nvGrpSpPr>
          <p:cNvPr id="9" name="グループ化 8"/>
          <p:cNvGrpSpPr/>
          <p:nvPr userDrawn="1"/>
        </p:nvGrpSpPr>
        <p:grpSpPr>
          <a:xfrm>
            <a:off x="332776" y="22572"/>
            <a:ext cx="1080000" cy="432000"/>
            <a:chOff x="260768" y="27536"/>
            <a:chExt cx="1080000" cy="432000"/>
          </a:xfrm>
        </p:grpSpPr>
        <p:sp>
          <p:nvSpPr>
            <p:cNvPr id="10" name="角丸四角形 9"/>
            <p:cNvSpPr/>
            <p:nvPr userDrawn="1"/>
          </p:nvSpPr>
          <p:spPr>
            <a:xfrm>
              <a:off x="260768" y="27536"/>
              <a:ext cx="1080000" cy="432000"/>
            </a:xfrm>
            <a:prstGeom prst="roundRect">
              <a:avLst/>
            </a:prstGeom>
            <a:solidFill>
              <a:schemeClr val="tx1"/>
            </a:solidFill>
            <a:ln cap="sq">
              <a:solidFill>
                <a:schemeClr val="tx1"/>
              </a:solidFill>
              <a:miter lim="800000"/>
            </a:ln>
          </p:spPr>
          <p:style>
            <a:lnRef idx="1">
              <a:schemeClr val="accent5"/>
            </a:lnRef>
            <a:fillRef idx="2">
              <a:schemeClr val="accent5"/>
            </a:fillRef>
            <a:effectRef idx="1">
              <a:schemeClr val="accent5"/>
            </a:effectRef>
            <a:fontRef idx="minor">
              <a:schemeClr val="dk1"/>
            </a:fontRef>
          </p:style>
          <p:txBody>
            <a:bodyPr rtlCol="0" anchor="t" anchorCtr="1"/>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kumimoji="1" lang="ja-JP" altLang="en-US" sz="2200" dirty="0" smtClean="0">
                  <a:solidFill>
                    <a:schemeClr val="bg1"/>
                  </a:solidFill>
                  <a:latin typeface="HGP創英角ﾎﾟｯﾌﾟ体" pitchFamily="50" charset="-128"/>
                  <a:ea typeface="HGP創英角ﾎﾟｯﾌﾟ体" pitchFamily="50" charset="-128"/>
                </a:rPr>
                <a:t>子供版</a:t>
              </a:r>
              <a:endParaRPr kumimoji="1" lang="ja-JP" altLang="en-US" sz="2200" dirty="0">
                <a:solidFill>
                  <a:schemeClr val="bg1"/>
                </a:solidFill>
                <a:latin typeface="HGP創英角ﾎﾟｯﾌﾟ体" pitchFamily="50" charset="-128"/>
                <a:ea typeface="HGP創英角ﾎﾟｯﾌﾟ体" pitchFamily="50" charset="-128"/>
              </a:endParaRPr>
            </a:p>
          </p:txBody>
        </p:sp>
        <p:sp>
          <p:nvSpPr>
            <p:cNvPr id="11" name="テキスト ボックス 8"/>
            <p:cNvSpPr txBox="1"/>
            <p:nvPr userDrawn="1"/>
          </p:nvSpPr>
          <p:spPr>
            <a:xfrm>
              <a:off x="394366" y="36682"/>
              <a:ext cx="864000" cy="72000"/>
            </a:xfrm>
            <a:prstGeom prst="rect">
              <a:avLst/>
            </a:prstGeom>
            <a:solidFill>
              <a:schemeClr val="tx1"/>
            </a:solidFill>
          </p:spPr>
          <p:txBody>
            <a:bodyPr wrap="square" rtlCol="0" anchor="ctr" anchorCtr="1">
              <a:no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kumimoji="1" lang="ja-JP" altLang="en-US" sz="600" dirty="0" smtClean="0">
                  <a:solidFill>
                    <a:schemeClr val="bg1"/>
                  </a:solidFill>
                  <a:latin typeface="HGP創英角ﾎﾟｯﾌﾟ体" pitchFamily="50" charset="-128"/>
                  <a:ea typeface="HGP創英角ﾎﾟｯﾌﾟ体" pitchFamily="50" charset="-128"/>
                </a:rPr>
                <a:t>こ　 　　ども　　　ばん</a:t>
              </a:r>
              <a:endParaRPr kumimoji="1" lang="ja-JP" altLang="en-US" sz="600" dirty="0">
                <a:solidFill>
                  <a:schemeClr val="bg1"/>
                </a:solidFill>
                <a:latin typeface="HGP創英角ﾎﾟｯﾌﾟ体" pitchFamily="50" charset="-128"/>
                <a:ea typeface="HGP創英角ﾎﾟｯﾌﾟ体" pitchFamily="50" charset="-128"/>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62FF8CEC-48E0-4A54-8F80-CDA619B34D9E}" type="datetimeFigureOut">
              <a:rPr lang="ja-JP" altLang="en-US"/>
              <a:pPr>
                <a:defRPr/>
              </a:pPr>
              <a:t>2013/12/26</a:t>
            </a:fld>
            <a:endParaRPr lang="ja-JP" altLang="en-US"/>
          </a:p>
        </p:txBody>
      </p:sp>
      <p:sp>
        <p:nvSpPr>
          <p:cNvPr id="5" name="フッター プレースホルダ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282D4B3-60AE-414D-80DA-8E0F22335A0B}"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emf"/><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9.emf"/><Relationship Id="rId4" Type="http://schemas.openxmlformats.org/officeDocument/2006/relationships/image" Target="../media/image4.emf"/><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09g00nas045\転換・応援団担当\H25\20_共助による川の再生\06_五感による河川環境指標\02_検討会\子供版\04 試行版（案）\コバトン\5-1-09.jpg"/>
          <p:cNvPicPr>
            <a:picLocks noChangeAspect="1" noChangeArrowheads="1"/>
          </p:cNvPicPr>
          <p:nvPr/>
        </p:nvPicPr>
        <p:blipFill>
          <a:blip r:embed="rId3" cstate="print"/>
          <a:srcRect/>
          <a:stretch>
            <a:fillRect/>
          </a:stretch>
        </p:blipFill>
        <p:spPr bwMode="auto">
          <a:xfrm flipH="1">
            <a:off x="6165304" y="539552"/>
            <a:ext cx="536400" cy="683825"/>
          </a:xfrm>
          <a:prstGeom prst="rect">
            <a:avLst/>
          </a:prstGeom>
          <a:noFill/>
        </p:spPr>
      </p:pic>
      <p:graphicFrame>
        <p:nvGraphicFramePr>
          <p:cNvPr id="2" name="表 1"/>
          <p:cNvGraphicFramePr>
            <a:graphicFrameLocks noGrp="1"/>
          </p:cNvGraphicFramePr>
          <p:nvPr>
            <p:extLst>
              <p:ext uri="{D42A27DB-BD31-4B8C-83A1-F6EECF244321}">
                <p14:modId xmlns="" xmlns:p14="http://schemas.microsoft.com/office/powerpoint/2010/main" val="1916268541"/>
              </p:ext>
            </p:extLst>
          </p:nvPr>
        </p:nvGraphicFramePr>
        <p:xfrm>
          <a:off x="4501" y="2576166"/>
          <a:ext cx="6156000" cy="6551388"/>
        </p:xfrm>
        <a:graphic>
          <a:graphicData uri="http://schemas.openxmlformats.org/drawingml/2006/table">
            <a:tbl>
              <a:tblPr firstRow="1" firstCol="1" bandRow="1">
                <a:tableStyleId>{5C22544A-7EE6-4342-B048-85BDC9FD1C3A}</a:tableStyleId>
              </a:tblPr>
              <a:tblGrid>
                <a:gridCol w="1620000"/>
                <a:gridCol w="1512000"/>
                <a:gridCol w="1512000"/>
                <a:gridCol w="1512000"/>
              </a:tblGrid>
              <a:tr h="864000">
                <a:tc>
                  <a:txBody>
                    <a:bodyPr/>
                    <a:lstStyle/>
                    <a:p>
                      <a:pPr algn="ctr"/>
                      <a:r>
                        <a:rPr kumimoji="1" lang="ja-JP" altLang="en-US" sz="1100" dirty="0" smtClean="0">
                          <a:solidFill>
                            <a:schemeClr val="tx1"/>
                          </a:solidFill>
                          <a:latin typeface="HG丸ｺﾞｼｯｸM-PRO" pitchFamily="50" charset="-128"/>
                          <a:ea typeface="HG丸ｺﾞｼｯｸM-PRO" pitchFamily="50" charset="-128"/>
                        </a:rPr>
                        <a:t>質</a:t>
                      </a:r>
                      <a:r>
                        <a:rPr kumimoji="1" lang="ja-JP" altLang="en-US" sz="1100" baseline="0" dirty="0" smtClean="0">
                          <a:solidFill>
                            <a:schemeClr val="tx1"/>
                          </a:solidFill>
                          <a:latin typeface="HG丸ｺﾞｼｯｸM-PRO" pitchFamily="50" charset="-128"/>
                          <a:ea typeface="HG丸ｺﾞｼｯｸM-PRO" pitchFamily="50" charset="-128"/>
                        </a:rPr>
                        <a:t>　　</a:t>
                      </a:r>
                      <a:r>
                        <a:rPr kumimoji="1" lang="ja-JP" altLang="en-US" sz="1100" dirty="0" smtClean="0">
                          <a:solidFill>
                            <a:schemeClr val="tx1"/>
                          </a:solidFill>
                          <a:latin typeface="HG丸ｺﾞｼｯｸM-PRO" pitchFamily="50" charset="-128"/>
                          <a:ea typeface="HG丸ｺﾞｼｯｸM-PRO" pitchFamily="50" charset="-128"/>
                        </a:rPr>
                        <a:t>問</a:t>
                      </a:r>
                      <a:endParaRPr kumimoji="1" lang="ja-JP" altLang="en-US" sz="1100" dirty="0">
                        <a:solidFill>
                          <a:schemeClr val="tx1"/>
                        </a:solidFill>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endParaRPr kumimoji="1" lang="en-US" altLang="ja-JP" sz="1100" dirty="0" smtClean="0">
                        <a:solidFill>
                          <a:schemeClr val="tx1"/>
                        </a:solidFill>
                        <a:latin typeface="HG丸ｺﾞｼｯｸM-PRO" pitchFamily="50" charset="-128"/>
                        <a:ea typeface="HG丸ｺﾞｼｯｸM-PRO" pitchFamily="50" charset="-128"/>
                      </a:endParaRPr>
                    </a:p>
                    <a:p>
                      <a:pPr algn="ctr"/>
                      <a:endParaRPr kumimoji="1" lang="en-US" altLang="ja-JP" sz="1100" dirty="0" smtClean="0">
                        <a:solidFill>
                          <a:schemeClr val="tx1"/>
                        </a:solidFill>
                        <a:latin typeface="HG丸ｺﾞｼｯｸM-PRO" pitchFamily="50" charset="-128"/>
                        <a:ea typeface="HG丸ｺﾞｼｯｸM-PRO" pitchFamily="50" charset="-128"/>
                      </a:endParaRPr>
                    </a:p>
                    <a:p>
                      <a:pPr algn="ctr"/>
                      <a:r>
                        <a:rPr kumimoji="1" lang="ja-JP" altLang="en-US" sz="1100" dirty="0" smtClean="0">
                          <a:solidFill>
                            <a:schemeClr val="tx1"/>
                          </a:solidFill>
                          <a:latin typeface="HG丸ｺﾞｼｯｸM-PRO" pitchFamily="50" charset="-128"/>
                          <a:ea typeface="HG丸ｺﾞｼｯｸM-PRO" pitchFamily="50" charset="-128"/>
                        </a:rPr>
                        <a:t>３</a:t>
                      </a:r>
                      <a:endParaRPr kumimoji="1" lang="ja-JP" altLang="en-US" sz="1100" dirty="0">
                        <a:solidFill>
                          <a:schemeClr val="tx1"/>
                        </a:solidFill>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endParaRPr kumimoji="1" lang="en-US" altLang="ja-JP" sz="1100" dirty="0" smtClean="0">
                        <a:solidFill>
                          <a:schemeClr val="tx1"/>
                        </a:solidFill>
                        <a:latin typeface="HG丸ｺﾞｼｯｸM-PRO" pitchFamily="50" charset="-128"/>
                        <a:ea typeface="HG丸ｺﾞｼｯｸM-PRO" pitchFamily="50" charset="-128"/>
                      </a:endParaRPr>
                    </a:p>
                    <a:p>
                      <a:pPr algn="ctr"/>
                      <a:endParaRPr kumimoji="1" lang="en-US" altLang="ja-JP" sz="1100" dirty="0" smtClean="0">
                        <a:solidFill>
                          <a:schemeClr val="tx1"/>
                        </a:solidFill>
                        <a:latin typeface="HG丸ｺﾞｼｯｸM-PRO" pitchFamily="50" charset="-128"/>
                        <a:ea typeface="HG丸ｺﾞｼｯｸM-PRO" pitchFamily="50" charset="-128"/>
                      </a:endParaRPr>
                    </a:p>
                    <a:p>
                      <a:pPr algn="ctr"/>
                      <a:r>
                        <a:rPr kumimoji="1" lang="ja-JP" altLang="en-US" sz="1100" dirty="0" smtClean="0">
                          <a:solidFill>
                            <a:schemeClr val="tx1"/>
                          </a:solidFill>
                          <a:latin typeface="HG丸ｺﾞｼｯｸM-PRO" pitchFamily="50" charset="-128"/>
                          <a:ea typeface="HG丸ｺﾞｼｯｸM-PRO" pitchFamily="50" charset="-128"/>
                        </a:rPr>
                        <a:t>２</a:t>
                      </a:r>
                      <a:endParaRPr kumimoji="1" lang="en-US" altLang="ja-JP" sz="1100" dirty="0" smtClean="0">
                        <a:solidFill>
                          <a:schemeClr val="tx1"/>
                        </a:solidFill>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endParaRPr kumimoji="1" lang="en-US" altLang="ja-JP" sz="1100" dirty="0" smtClean="0">
                        <a:solidFill>
                          <a:schemeClr val="tx1"/>
                        </a:solidFill>
                        <a:latin typeface="HG丸ｺﾞｼｯｸM-PRO" pitchFamily="50" charset="-128"/>
                        <a:ea typeface="HG丸ｺﾞｼｯｸM-PRO" pitchFamily="50" charset="-128"/>
                      </a:endParaRPr>
                    </a:p>
                    <a:p>
                      <a:pPr algn="ctr"/>
                      <a:endParaRPr kumimoji="1" lang="en-US" altLang="ja-JP" sz="1100" dirty="0" smtClean="0">
                        <a:solidFill>
                          <a:schemeClr val="tx1"/>
                        </a:solidFill>
                        <a:latin typeface="HG丸ｺﾞｼｯｸM-PRO" pitchFamily="50" charset="-128"/>
                        <a:ea typeface="HG丸ｺﾞｼｯｸM-PRO" pitchFamily="50" charset="-128"/>
                      </a:endParaRPr>
                    </a:p>
                    <a:p>
                      <a:pPr algn="ctr"/>
                      <a:r>
                        <a:rPr kumimoji="1" lang="ja-JP" altLang="en-US" sz="1100" dirty="0" smtClean="0">
                          <a:solidFill>
                            <a:schemeClr val="tx1"/>
                          </a:solidFill>
                          <a:latin typeface="HG丸ｺﾞｼｯｸM-PRO" pitchFamily="50" charset="-128"/>
                          <a:ea typeface="HG丸ｺﾞｼｯｸM-PRO" pitchFamily="50" charset="-128"/>
                        </a:rPr>
                        <a:t>１</a:t>
                      </a:r>
                      <a:endParaRPr kumimoji="1" lang="ja-JP" altLang="en-US" sz="1100" dirty="0">
                        <a:solidFill>
                          <a:schemeClr val="tx1"/>
                        </a:solidFill>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solidFill>
                      <a:schemeClr val="tx2">
                        <a:lumMod val="20000"/>
                        <a:lumOff val="80000"/>
                      </a:schemeClr>
                    </a:solidFill>
                  </a:tcPr>
                </a:tc>
              </a:tr>
              <a:tr h="540000">
                <a:tc>
                  <a:txBody>
                    <a:bodyPr/>
                    <a:lstStyle/>
                    <a:p>
                      <a:pPr algn="l"/>
                      <a:r>
                        <a:rPr kumimoji="1" lang="ja-JP" altLang="en-US" sz="1100" dirty="0" smtClean="0">
                          <a:solidFill>
                            <a:schemeClr val="tx1"/>
                          </a:solidFill>
                          <a:latin typeface="HG丸ｺﾞｼｯｸM-PRO" pitchFamily="50" charset="-128"/>
                          <a:ea typeface="HG丸ｺﾞｼｯｸM-PRO" pitchFamily="50" charset="-128"/>
                        </a:rPr>
                        <a:t>①水は流れていますか？</a:t>
                      </a:r>
                      <a:endParaRPr kumimoji="1" lang="ja-JP" altLang="en-US" sz="1100" dirty="0">
                        <a:solidFill>
                          <a:schemeClr val="tx1"/>
                        </a:solidFill>
                        <a:latin typeface="HG丸ｺﾞｼｯｸM-PRO" pitchFamily="50" charset="-128"/>
                        <a:ea typeface="HG丸ｺﾞｼｯｸM-PRO" pitchFamily="50" charset="-128"/>
                      </a:endParaRPr>
                    </a:p>
                  </a:txBody>
                  <a:tcPr anchor="ctr">
                    <a:lnT w="12700" cap="flat" cmpd="sng" algn="ctr">
                      <a:solidFill>
                        <a:schemeClr val="bg1"/>
                      </a:solidFill>
                      <a:prstDash val="solid"/>
                      <a:round/>
                      <a:headEnd type="none" w="med" len="med"/>
                      <a:tailEnd type="none" w="med" len="med"/>
                    </a:lnT>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すごく流れています</a:t>
                      </a:r>
                      <a:endParaRPr kumimoji="1" lang="ja-JP" altLang="en-US" sz="1100" dirty="0">
                        <a:latin typeface="HG丸ｺﾞｼｯｸM-PRO" pitchFamily="50" charset="-128"/>
                        <a:ea typeface="HG丸ｺﾞｼｯｸM-PRO"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l"/>
                      <a:r>
                        <a:rPr kumimoji="1" lang="ja-JP" altLang="en-US" sz="1100" dirty="0" smtClean="0">
                          <a:latin typeface="HG丸ｺﾞｼｯｸM-PRO" pitchFamily="50" charset="-128"/>
                          <a:ea typeface="HG丸ｺﾞｼｯｸM-PRO" pitchFamily="50" charset="-128"/>
                        </a:rPr>
                        <a:t>流れています</a:t>
                      </a:r>
                      <a:endParaRPr kumimoji="1" lang="ja-JP" altLang="en-US" sz="1100" dirty="0">
                        <a:latin typeface="HG丸ｺﾞｼｯｸM-PRO" pitchFamily="50" charset="-128"/>
                        <a:ea typeface="HG丸ｺﾞｼｯｸM-PRO"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l"/>
                      <a:r>
                        <a:rPr kumimoji="1" lang="ja-JP" altLang="en-US" sz="1100" dirty="0" smtClean="0">
                          <a:latin typeface="HG丸ｺﾞｼｯｸM-PRO" pitchFamily="50" charset="-128"/>
                          <a:ea typeface="HG丸ｺﾞｼｯｸM-PRO" pitchFamily="50" charset="-128"/>
                        </a:rPr>
                        <a:t>ほとんど流れていません</a:t>
                      </a:r>
                      <a:endParaRPr kumimoji="1" lang="ja-JP" altLang="en-US" sz="1100" dirty="0">
                        <a:latin typeface="HG丸ｺﾞｼｯｸM-PRO" pitchFamily="50" charset="-128"/>
                        <a:ea typeface="HG丸ｺﾞｼｯｸM-PRO" pitchFamily="50" charset="-128"/>
                      </a:endParaRPr>
                    </a:p>
                  </a:txBody>
                  <a:tcPr anchor="ctr">
                    <a:lnT w="12700" cap="flat" cmpd="sng" algn="ctr">
                      <a:solidFill>
                        <a:schemeClr val="bg1"/>
                      </a:solidFill>
                      <a:prstDash val="solid"/>
                      <a:round/>
                      <a:headEnd type="none" w="med" len="med"/>
                      <a:tailEnd type="none" w="med" len="med"/>
                    </a:lnT>
                  </a:tcPr>
                </a:tc>
              </a:tr>
              <a:tr h="612000">
                <a:tc>
                  <a:txBody>
                    <a:bodyPr/>
                    <a:lstStyle/>
                    <a:p>
                      <a:pPr algn="l"/>
                      <a:r>
                        <a:rPr kumimoji="1" lang="ja-JP" altLang="en-US" sz="1100" dirty="0" smtClean="0">
                          <a:solidFill>
                            <a:schemeClr val="tx1"/>
                          </a:solidFill>
                          <a:latin typeface="HG丸ｺﾞｼｯｸM-PRO" pitchFamily="50" charset="-128"/>
                          <a:ea typeface="HG丸ｺﾞｼｯｸM-PRO" pitchFamily="50" charset="-128"/>
                        </a:rPr>
                        <a:t>②水は澄んでいますか？</a:t>
                      </a:r>
                      <a:endParaRPr kumimoji="1" lang="ja-JP" altLang="en-US" sz="1100" dirty="0">
                        <a:solidFill>
                          <a:schemeClr val="tx1"/>
                        </a:solidFill>
                        <a:latin typeface="HG丸ｺﾞｼｯｸM-PRO" pitchFamily="50" charset="-128"/>
                        <a:ea typeface="HG丸ｺﾞｼｯｸM-PRO" pitchFamily="50" charset="-128"/>
                      </a:endParaRPr>
                    </a:p>
                  </a:txBody>
                  <a:tcPr anchor="ctr">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澄んでいます</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少しにごっています</a:t>
                      </a:r>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色：　　　　　</a:t>
                      </a:r>
                      <a:r>
                        <a:rPr kumimoji="1" lang="ja-JP" altLang="en-US" sz="1100" baseline="0" dirty="0" smtClean="0">
                          <a:latin typeface="HG丸ｺﾞｼｯｸM-PRO" pitchFamily="50" charset="-128"/>
                          <a:ea typeface="HG丸ｺﾞｼｯｸM-PRO" pitchFamily="50" charset="-128"/>
                        </a:rPr>
                        <a:t>     </a:t>
                      </a:r>
                      <a:r>
                        <a:rPr kumimoji="1" lang="en-US" altLang="ja-JP" sz="1100" baseline="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すごくにごっています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色：</a:t>
                      </a:r>
                      <a:r>
                        <a:rPr kumimoji="1" lang="ja-JP" altLang="en-US" sz="1100" baseline="0" dirty="0" smtClean="0">
                          <a:latin typeface="HG丸ｺﾞｼｯｸM-PRO" pitchFamily="50" charset="-128"/>
                          <a:ea typeface="HG丸ｺﾞｼｯｸM-PRO" pitchFamily="50" charset="-128"/>
                        </a:rPr>
                        <a:t>                    </a:t>
                      </a:r>
                      <a:r>
                        <a:rPr kumimoji="1" lang="en-US" altLang="ja-JP" sz="1100" baseline="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r>
              <a:tr h="540000">
                <a:tc>
                  <a:txBody>
                    <a:bodyPr/>
                    <a:lstStyle/>
                    <a:p>
                      <a:pPr algn="l"/>
                      <a:r>
                        <a:rPr kumimoji="1" lang="ja-JP" altLang="en-US" sz="1100" dirty="0" smtClean="0">
                          <a:solidFill>
                            <a:schemeClr val="tx1"/>
                          </a:solidFill>
                          <a:latin typeface="HG丸ｺﾞｼｯｸM-PRO" pitchFamily="50" charset="-128"/>
                          <a:ea typeface="HG丸ｺﾞｼｯｸM-PRO" pitchFamily="50" charset="-128"/>
                        </a:rPr>
                        <a:t>③魚や虫、鳥などの生き物はいますか？</a:t>
                      </a:r>
                      <a:endParaRPr kumimoji="1" lang="ja-JP" altLang="en-US" sz="1100" dirty="0">
                        <a:solidFill>
                          <a:schemeClr val="tx1"/>
                        </a:solidFill>
                        <a:latin typeface="HG丸ｺﾞｼｯｸM-PRO" pitchFamily="50" charset="-128"/>
                        <a:ea typeface="HG丸ｺﾞｼｯｸM-PRO" pitchFamily="50" charset="-128"/>
                      </a:endParaRPr>
                    </a:p>
                  </a:txBody>
                  <a:tcPr anchor="ctr">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たくさんいます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名前：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少しいます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名前：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見つかりません</a:t>
                      </a:r>
                      <a:endParaRPr kumimoji="1" lang="en-US" altLang="ja-JP" sz="1100" dirty="0" smtClean="0">
                        <a:latin typeface="HG丸ｺﾞｼｯｸM-PRO" pitchFamily="50" charset="-128"/>
                        <a:ea typeface="HG丸ｺﾞｼｯｸM-PRO" pitchFamily="50" charset="-128"/>
                      </a:endParaRPr>
                    </a:p>
                  </a:txBody>
                  <a:tcPr anchor="ctr"/>
                </a:tc>
              </a:tr>
              <a:tr h="54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丸ｺﾞｼｯｸM-PRO" pitchFamily="50" charset="-128"/>
                          <a:ea typeface="HG丸ｺﾞｼｯｸM-PRO" pitchFamily="50" charset="-128"/>
                        </a:rPr>
                        <a:t>④植物はありますか？</a:t>
                      </a:r>
                    </a:p>
                  </a:txBody>
                  <a:tcPr anchor="ct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itchFamily="50" charset="-128"/>
                          <a:ea typeface="HG丸ｺﾞｼｯｸM-PRO" pitchFamily="50" charset="-128"/>
                        </a:rPr>
                        <a:t>たくさんあります</a:t>
                      </a:r>
                      <a:endParaRPr kumimoji="1" lang="en-US" altLang="ja-JP" sz="1100" dirty="0" smtClean="0">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名前：　　           </a:t>
                      </a:r>
                      <a:r>
                        <a:rPr kumimoji="1" lang="en-US" altLang="ja-JP" sz="1100" dirty="0" smtClean="0">
                          <a:latin typeface="HG丸ｺﾞｼｯｸM-PRO" pitchFamily="50" charset="-128"/>
                          <a:ea typeface="HG丸ｺﾞｼｯｸM-PRO" pitchFamily="50" charset="-128"/>
                        </a:rPr>
                        <a:t>)</a:t>
                      </a:r>
                      <a:endParaRPr kumimoji="1" lang="ja-JP" altLang="en-US" sz="1100" dirty="0" smtClean="0">
                        <a:latin typeface="HG丸ｺﾞｼｯｸM-PRO" pitchFamily="50" charset="-128"/>
                        <a:ea typeface="HG丸ｺﾞｼｯｸM-PRO"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itchFamily="50" charset="-128"/>
                          <a:ea typeface="HG丸ｺﾞｼｯｸM-PRO" pitchFamily="50" charset="-128"/>
                        </a:rPr>
                        <a:t>あります</a:t>
                      </a:r>
                      <a:endParaRPr kumimoji="1" lang="en-US" altLang="ja-JP" sz="1100" dirty="0" smtClean="0">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名前：　　           </a:t>
                      </a:r>
                      <a:r>
                        <a:rPr kumimoji="1" lang="en-US" altLang="ja-JP" sz="1100" dirty="0" smtClean="0">
                          <a:latin typeface="HG丸ｺﾞｼｯｸM-PRO" pitchFamily="50" charset="-128"/>
                          <a:ea typeface="HG丸ｺﾞｼｯｸM-PRO" pitchFamily="50" charset="-128"/>
                        </a:rPr>
                        <a:t>)</a:t>
                      </a:r>
                      <a:endParaRPr kumimoji="1" lang="ja-JP" altLang="en-US" sz="1100" dirty="0" smtClean="0">
                        <a:latin typeface="HG丸ｺﾞｼｯｸM-PRO" pitchFamily="50" charset="-128"/>
                        <a:ea typeface="HG丸ｺﾞｼｯｸM-PRO"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itchFamily="50" charset="-128"/>
                          <a:ea typeface="HG丸ｺﾞｼｯｸM-PRO" pitchFamily="50" charset="-128"/>
                        </a:rPr>
                        <a:t>ほとんどありません</a:t>
                      </a:r>
                      <a:endParaRPr kumimoji="1" lang="en-US" altLang="ja-JP" sz="1100" dirty="0" smtClean="0">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名前：　　           </a:t>
                      </a:r>
                      <a:r>
                        <a:rPr kumimoji="1" lang="en-US" altLang="ja-JP" sz="1100" dirty="0" smtClean="0">
                          <a:latin typeface="HG丸ｺﾞｼｯｸM-PRO" pitchFamily="50" charset="-128"/>
                          <a:ea typeface="HG丸ｺﾞｼｯｸM-PRO" pitchFamily="50" charset="-128"/>
                        </a:rPr>
                        <a:t>)</a:t>
                      </a:r>
                      <a:endParaRPr kumimoji="1" lang="ja-JP" altLang="en-US" sz="1100" dirty="0" smtClean="0">
                        <a:latin typeface="HG丸ｺﾞｼｯｸM-PRO" pitchFamily="50" charset="-128"/>
                        <a:ea typeface="HG丸ｺﾞｼｯｸM-PRO" pitchFamily="50" charset="-128"/>
                      </a:endParaRPr>
                    </a:p>
                  </a:txBody>
                  <a:tcPr anchor="ctr"/>
                </a:tc>
              </a:tr>
              <a:tr h="540000">
                <a:tc>
                  <a:txBody>
                    <a:bodyPr/>
                    <a:lstStyle/>
                    <a:p>
                      <a:pPr algn="l"/>
                      <a:r>
                        <a:rPr kumimoji="1" lang="ja-JP" altLang="en-US" sz="1100" dirty="0" smtClean="0">
                          <a:solidFill>
                            <a:schemeClr val="tx1"/>
                          </a:solidFill>
                          <a:latin typeface="HG丸ｺﾞｼｯｸM-PRO" pitchFamily="50" charset="-128"/>
                          <a:ea typeface="HG丸ｺﾞｼｯｸM-PRO" pitchFamily="50" charset="-128"/>
                        </a:rPr>
                        <a:t>⑤まわりの景色を見てどう思いますか？</a:t>
                      </a:r>
                      <a:endParaRPr kumimoji="1" lang="ja-JP" altLang="en-US" sz="1100" dirty="0">
                        <a:solidFill>
                          <a:schemeClr val="tx1"/>
                        </a:solidFill>
                        <a:latin typeface="HG丸ｺﾞｼｯｸM-PRO" pitchFamily="50" charset="-128"/>
                        <a:ea typeface="HG丸ｺﾞｼｯｸM-PRO" pitchFamily="50" charset="-128"/>
                      </a:endParaRPr>
                    </a:p>
                  </a:txBody>
                  <a:tcPr anchor="ctr">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きれいです</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普通です</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ごみがたくさんあって汚れています</a:t>
                      </a:r>
                      <a:endParaRPr kumimoji="1" lang="ja-JP" altLang="en-US" sz="1100" dirty="0">
                        <a:latin typeface="HG丸ｺﾞｼｯｸM-PRO" pitchFamily="50" charset="-128"/>
                        <a:ea typeface="HG丸ｺﾞｼｯｸM-PRO" pitchFamily="50" charset="-128"/>
                      </a:endParaRPr>
                    </a:p>
                  </a:txBody>
                  <a:tcPr anchor="ctr"/>
                </a:tc>
              </a:tr>
              <a:tr h="540000">
                <a:tc>
                  <a:txBody>
                    <a:bodyPr/>
                    <a:lstStyle/>
                    <a:p>
                      <a:pPr algn="l"/>
                      <a:r>
                        <a:rPr kumimoji="1" lang="ja-JP" altLang="en-US" sz="1100" dirty="0" smtClean="0">
                          <a:solidFill>
                            <a:schemeClr val="tx1"/>
                          </a:solidFill>
                          <a:latin typeface="HG丸ｺﾞｼｯｸM-PRO" pitchFamily="50" charset="-128"/>
                          <a:ea typeface="HG丸ｺﾞｼｯｸM-PRO" pitchFamily="50" charset="-128"/>
                        </a:rPr>
                        <a:t>⑥自然の音が聞こえますか？</a:t>
                      </a:r>
                      <a:endParaRPr kumimoji="1" lang="ja-JP" altLang="en-US" sz="1100" dirty="0">
                        <a:solidFill>
                          <a:schemeClr val="tx1"/>
                        </a:solidFill>
                        <a:latin typeface="HG丸ｺﾞｼｯｸM-PRO" pitchFamily="50" charset="-128"/>
                        <a:ea typeface="HG丸ｺﾞｼｯｸM-PRO" pitchFamily="50" charset="-128"/>
                      </a:endParaRPr>
                    </a:p>
                  </a:txBody>
                  <a:tcPr anchor="ctr">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たくさん聞こえます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音：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聞こえます</a:t>
                      </a:r>
                      <a:endParaRPr kumimoji="1" lang="en-US" altLang="ja-JP" sz="1100" dirty="0" smtClean="0">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音：　　　           </a:t>
                      </a:r>
                      <a:r>
                        <a:rPr kumimoji="1" lang="en-US" altLang="ja-JP" sz="1100" dirty="0" smtClean="0">
                          <a:latin typeface="HG丸ｺﾞｼｯｸM-PRO" pitchFamily="50" charset="-128"/>
                          <a:ea typeface="HG丸ｺﾞｼｯｸM-PRO" pitchFamily="50" charset="-128"/>
                        </a:rPr>
                        <a:t>)</a:t>
                      </a:r>
                      <a:endParaRPr kumimoji="1" lang="ja-JP" altLang="en-US" sz="1100" dirty="0" smtClean="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聞こえません</a:t>
                      </a:r>
                      <a:endParaRPr kumimoji="1" lang="en-US" altLang="ja-JP" sz="1100" dirty="0" smtClean="0">
                        <a:latin typeface="HG丸ｺﾞｼｯｸM-PRO" pitchFamily="50" charset="-128"/>
                        <a:ea typeface="HG丸ｺﾞｼｯｸM-PRO" pitchFamily="50" charset="-128"/>
                      </a:endParaRPr>
                    </a:p>
                  </a:txBody>
                  <a:tcPr anchor="ctr"/>
                </a:tc>
              </a:tr>
              <a:tr h="61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丸ｺﾞｼｯｸM-PRO" pitchFamily="50" charset="-128"/>
                          <a:ea typeface="HG丸ｺﾞｼｯｸM-PRO" pitchFamily="50" charset="-128"/>
                        </a:rPr>
                        <a:t>⑦川やその周りのにおいはどうですか？</a:t>
                      </a:r>
                    </a:p>
                  </a:txBody>
                  <a:tcPr anchor="ctr">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心地よいにおいがします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におい：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においはしません</a:t>
                      </a:r>
                      <a:endParaRPr kumimoji="1" lang="en-US" altLang="ja-JP" sz="1100" dirty="0" smtClean="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嫌なにおいがします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におい：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r>
              <a:tr h="611388">
                <a:tc>
                  <a:txBody>
                    <a:bodyPr/>
                    <a:lstStyle/>
                    <a:p>
                      <a:pPr algn="l"/>
                      <a:r>
                        <a:rPr kumimoji="1" lang="ja-JP" altLang="en-US" sz="1100" dirty="0" smtClean="0">
                          <a:solidFill>
                            <a:schemeClr val="tx1"/>
                          </a:solidFill>
                          <a:latin typeface="HG丸ｺﾞｼｯｸM-PRO" pitchFamily="50" charset="-128"/>
                          <a:ea typeface="HG丸ｺﾞｼｯｸM-PRO" pitchFamily="50" charset="-128"/>
                        </a:rPr>
                        <a:t>⑧川やその周りに食べられる魚や植物などがありますか？</a:t>
                      </a:r>
                      <a:endParaRPr kumimoji="1" lang="ja-JP" altLang="en-US" sz="1100" dirty="0">
                        <a:solidFill>
                          <a:schemeClr val="tx1"/>
                        </a:solidFill>
                        <a:latin typeface="HG丸ｺﾞｼｯｸM-PRO" pitchFamily="50" charset="-128"/>
                        <a:ea typeface="HG丸ｺﾞｼｯｸM-PRO" pitchFamily="50" charset="-128"/>
                      </a:endParaRPr>
                    </a:p>
                  </a:txBody>
                  <a:tcPr anchor="ctr">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たくさんあります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名前：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あります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名前：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見つかりません</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分かりません</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r>
              <a:tr h="61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丸ｺﾞｼｯｸM-PRO" pitchFamily="50" charset="-128"/>
                          <a:ea typeface="HG丸ｺﾞｼｯｸM-PRO" pitchFamily="50" charset="-128"/>
                        </a:rPr>
                        <a:t>⑨ここで遊んだことがありますか？</a:t>
                      </a:r>
                      <a:endParaRPr kumimoji="1" lang="en-US" altLang="ja-JP" sz="1100" dirty="0" smtClean="0">
                        <a:solidFill>
                          <a:schemeClr val="tx1"/>
                        </a:solidFill>
                        <a:latin typeface="HG丸ｺﾞｼｯｸM-PRO" pitchFamily="50" charset="-128"/>
                        <a:ea typeface="HG丸ｺﾞｼｯｸM-PRO" pitchFamily="50" charset="-128"/>
                      </a:endParaRPr>
                    </a:p>
                  </a:txBody>
                  <a:tcPr anchor="ctr">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よく遊んでいます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種類：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たまに遊びます</a:t>
                      </a:r>
                      <a:endParaRPr kumimoji="1" lang="en-US" altLang="ja-JP" sz="1100" dirty="0" smtClean="0">
                        <a:latin typeface="HG丸ｺﾞｼｯｸM-PRO" pitchFamily="50" charset="-128"/>
                        <a:ea typeface="HG丸ｺﾞｼｯｸM-PRO" pitchFamily="50" charset="-128"/>
                      </a:endParaRPr>
                    </a:p>
                    <a:p>
                      <a:pPr algn="l"/>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種類：　　           </a:t>
                      </a:r>
                      <a:r>
                        <a:rPr kumimoji="1" lang="en-US" altLang="ja-JP" sz="1100" dirty="0" smtClean="0">
                          <a:latin typeface="HG丸ｺﾞｼｯｸM-PRO" pitchFamily="50" charset="-128"/>
                          <a:ea typeface="HG丸ｺﾞｼｯｸM-PRO" pitchFamily="50" charset="-128"/>
                        </a:rPr>
                        <a:t>)</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遊んだことがありません</a:t>
                      </a:r>
                      <a:endParaRPr kumimoji="1" lang="en-US" altLang="ja-JP" sz="1100" dirty="0" smtClean="0">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HG丸ｺﾞｼｯｸM-PRO" pitchFamily="50" charset="-128"/>
                          <a:ea typeface="HG丸ｺﾞｼｯｸM-PRO" pitchFamily="50" charset="-128"/>
                        </a:rPr>
                        <a:t>(</a:t>
                      </a:r>
                      <a:r>
                        <a:rPr kumimoji="1" lang="ja-JP" altLang="en-US" sz="1100" dirty="0" smtClean="0">
                          <a:latin typeface="HG丸ｺﾞｼｯｸM-PRO" pitchFamily="50" charset="-128"/>
                          <a:ea typeface="HG丸ｺﾞｼｯｸM-PRO" pitchFamily="50" charset="-128"/>
                        </a:rPr>
                        <a:t>理由：　　           </a:t>
                      </a:r>
                      <a:r>
                        <a:rPr kumimoji="1" lang="en-US" altLang="ja-JP" sz="1100" dirty="0" smtClean="0">
                          <a:latin typeface="HG丸ｺﾞｼｯｸM-PRO" pitchFamily="50" charset="-128"/>
                          <a:ea typeface="HG丸ｺﾞｼｯｸM-PRO" pitchFamily="50" charset="-128"/>
                        </a:rPr>
                        <a:t>)</a:t>
                      </a:r>
                      <a:endParaRPr kumimoji="1" lang="ja-JP" altLang="en-US" sz="1100" dirty="0" smtClean="0">
                        <a:latin typeface="HG丸ｺﾞｼｯｸM-PRO" pitchFamily="50" charset="-128"/>
                        <a:ea typeface="HG丸ｺﾞｼｯｸM-PRO" pitchFamily="50" charset="-128"/>
                      </a:endParaRPr>
                    </a:p>
                  </a:txBody>
                  <a:tcPr anchor="ctr"/>
                </a:tc>
              </a:tr>
              <a:tr h="540000">
                <a:tc>
                  <a:txBody>
                    <a:bodyPr/>
                    <a:lstStyle/>
                    <a:p>
                      <a:pPr algn="l"/>
                      <a:r>
                        <a:rPr kumimoji="1" lang="ja-JP" altLang="en-US" sz="1100" dirty="0" smtClean="0">
                          <a:solidFill>
                            <a:schemeClr val="tx1"/>
                          </a:solidFill>
                          <a:latin typeface="HG丸ｺﾞｼｯｸM-PRO" pitchFamily="50" charset="-128"/>
                          <a:ea typeface="HG丸ｺﾞｼｯｸM-PRO" pitchFamily="50" charset="-128"/>
                        </a:rPr>
                        <a:t>⑩水に触ってみたいですか？</a:t>
                      </a:r>
                      <a:endParaRPr kumimoji="1" lang="ja-JP" altLang="en-US" sz="1100" dirty="0">
                        <a:solidFill>
                          <a:schemeClr val="tx1"/>
                        </a:solidFill>
                        <a:latin typeface="HG丸ｺﾞｼｯｸM-PRO" pitchFamily="50" charset="-128"/>
                        <a:ea typeface="HG丸ｺﾞｼｯｸM-PRO" pitchFamily="50" charset="-128"/>
                      </a:endParaRPr>
                    </a:p>
                  </a:txBody>
                  <a:tcPr anchor="ctr">
                    <a:solidFill>
                      <a:schemeClr val="tx2">
                        <a:lumMod val="20000"/>
                        <a:lumOff val="80000"/>
                      </a:schemeClr>
                    </a:solidFill>
                  </a:tcPr>
                </a:tc>
                <a:tc>
                  <a:txBody>
                    <a:bodyPr/>
                    <a:lstStyle/>
                    <a:p>
                      <a:pPr algn="l"/>
                      <a:r>
                        <a:rPr kumimoji="1" lang="ja-JP" altLang="en-US" sz="1100" dirty="0" smtClean="0">
                          <a:latin typeface="HG丸ｺﾞｼｯｸM-PRO" pitchFamily="50" charset="-128"/>
                          <a:ea typeface="HG丸ｺﾞｼｯｸM-PRO" pitchFamily="50" charset="-128"/>
                        </a:rPr>
                        <a:t>入って遊びたいです</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触ってみたいです</a:t>
                      </a:r>
                      <a:endParaRPr kumimoji="1" lang="ja-JP" altLang="en-US" sz="1100" dirty="0">
                        <a:latin typeface="HG丸ｺﾞｼｯｸM-PRO" pitchFamily="50" charset="-128"/>
                        <a:ea typeface="HG丸ｺﾞｼｯｸM-PRO" pitchFamily="50" charset="-128"/>
                      </a:endParaRPr>
                    </a:p>
                  </a:txBody>
                  <a:tcPr anchor="ctr"/>
                </a:tc>
                <a:tc>
                  <a:txBody>
                    <a:bodyPr/>
                    <a:lstStyle/>
                    <a:p>
                      <a:pPr algn="l"/>
                      <a:r>
                        <a:rPr kumimoji="1" lang="ja-JP" altLang="en-US" sz="1100" dirty="0" smtClean="0">
                          <a:latin typeface="HG丸ｺﾞｼｯｸM-PRO" pitchFamily="50" charset="-128"/>
                          <a:ea typeface="HG丸ｺﾞｼｯｸM-PRO" pitchFamily="50" charset="-128"/>
                        </a:rPr>
                        <a:t>触りたくありません</a:t>
                      </a:r>
                      <a:endParaRPr kumimoji="1" lang="ja-JP" altLang="en-US" sz="1100" dirty="0">
                        <a:latin typeface="HG丸ｺﾞｼｯｸM-PRO" pitchFamily="50" charset="-128"/>
                        <a:ea typeface="HG丸ｺﾞｼｯｸM-PRO" pitchFamily="50" charset="-128"/>
                      </a:endParaRPr>
                    </a:p>
                  </a:txBody>
                  <a:tcPr anchor="ctr"/>
                </a:tc>
              </a:tr>
            </a:tbl>
          </a:graphicData>
        </a:graphic>
      </p:graphicFrame>
      <p:graphicFrame>
        <p:nvGraphicFramePr>
          <p:cNvPr id="3" name="表 2"/>
          <p:cNvGraphicFramePr>
            <a:graphicFrameLocks noGrp="1"/>
          </p:cNvGraphicFramePr>
          <p:nvPr>
            <p:extLst>
              <p:ext uri="{D42A27DB-BD31-4B8C-83A1-F6EECF244321}">
                <p14:modId xmlns="" xmlns:p14="http://schemas.microsoft.com/office/powerpoint/2010/main" val="600914719"/>
              </p:ext>
            </p:extLst>
          </p:nvPr>
        </p:nvGraphicFramePr>
        <p:xfrm>
          <a:off x="1628175" y="2573532"/>
          <a:ext cx="4536000" cy="432000"/>
        </p:xfrm>
        <a:graphic>
          <a:graphicData uri="http://schemas.openxmlformats.org/drawingml/2006/table">
            <a:tbl>
              <a:tblPr firstRow="1" bandRow="1">
                <a:tableStyleId>{5C22544A-7EE6-4342-B048-85BDC9FD1C3A}</a:tableStyleId>
              </a:tblPr>
              <a:tblGrid>
                <a:gridCol w="4536000"/>
              </a:tblGrid>
              <a:tr h="432000">
                <a:tc>
                  <a:txBody>
                    <a:bodyPr/>
                    <a:lstStyle/>
                    <a:p>
                      <a:pPr algn="ctr"/>
                      <a:r>
                        <a:rPr kumimoji="1" lang="ja-JP" altLang="en-US" sz="1100" dirty="0" smtClean="0">
                          <a:solidFill>
                            <a:schemeClr val="tx1"/>
                          </a:solidFill>
                          <a:latin typeface="HG丸ｺﾞｼｯｸM-PRO" pitchFamily="50" charset="-128"/>
                          <a:ea typeface="HG丸ｺﾞｼｯｸM-PRO" pitchFamily="50" charset="-128"/>
                        </a:rPr>
                        <a:t>３段階で自分が思ったところに○を付けましょう</a:t>
                      </a:r>
                      <a:endParaRPr kumimoji="1" lang="ja-JP" altLang="en-US" sz="1100" dirty="0">
                        <a:solidFill>
                          <a:schemeClr val="tx1"/>
                        </a:solidFill>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solidFill>
                      <a:schemeClr val="tx2">
                        <a:lumMod val="20000"/>
                        <a:lumOff val="80000"/>
                      </a:schemeClr>
                    </a:solidFill>
                  </a:tcPr>
                </a:tc>
              </a:tr>
            </a:tbl>
          </a:graphicData>
        </a:graphic>
      </p:graphicFrame>
      <p:sp>
        <p:nvSpPr>
          <p:cNvPr id="12" name="テキスト ボックス 11"/>
          <p:cNvSpPr txBox="1"/>
          <p:nvPr/>
        </p:nvSpPr>
        <p:spPr>
          <a:xfrm>
            <a:off x="0" y="477069"/>
            <a:ext cx="4509120" cy="892552"/>
          </a:xfrm>
          <a:prstGeom prst="rect">
            <a:avLst/>
          </a:prstGeom>
          <a:noFill/>
        </p:spPr>
        <p:txBody>
          <a:bodyPr wrap="square" rtlCol="0">
            <a:spAutoFit/>
          </a:bodyPr>
          <a:lstStyle/>
          <a:p>
            <a:r>
              <a:rPr lang="ja-JP" altLang="en-US" sz="1300" dirty="0" smtClean="0">
                <a:latin typeface="HG丸ｺﾞｼｯｸM-PRO" pitchFamily="50" charset="-128"/>
                <a:ea typeface="HG丸ｺﾞｼｯｸM-PRO" pitchFamily="50" charset="-128"/>
              </a:rPr>
              <a:t>１　川を観察してみよう！</a:t>
            </a:r>
            <a:endParaRPr lang="en-US" altLang="ja-JP" sz="1300" dirty="0" smtClean="0">
              <a:latin typeface="HG丸ｺﾞｼｯｸM-PRO" pitchFamily="50" charset="-128"/>
              <a:ea typeface="HG丸ｺﾞｼｯｸM-PRO" pitchFamily="50" charset="-128"/>
            </a:endParaRPr>
          </a:p>
          <a:p>
            <a:pPr marL="523875" indent="-342900"/>
            <a:r>
              <a:rPr lang="ja-JP" altLang="en-US" sz="1300" dirty="0" smtClean="0">
                <a:latin typeface="HG丸ｺﾞｼｯｸM-PRO" pitchFamily="50" charset="-128"/>
                <a:ea typeface="HG丸ｺﾞｼｯｸM-PRO" pitchFamily="50" charset="-128"/>
              </a:rPr>
              <a:t>○このシートを持って川に出かけてみましょう。</a:t>
            </a:r>
            <a:endParaRPr lang="en-US" altLang="ja-JP" sz="1300" dirty="0" smtClean="0">
              <a:latin typeface="HG丸ｺﾞｼｯｸM-PRO" pitchFamily="50" charset="-128"/>
              <a:ea typeface="HG丸ｺﾞｼｯｸM-PRO" pitchFamily="50" charset="-128"/>
            </a:endParaRPr>
          </a:p>
          <a:p>
            <a:pPr marL="361950" indent="-180975"/>
            <a:r>
              <a:rPr lang="ja-JP" altLang="en-US" sz="1300" dirty="0" smtClean="0">
                <a:latin typeface="HG丸ｺﾞｼｯｸM-PRO" pitchFamily="50" charset="-128"/>
                <a:ea typeface="HG丸ｺﾞｼｯｸM-PRO" pitchFamily="50" charset="-128"/>
              </a:rPr>
              <a:t>○質問①～⑩を３段階で自分が思ったところに○を付けてみましょう。</a:t>
            </a:r>
            <a:endParaRPr lang="en-US" altLang="ja-JP" sz="1300" dirty="0" smtClean="0">
              <a:latin typeface="HG丸ｺﾞｼｯｸM-PRO" pitchFamily="50" charset="-128"/>
              <a:ea typeface="HG丸ｺﾞｼｯｸM-PRO" pitchFamily="50" charset="-128"/>
            </a:endParaRPr>
          </a:p>
        </p:txBody>
      </p:sp>
      <p:graphicFrame>
        <p:nvGraphicFramePr>
          <p:cNvPr id="16" name="表 15"/>
          <p:cNvGraphicFramePr>
            <a:graphicFrameLocks noGrp="1"/>
          </p:cNvGraphicFramePr>
          <p:nvPr/>
        </p:nvGraphicFramePr>
        <p:xfrm>
          <a:off x="95446" y="1398315"/>
          <a:ext cx="6667109" cy="1008112"/>
        </p:xfrm>
        <a:graphic>
          <a:graphicData uri="http://schemas.openxmlformats.org/drawingml/2006/table">
            <a:tbl>
              <a:tblPr bandCol="1">
                <a:tableStyleId>{00A15C55-8517-42AA-B614-E9B94910E393}</a:tableStyleId>
              </a:tblPr>
              <a:tblGrid>
                <a:gridCol w="957290"/>
                <a:gridCol w="1512168"/>
                <a:gridCol w="648072"/>
                <a:gridCol w="3549579"/>
              </a:tblGrid>
              <a:tr h="504056">
                <a:tc>
                  <a:txBody>
                    <a:bodyPr/>
                    <a:lstStyle/>
                    <a:p>
                      <a:pPr algn="ctr"/>
                      <a:r>
                        <a:rPr lang="ja-JP" altLang="en-US" sz="1200" dirty="0" smtClean="0">
                          <a:latin typeface="HG丸ｺﾞｼｯｸM-PRO" pitchFamily="50" charset="-128"/>
                          <a:ea typeface="HG丸ｺﾞｼｯｸM-PRO" pitchFamily="50" charset="-128"/>
                        </a:rPr>
                        <a:t>名　前</a:t>
                      </a:r>
                      <a:endParaRPr lang="en-US" altLang="ja-JP" sz="1200" dirty="0" smtClean="0">
                        <a:latin typeface="HG丸ｺﾞｼｯｸM-PRO" pitchFamily="50" charset="-128"/>
                        <a:ea typeface="HG丸ｺﾞｼｯｸM-PRO" pitchFamily="50" charset="-128"/>
                      </a:endParaRPr>
                    </a:p>
                    <a:p>
                      <a:pPr algn="ctr"/>
                      <a:r>
                        <a:rPr lang="ja-JP" altLang="en-US" sz="1200" dirty="0" smtClean="0">
                          <a:latin typeface="HG丸ｺﾞｼｯｸM-PRO" pitchFamily="50" charset="-128"/>
                          <a:ea typeface="HG丸ｺﾞｼｯｸM-PRO" pitchFamily="50" charset="-128"/>
                        </a:rPr>
                        <a:t>学　年</a:t>
                      </a:r>
                      <a:endParaRPr lang="ja-JP" altLang="en-US" sz="1200" dirty="0">
                        <a:latin typeface="HG丸ｺﾞｼｯｸM-PRO" pitchFamily="50" charset="-128"/>
                        <a:ea typeface="HG丸ｺﾞｼｯｸM-PRO"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ja-JP" altLang="en-US" sz="1200" dirty="0" smtClean="0">
                          <a:latin typeface="HG丸ｺﾞｼｯｸM-PRO" pitchFamily="50" charset="-128"/>
                          <a:ea typeface="HG丸ｺﾞｼｯｸM-PRO" pitchFamily="50" charset="-128"/>
                        </a:rPr>
                        <a:t>　　　　　　　（　　年）</a:t>
                      </a:r>
                      <a:endParaRPr lang="en-US" altLang="ja-JP" sz="1200" dirty="0" smtClean="0">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smtClean="0">
                          <a:latin typeface="HG丸ｺﾞｼｯｸM-PRO" pitchFamily="50" charset="-128"/>
                          <a:ea typeface="HG丸ｺﾞｼｯｸM-PRO" pitchFamily="50" charset="-128"/>
                        </a:rPr>
                        <a:t>日　時</a:t>
                      </a:r>
                      <a:endParaRPr kumimoji="1" lang="en-US" altLang="ja-JP" sz="1200" dirty="0" smtClean="0">
                        <a:latin typeface="HG丸ｺﾞｼｯｸM-PRO" pitchFamily="50" charset="-128"/>
                        <a:ea typeface="HG丸ｺﾞｼｯｸM-PRO" pitchFamily="50" charset="-128"/>
                      </a:endParaRPr>
                    </a:p>
                    <a:p>
                      <a:pPr algn="ctr"/>
                      <a:r>
                        <a:rPr kumimoji="1" lang="ja-JP" altLang="en-US" sz="1200" dirty="0" smtClean="0">
                          <a:latin typeface="HG丸ｺﾞｼｯｸM-PRO" pitchFamily="50" charset="-128"/>
                          <a:ea typeface="HG丸ｺﾞｼｯｸM-PRO" pitchFamily="50" charset="-128"/>
                        </a:rPr>
                        <a:t>天　気</a:t>
                      </a:r>
                      <a:endParaRPr kumimoji="1" lang="ja-JP" altLang="en-US" sz="1200" dirty="0">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丸ｺﾞｼｯｸM-PRO" pitchFamily="50" charset="-128"/>
                          <a:ea typeface="HG丸ｺﾞｼｯｸM-PRO" pitchFamily="50" charset="-128"/>
                        </a:rPr>
                        <a:t>平成</a:t>
                      </a:r>
                      <a:r>
                        <a:rPr kumimoji="1" lang="ja-JP" altLang="en-US" sz="1200" baseline="0" dirty="0" smtClean="0">
                          <a:latin typeface="HG丸ｺﾞｼｯｸM-PRO" pitchFamily="50" charset="-128"/>
                          <a:ea typeface="HG丸ｺﾞｼｯｸM-PRO" pitchFamily="50" charset="-128"/>
                        </a:rPr>
                        <a:t>　　</a:t>
                      </a:r>
                      <a:r>
                        <a:rPr kumimoji="1" lang="ja-JP" altLang="en-US" sz="1200" dirty="0" smtClean="0">
                          <a:latin typeface="HG丸ｺﾞｼｯｸM-PRO" pitchFamily="50" charset="-128"/>
                          <a:ea typeface="HG丸ｺﾞｼｯｸM-PRO" pitchFamily="50" charset="-128"/>
                        </a:rPr>
                        <a:t>年　　月　　日（　　）　　時　　分</a:t>
                      </a:r>
                    </a:p>
                    <a:p>
                      <a:r>
                        <a:rPr kumimoji="1" lang="ja-JP" altLang="en-US" sz="1200" dirty="0" smtClean="0">
                          <a:latin typeface="HG丸ｺﾞｼｯｸM-PRO" pitchFamily="50" charset="-128"/>
                          <a:ea typeface="HG丸ｺﾞｼｯｸM-PRO" pitchFamily="50" charset="-128"/>
                        </a:rPr>
                        <a:t>今日の天気：　　　　　昨日の天気：　　　　　　　</a:t>
                      </a:r>
                      <a:endParaRPr kumimoji="1" lang="ja-JP" altLang="en-US" sz="1200" dirty="0">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056">
                <a:tc>
                  <a:txBody>
                    <a:bodyPr/>
                    <a:lstStyle/>
                    <a:p>
                      <a:pPr algn="ctr"/>
                      <a:r>
                        <a:rPr lang="ja-JP" altLang="en-US" sz="1200" dirty="0" smtClean="0">
                          <a:latin typeface="HG丸ｺﾞｼｯｸM-PRO" pitchFamily="50" charset="-128"/>
                          <a:ea typeface="HG丸ｺﾞｼｯｸM-PRO" pitchFamily="50" charset="-128"/>
                        </a:rPr>
                        <a:t>学校名</a:t>
                      </a:r>
                      <a:endParaRPr lang="en-US" altLang="ja-JP" sz="1200" dirty="0" smtClean="0">
                        <a:latin typeface="HG丸ｺﾞｼｯｸM-PRO" pitchFamily="50" charset="-128"/>
                        <a:ea typeface="HG丸ｺﾞｼｯｸM-PRO" pitchFamily="50" charset="-128"/>
                      </a:endParaRPr>
                    </a:p>
                    <a:p>
                      <a:pPr algn="ctr"/>
                      <a:r>
                        <a:rPr lang="ja-JP" altLang="en-US" sz="1200" dirty="0" smtClean="0">
                          <a:latin typeface="HG丸ｺﾞｼｯｸM-PRO" pitchFamily="50" charset="-128"/>
                          <a:ea typeface="HG丸ｺﾞｼｯｸM-PRO" pitchFamily="50" charset="-128"/>
                        </a:rPr>
                        <a:t>（団体名）</a:t>
                      </a:r>
                      <a:endParaRPr lang="ja-JP" altLang="en-US" sz="1200" dirty="0">
                        <a:latin typeface="HG丸ｺﾞｼｯｸM-PRO" pitchFamily="50" charset="-128"/>
                        <a:ea typeface="HG丸ｺﾞｼｯｸM-PRO"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endParaRPr lang="en-US" altLang="ja-JP" sz="1200" dirty="0" smtClean="0">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smtClean="0">
                          <a:latin typeface="HG丸ｺﾞｼｯｸM-PRO" pitchFamily="50" charset="-128"/>
                          <a:ea typeface="HG丸ｺﾞｼｯｸM-PRO" pitchFamily="50" charset="-128"/>
                        </a:rPr>
                        <a:t>場　所</a:t>
                      </a:r>
                      <a:endParaRPr kumimoji="1" lang="ja-JP" altLang="en-US" sz="1200" dirty="0">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l"/>
                      <a:r>
                        <a:rPr kumimoji="1" lang="ja-JP" altLang="en-US" sz="1200" dirty="0" smtClean="0">
                          <a:latin typeface="HG丸ｺﾞｼｯｸM-PRO" pitchFamily="50" charset="-128"/>
                          <a:ea typeface="HG丸ｺﾞｼｯｸM-PRO" pitchFamily="50" charset="-128"/>
                        </a:rPr>
                        <a:t>川の名前：</a:t>
                      </a:r>
                      <a:endParaRPr kumimoji="1"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場所の名前：</a:t>
                      </a:r>
                      <a:endParaRPr kumimoji="1" lang="ja-JP" altLang="en-US" sz="1200" dirty="0">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grpSp>
        <p:nvGrpSpPr>
          <p:cNvPr id="19" name="グループ化 18"/>
          <p:cNvGrpSpPr/>
          <p:nvPr/>
        </p:nvGrpSpPr>
        <p:grpSpPr>
          <a:xfrm>
            <a:off x="4509120" y="611560"/>
            <a:ext cx="1296144" cy="595114"/>
            <a:chOff x="4434061" y="448494"/>
            <a:chExt cx="1227187" cy="595114"/>
          </a:xfrm>
        </p:grpSpPr>
        <p:sp>
          <p:nvSpPr>
            <p:cNvPr id="13" name="テキスト ボックス 12"/>
            <p:cNvSpPr txBox="1"/>
            <p:nvPr/>
          </p:nvSpPr>
          <p:spPr>
            <a:xfrm>
              <a:off x="4509120" y="467544"/>
              <a:ext cx="1152128" cy="553998"/>
            </a:xfrm>
            <a:prstGeom prst="rect">
              <a:avLst/>
            </a:prstGeom>
            <a:noFill/>
          </p:spPr>
          <p:txBody>
            <a:bodyPr wrap="square" rtlCol="0">
              <a:spAutoFit/>
            </a:bodyPr>
            <a:lstStyle/>
            <a:p>
              <a:r>
                <a:rPr kumimoji="1" lang="ja-JP" altLang="en-US" sz="1000" dirty="0" smtClean="0">
                  <a:latin typeface="HG丸ｺﾞｼｯｸM-PRO" pitchFamily="50" charset="-128"/>
                  <a:ea typeface="HG丸ｺﾞｼｯｸM-PRO" pitchFamily="50" charset="-128"/>
                </a:rPr>
                <a:t>川に行くときは必ず大人の人と一緒に行きましょう。</a:t>
              </a:r>
              <a:endParaRPr kumimoji="1" lang="ja-JP" altLang="en-US" sz="1000" dirty="0">
                <a:latin typeface="HG丸ｺﾞｼｯｸM-PRO" pitchFamily="50" charset="-128"/>
                <a:ea typeface="HG丸ｺﾞｼｯｸM-PRO" pitchFamily="50" charset="-128"/>
              </a:endParaRPr>
            </a:p>
          </p:txBody>
        </p:sp>
        <p:sp>
          <p:nvSpPr>
            <p:cNvPr id="18" name="角丸四角形吹き出し 17"/>
            <p:cNvSpPr/>
            <p:nvPr/>
          </p:nvSpPr>
          <p:spPr>
            <a:xfrm>
              <a:off x="4434061" y="448494"/>
              <a:ext cx="1224136" cy="595114"/>
            </a:xfrm>
            <a:prstGeom prst="wedgeRoundRectCallout">
              <a:avLst>
                <a:gd name="adj1" fmla="val 80324"/>
                <a:gd name="adj2" fmla="val -9551"/>
                <a:gd name="adj3" fmla="val 1666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itchFamily="50" charset="-128"/>
                <a:ea typeface="HG丸ｺﾞｼｯｸM-PRO" pitchFamily="50" charset="-128"/>
              </a:endParaRPr>
            </a:p>
          </p:txBody>
        </p:sp>
      </p:grpSp>
      <p:sp>
        <p:nvSpPr>
          <p:cNvPr id="20" name="正方形/長方形 19"/>
          <p:cNvSpPr/>
          <p:nvPr/>
        </p:nvSpPr>
        <p:spPr>
          <a:xfrm>
            <a:off x="1635160" y="3429748"/>
            <a:ext cx="4500000" cy="568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itchFamily="50" charset="-128"/>
              <a:ea typeface="HG丸ｺﾞｼｯｸM-PRO" pitchFamily="50" charset="-128"/>
            </a:endParaRPr>
          </a:p>
        </p:txBody>
      </p:sp>
      <p:sp>
        <p:nvSpPr>
          <p:cNvPr id="22" name="テキスト ボックス 21"/>
          <p:cNvSpPr txBox="1"/>
          <p:nvPr/>
        </p:nvSpPr>
        <p:spPr>
          <a:xfrm>
            <a:off x="5809576" y="1178099"/>
            <a:ext cx="1146468" cy="169277"/>
          </a:xfrm>
          <a:prstGeom prst="rect">
            <a:avLst/>
          </a:prstGeom>
          <a:noFill/>
        </p:spPr>
        <p:txBody>
          <a:bodyPr wrap="none" rtlCol="0">
            <a:spAutoFit/>
          </a:bodyPr>
          <a:lstStyle/>
          <a:p>
            <a:r>
              <a:rPr kumimoji="1" lang="ja-JP" altLang="en-US" sz="500" dirty="0" smtClean="0">
                <a:latin typeface="HG丸ｺﾞｼｯｸM-PRO" pitchFamily="50" charset="-128"/>
                <a:ea typeface="HG丸ｺﾞｼｯｸM-PRO" pitchFamily="50" charset="-128"/>
              </a:rPr>
              <a:t>埼玉県のマスコット「コバトン」</a:t>
            </a:r>
            <a:endParaRPr kumimoji="1" lang="ja-JP" altLang="en-US" sz="500" dirty="0">
              <a:latin typeface="HG丸ｺﾞｼｯｸM-PRO" pitchFamily="50" charset="-128"/>
              <a:ea typeface="HG丸ｺﾞｼｯｸM-PRO" pitchFamily="50" charset="-128"/>
            </a:endParaRPr>
          </a:p>
        </p:txBody>
      </p:sp>
      <p:sp>
        <p:nvSpPr>
          <p:cNvPr id="15" name="テキスト ボックス 14"/>
          <p:cNvSpPr txBox="1"/>
          <p:nvPr/>
        </p:nvSpPr>
        <p:spPr>
          <a:xfrm>
            <a:off x="682648" y="433424"/>
            <a:ext cx="596536" cy="169277"/>
          </a:xfrm>
          <a:prstGeom prst="rect">
            <a:avLst/>
          </a:prstGeom>
          <a:noFill/>
        </p:spPr>
        <p:txBody>
          <a:bodyPr wrap="square" rtlCol="0">
            <a:spAutoFit/>
          </a:bodyPr>
          <a:lstStyle/>
          <a:p>
            <a:r>
              <a:rPr lang="ja-JP" altLang="en-US" sz="500" dirty="0" smtClean="0">
                <a:latin typeface="HG丸ｺﾞｼｯｸM-PRO" pitchFamily="50" charset="-128"/>
                <a:ea typeface="HG丸ｺﾞｼｯｸM-PRO" pitchFamily="50" charset="-128"/>
              </a:rPr>
              <a:t>かん </a:t>
            </a:r>
            <a:r>
              <a:rPr lang="ja-JP" altLang="en-US" sz="500" dirty="0" err="1" smtClean="0">
                <a:latin typeface="HG丸ｺﾞｼｯｸM-PRO" pitchFamily="50" charset="-128"/>
                <a:ea typeface="HG丸ｺﾞｼｯｸM-PRO" pitchFamily="50" charset="-128"/>
              </a:rPr>
              <a:t>さつ</a:t>
            </a:r>
            <a:r>
              <a:rPr lang="ja-JP" altLang="en-US" sz="500" dirty="0" smtClean="0">
                <a:latin typeface="HG丸ｺﾞｼｯｸM-PRO" pitchFamily="50" charset="-128"/>
                <a:ea typeface="HG丸ｺﾞｼｯｸM-PRO" pitchFamily="50" charset="-128"/>
              </a:rPr>
              <a:t> </a:t>
            </a:r>
            <a:endParaRPr kumimoji="1" lang="ja-JP" altLang="en-US" sz="500" dirty="0">
              <a:latin typeface="HG丸ｺﾞｼｯｸM-PRO" pitchFamily="50" charset="-128"/>
              <a:ea typeface="HG丸ｺﾞｼｯｸM-PRO" pitchFamily="50" charset="-128"/>
            </a:endParaRPr>
          </a:p>
        </p:txBody>
      </p:sp>
      <p:sp>
        <p:nvSpPr>
          <p:cNvPr id="17" name="テキスト ボックス 16"/>
          <p:cNvSpPr txBox="1"/>
          <p:nvPr/>
        </p:nvSpPr>
        <p:spPr>
          <a:xfrm>
            <a:off x="371968" y="838243"/>
            <a:ext cx="936104" cy="169277"/>
          </a:xfrm>
          <a:prstGeom prst="rect">
            <a:avLst/>
          </a:prstGeom>
          <a:noFill/>
        </p:spPr>
        <p:txBody>
          <a:bodyPr wrap="square" rtlCol="0">
            <a:spAutoFit/>
          </a:bodyPr>
          <a:lstStyle/>
          <a:p>
            <a:r>
              <a:rPr lang="ja-JP" altLang="en-US" sz="500" dirty="0" smtClean="0">
                <a:latin typeface="HG丸ｺﾞｼｯｸM-PRO" pitchFamily="50" charset="-128"/>
                <a:ea typeface="HG丸ｺﾞｼｯｸM-PRO" pitchFamily="50" charset="-128"/>
              </a:rPr>
              <a:t>しつ もん</a:t>
            </a:r>
            <a:endParaRPr kumimoji="1" lang="ja-JP" altLang="en-US" sz="500" dirty="0">
              <a:latin typeface="HG丸ｺﾞｼｯｸM-PRO" pitchFamily="50" charset="-128"/>
              <a:ea typeface="HG丸ｺﾞｼｯｸM-PRO" pitchFamily="50" charset="-128"/>
            </a:endParaRPr>
          </a:p>
        </p:txBody>
      </p:sp>
      <p:sp>
        <p:nvSpPr>
          <p:cNvPr id="21" name="テキスト ボックス 20"/>
          <p:cNvSpPr txBox="1"/>
          <p:nvPr/>
        </p:nvSpPr>
        <p:spPr>
          <a:xfrm>
            <a:off x="1525289" y="841818"/>
            <a:ext cx="936104" cy="169277"/>
          </a:xfrm>
          <a:prstGeom prst="rect">
            <a:avLst/>
          </a:prstGeom>
          <a:noFill/>
        </p:spPr>
        <p:txBody>
          <a:bodyPr wrap="square" rtlCol="0">
            <a:spAutoFit/>
          </a:bodyPr>
          <a:lstStyle/>
          <a:p>
            <a:r>
              <a:rPr lang="ja-JP" altLang="en-US" sz="500" dirty="0" smtClean="0">
                <a:latin typeface="HG丸ｺﾞｼｯｸM-PRO" pitchFamily="50" charset="-128"/>
                <a:ea typeface="HG丸ｺﾞｼｯｸM-PRO" pitchFamily="50" charset="-128"/>
              </a:rPr>
              <a:t>だん かい</a:t>
            </a:r>
            <a:endParaRPr kumimoji="1" lang="ja-JP" altLang="en-US" sz="500" dirty="0">
              <a:latin typeface="HG丸ｺﾞｼｯｸM-PRO" pitchFamily="50" charset="-128"/>
              <a:ea typeface="HG丸ｺﾞｼｯｸM-PRO" pitchFamily="50" charset="-128"/>
            </a:endParaRPr>
          </a:p>
        </p:txBody>
      </p:sp>
      <p:sp>
        <p:nvSpPr>
          <p:cNvPr id="23" name="テキスト ボックス 22"/>
          <p:cNvSpPr txBox="1"/>
          <p:nvPr/>
        </p:nvSpPr>
        <p:spPr>
          <a:xfrm>
            <a:off x="4031419" y="834812"/>
            <a:ext cx="288032" cy="169277"/>
          </a:xfrm>
          <a:prstGeom prst="rect">
            <a:avLst/>
          </a:prstGeom>
          <a:noFill/>
        </p:spPr>
        <p:txBody>
          <a:bodyPr wrap="square" rtlCol="0">
            <a:spAutoFit/>
          </a:bodyPr>
          <a:lstStyle/>
          <a:p>
            <a:r>
              <a:rPr lang="ja-JP" altLang="en-US" sz="500" dirty="0" smtClean="0">
                <a:latin typeface="HG丸ｺﾞｼｯｸM-PRO" pitchFamily="50" charset="-128"/>
                <a:ea typeface="HG丸ｺﾞｼｯｸM-PRO" pitchFamily="50" charset="-128"/>
              </a:rPr>
              <a:t>つ</a:t>
            </a:r>
            <a:endParaRPr kumimoji="1" lang="ja-JP" altLang="en-US" sz="500" dirty="0">
              <a:latin typeface="HG丸ｺﾞｼｯｸM-PRO" pitchFamily="50" charset="-128"/>
              <a:ea typeface="HG丸ｺﾞｼｯｸM-PRO" pitchFamily="50" charset="-128"/>
            </a:endParaRPr>
          </a:p>
        </p:txBody>
      </p:sp>
      <p:sp>
        <p:nvSpPr>
          <p:cNvPr id="24" name="テキスト ボックス 23"/>
          <p:cNvSpPr txBox="1"/>
          <p:nvPr/>
        </p:nvSpPr>
        <p:spPr>
          <a:xfrm>
            <a:off x="5459151" y="598009"/>
            <a:ext cx="432048" cy="153888"/>
          </a:xfrm>
          <a:prstGeom prst="rect">
            <a:avLst/>
          </a:prstGeom>
          <a:noFill/>
        </p:spPr>
        <p:txBody>
          <a:bodyPr wrap="square" rtlCol="0">
            <a:spAutoFit/>
          </a:bodyPr>
          <a:lstStyle/>
          <a:p>
            <a:r>
              <a:rPr lang="ja-JP" altLang="en-US" sz="400" dirty="0" smtClean="0">
                <a:latin typeface="HG丸ｺﾞｼｯｸM-PRO" pitchFamily="50" charset="-128"/>
                <a:ea typeface="HG丸ｺﾞｼｯｸM-PRO" pitchFamily="50" charset="-128"/>
              </a:rPr>
              <a:t>かなら</a:t>
            </a:r>
            <a:endParaRPr kumimoji="1" lang="ja-JP" altLang="en-US" sz="400" dirty="0">
              <a:latin typeface="HG丸ｺﾞｼｯｸM-PRO" pitchFamily="50" charset="-128"/>
              <a:ea typeface="HG丸ｺﾞｼｯｸM-PRO" pitchFamily="50" charset="-128"/>
            </a:endParaRPr>
          </a:p>
        </p:txBody>
      </p:sp>
      <p:sp>
        <p:nvSpPr>
          <p:cNvPr id="25" name="テキスト ボックス 24"/>
          <p:cNvSpPr txBox="1"/>
          <p:nvPr/>
        </p:nvSpPr>
        <p:spPr>
          <a:xfrm>
            <a:off x="5391499" y="764938"/>
            <a:ext cx="476760" cy="138499"/>
          </a:xfrm>
          <a:prstGeom prst="rect">
            <a:avLst/>
          </a:prstGeom>
          <a:noFill/>
        </p:spPr>
        <p:txBody>
          <a:bodyPr wrap="square" rtlCol="0">
            <a:spAutoFit/>
          </a:bodyPr>
          <a:lstStyle/>
          <a:p>
            <a:r>
              <a:rPr lang="ja-JP" altLang="en-US" sz="300" dirty="0" smtClean="0">
                <a:latin typeface="HG丸ｺﾞｼｯｸM-PRO" pitchFamily="50" charset="-128"/>
                <a:ea typeface="HG丸ｺﾞｼｯｸM-PRO" pitchFamily="50" charset="-128"/>
              </a:rPr>
              <a:t>いっ　</a:t>
            </a:r>
            <a:r>
              <a:rPr lang="ja-JP" altLang="en-US" sz="300" dirty="0" err="1" smtClean="0">
                <a:latin typeface="HG丸ｺﾞｼｯｸM-PRO" pitchFamily="50" charset="-128"/>
                <a:ea typeface="HG丸ｺﾞｼｯｸM-PRO" pitchFamily="50" charset="-128"/>
              </a:rPr>
              <a:t>しょ</a:t>
            </a:r>
            <a:endParaRPr kumimoji="1" lang="ja-JP" altLang="en-US" sz="300" dirty="0">
              <a:latin typeface="HG丸ｺﾞｼｯｸM-PRO" pitchFamily="50" charset="-128"/>
              <a:ea typeface="HG丸ｺﾞｼｯｸM-PRO" pitchFamily="50" charset="-128"/>
            </a:endParaRPr>
          </a:p>
        </p:txBody>
      </p:sp>
      <p:sp>
        <p:nvSpPr>
          <p:cNvPr id="26" name="テキスト ボックス 25"/>
          <p:cNvSpPr txBox="1"/>
          <p:nvPr/>
        </p:nvSpPr>
        <p:spPr>
          <a:xfrm>
            <a:off x="285628" y="2089593"/>
            <a:ext cx="631368" cy="153888"/>
          </a:xfrm>
          <a:prstGeom prst="rect">
            <a:avLst/>
          </a:prstGeom>
          <a:noFill/>
        </p:spPr>
        <p:txBody>
          <a:bodyPr wrap="square" rtlCol="0">
            <a:spAutoFit/>
          </a:bodyPr>
          <a:lstStyle/>
          <a:p>
            <a:r>
              <a:rPr lang="ja-JP" altLang="en-US" sz="400" dirty="0" smtClean="0">
                <a:latin typeface="HG丸ｺﾞｼｯｸM-PRO" pitchFamily="50" charset="-128"/>
                <a:ea typeface="HG丸ｺﾞｼｯｸM-PRO" pitchFamily="50" charset="-128"/>
              </a:rPr>
              <a:t>だん   たい   </a:t>
            </a:r>
            <a:r>
              <a:rPr lang="ja-JP" altLang="en-US" sz="400" dirty="0" err="1" smtClean="0">
                <a:latin typeface="HG丸ｺﾞｼｯｸM-PRO" pitchFamily="50" charset="-128"/>
                <a:ea typeface="HG丸ｺﾞｼｯｸM-PRO" pitchFamily="50" charset="-128"/>
              </a:rPr>
              <a:t>めい</a:t>
            </a:r>
            <a:endParaRPr kumimoji="1" lang="ja-JP" altLang="en-US" sz="400" dirty="0">
              <a:latin typeface="HG丸ｺﾞｼｯｸM-PRO" pitchFamily="50" charset="-128"/>
              <a:ea typeface="HG丸ｺﾞｼｯｸM-PRO" pitchFamily="50" charset="-128"/>
            </a:endParaRPr>
          </a:p>
        </p:txBody>
      </p:sp>
      <p:sp>
        <p:nvSpPr>
          <p:cNvPr id="27" name="テキスト ボックス 26"/>
          <p:cNvSpPr txBox="1"/>
          <p:nvPr/>
        </p:nvSpPr>
        <p:spPr>
          <a:xfrm>
            <a:off x="3229194" y="1371031"/>
            <a:ext cx="471285" cy="153888"/>
          </a:xfrm>
          <a:prstGeom prst="rect">
            <a:avLst/>
          </a:prstGeom>
          <a:noFill/>
        </p:spPr>
        <p:txBody>
          <a:bodyPr wrap="square" rtlCol="0">
            <a:spAutoFit/>
          </a:bodyPr>
          <a:lstStyle/>
          <a:p>
            <a:r>
              <a:rPr lang="ja-JP" altLang="en-US" sz="400" dirty="0" smtClean="0">
                <a:latin typeface="HG丸ｺﾞｼｯｸM-PRO" pitchFamily="50" charset="-128"/>
                <a:ea typeface="HG丸ｺﾞｼｯｸM-PRO" pitchFamily="50" charset="-128"/>
              </a:rPr>
              <a:t>へい　 </a:t>
            </a:r>
            <a:r>
              <a:rPr lang="ja-JP" altLang="en-US" sz="400" dirty="0" err="1" smtClean="0">
                <a:latin typeface="HG丸ｺﾞｼｯｸM-PRO" pitchFamily="50" charset="-128"/>
                <a:ea typeface="HG丸ｺﾞｼｯｸM-PRO" pitchFamily="50" charset="-128"/>
              </a:rPr>
              <a:t>せい</a:t>
            </a:r>
            <a:r>
              <a:rPr lang="ja-JP" altLang="en-US" sz="400" dirty="0" smtClean="0">
                <a:latin typeface="HG丸ｺﾞｼｯｸM-PRO" pitchFamily="50" charset="-128"/>
                <a:ea typeface="HG丸ｺﾞｼｯｸM-PRO" pitchFamily="50" charset="-128"/>
              </a:rPr>
              <a:t>  </a:t>
            </a:r>
            <a:endParaRPr kumimoji="1" lang="ja-JP" altLang="en-US" sz="400" dirty="0">
              <a:latin typeface="HG丸ｺﾞｼｯｸM-PRO" pitchFamily="50" charset="-128"/>
              <a:ea typeface="HG丸ｺﾞｼｯｸM-PRO" pitchFamily="50" charset="-128"/>
            </a:endParaRPr>
          </a:p>
        </p:txBody>
      </p:sp>
      <p:sp>
        <p:nvSpPr>
          <p:cNvPr id="28" name="テキスト ボックス 27"/>
          <p:cNvSpPr txBox="1"/>
          <p:nvPr/>
        </p:nvSpPr>
        <p:spPr>
          <a:xfrm>
            <a:off x="444595" y="2832351"/>
            <a:ext cx="936104" cy="169277"/>
          </a:xfrm>
          <a:prstGeom prst="rect">
            <a:avLst/>
          </a:prstGeom>
          <a:noFill/>
        </p:spPr>
        <p:txBody>
          <a:bodyPr wrap="square" rtlCol="0">
            <a:spAutoFit/>
          </a:bodyPr>
          <a:lstStyle/>
          <a:p>
            <a:r>
              <a:rPr lang="ja-JP" altLang="en-US" sz="500" b="1" dirty="0" smtClean="0">
                <a:latin typeface="HG丸ｺﾞｼｯｸM-PRO" pitchFamily="50" charset="-128"/>
                <a:ea typeface="HG丸ｺﾞｼｯｸM-PRO" pitchFamily="50" charset="-128"/>
              </a:rPr>
              <a:t>しつ　　　  　もん</a:t>
            </a:r>
            <a:endParaRPr kumimoji="1" lang="ja-JP" altLang="en-US" sz="500" b="1" dirty="0">
              <a:latin typeface="HG丸ｺﾞｼｯｸM-PRO" pitchFamily="50" charset="-128"/>
              <a:ea typeface="HG丸ｺﾞｼｯｸM-PRO" pitchFamily="50" charset="-128"/>
            </a:endParaRPr>
          </a:p>
        </p:txBody>
      </p:sp>
      <p:sp>
        <p:nvSpPr>
          <p:cNvPr id="29" name="テキスト ボックス 28"/>
          <p:cNvSpPr txBox="1"/>
          <p:nvPr/>
        </p:nvSpPr>
        <p:spPr>
          <a:xfrm>
            <a:off x="2405032" y="2592996"/>
            <a:ext cx="936104" cy="169277"/>
          </a:xfrm>
          <a:prstGeom prst="rect">
            <a:avLst/>
          </a:prstGeom>
          <a:noFill/>
        </p:spPr>
        <p:txBody>
          <a:bodyPr wrap="square" rtlCol="0">
            <a:spAutoFit/>
          </a:bodyPr>
          <a:lstStyle/>
          <a:p>
            <a:r>
              <a:rPr lang="ja-JP" altLang="en-US" sz="500" b="1" dirty="0" err="1" smtClean="0">
                <a:latin typeface="HG丸ｺﾞｼｯｸM-PRO" pitchFamily="50" charset="-128"/>
                <a:ea typeface="HG丸ｺﾞｼｯｸM-PRO" pitchFamily="50" charset="-128"/>
              </a:rPr>
              <a:t>だん</a:t>
            </a:r>
            <a:r>
              <a:rPr lang="ja-JP" altLang="en-US" sz="500" b="1" dirty="0" smtClean="0">
                <a:latin typeface="HG丸ｺﾞｼｯｸM-PRO" pitchFamily="50" charset="-128"/>
                <a:ea typeface="HG丸ｺﾞｼｯｸM-PRO" pitchFamily="50" charset="-128"/>
              </a:rPr>
              <a:t>かい</a:t>
            </a:r>
            <a:endParaRPr kumimoji="1" lang="ja-JP" altLang="en-US" sz="500" b="1" dirty="0">
              <a:latin typeface="HG丸ｺﾞｼｯｸM-PRO" pitchFamily="50" charset="-128"/>
              <a:ea typeface="HG丸ｺﾞｼｯｸM-PRO" pitchFamily="50" charset="-128"/>
            </a:endParaRPr>
          </a:p>
        </p:txBody>
      </p:sp>
      <p:sp>
        <p:nvSpPr>
          <p:cNvPr id="30" name="テキスト ボックス 29"/>
          <p:cNvSpPr txBox="1"/>
          <p:nvPr/>
        </p:nvSpPr>
        <p:spPr>
          <a:xfrm>
            <a:off x="4534578" y="2606352"/>
            <a:ext cx="288032" cy="169277"/>
          </a:xfrm>
          <a:prstGeom prst="rect">
            <a:avLst/>
          </a:prstGeom>
          <a:noFill/>
        </p:spPr>
        <p:txBody>
          <a:bodyPr wrap="square" rtlCol="0">
            <a:spAutoFit/>
          </a:bodyPr>
          <a:lstStyle/>
          <a:p>
            <a:r>
              <a:rPr lang="ja-JP" altLang="en-US" sz="500" b="1" dirty="0" smtClean="0">
                <a:latin typeface="HG丸ｺﾞｼｯｸM-PRO" pitchFamily="50" charset="-128"/>
                <a:ea typeface="HG丸ｺﾞｼｯｸM-PRO" pitchFamily="50" charset="-128"/>
              </a:rPr>
              <a:t>つ</a:t>
            </a:r>
            <a:endParaRPr lang="en-US" altLang="ja-JP" sz="500" b="1" dirty="0" smtClean="0">
              <a:latin typeface="HG丸ｺﾞｼｯｸM-PRO" pitchFamily="50" charset="-128"/>
              <a:ea typeface="HG丸ｺﾞｼｯｸM-PRO" pitchFamily="50" charset="-128"/>
            </a:endParaRPr>
          </a:p>
        </p:txBody>
      </p:sp>
      <p:sp>
        <p:nvSpPr>
          <p:cNvPr id="31" name="テキスト ボックス 30"/>
          <p:cNvSpPr txBox="1"/>
          <p:nvPr/>
        </p:nvSpPr>
        <p:spPr>
          <a:xfrm>
            <a:off x="468504" y="4014917"/>
            <a:ext cx="288032" cy="169277"/>
          </a:xfrm>
          <a:prstGeom prst="rect">
            <a:avLst/>
          </a:prstGeom>
          <a:noFill/>
        </p:spPr>
        <p:txBody>
          <a:bodyPr wrap="square" rtlCol="0">
            <a:spAutoFit/>
          </a:bodyPr>
          <a:lstStyle/>
          <a:p>
            <a:r>
              <a:rPr lang="ja-JP" altLang="en-US" sz="500" b="1" dirty="0" smtClean="0">
                <a:latin typeface="HG丸ｺﾞｼｯｸM-PRO" pitchFamily="50" charset="-128"/>
                <a:ea typeface="HG丸ｺﾞｼｯｸM-PRO" pitchFamily="50" charset="-128"/>
              </a:rPr>
              <a:t>す</a:t>
            </a:r>
            <a:endParaRPr lang="en-US" altLang="ja-JP" sz="500" b="1" dirty="0" smtClean="0">
              <a:latin typeface="HG丸ｺﾞｼｯｸM-PRO" pitchFamily="50" charset="-128"/>
              <a:ea typeface="HG丸ｺﾞｼｯｸM-PRO" pitchFamily="50" charset="-128"/>
            </a:endParaRPr>
          </a:p>
        </p:txBody>
      </p:sp>
      <p:sp>
        <p:nvSpPr>
          <p:cNvPr id="32" name="テキスト ボックス 31"/>
          <p:cNvSpPr txBox="1"/>
          <p:nvPr/>
        </p:nvSpPr>
        <p:spPr>
          <a:xfrm>
            <a:off x="1670564" y="4097114"/>
            <a:ext cx="288032" cy="169277"/>
          </a:xfrm>
          <a:prstGeom prst="rect">
            <a:avLst/>
          </a:prstGeom>
          <a:noFill/>
        </p:spPr>
        <p:txBody>
          <a:bodyPr wrap="square" rtlCol="0">
            <a:spAutoFit/>
          </a:bodyPr>
          <a:lstStyle/>
          <a:p>
            <a:r>
              <a:rPr lang="ja-JP" altLang="en-US" sz="500" b="1" dirty="0" smtClean="0">
                <a:latin typeface="HG丸ｺﾞｼｯｸM-PRO" pitchFamily="50" charset="-128"/>
                <a:ea typeface="HG丸ｺﾞｼｯｸM-PRO" pitchFamily="50" charset="-128"/>
              </a:rPr>
              <a:t>す</a:t>
            </a:r>
            <a:endParaRPr lang="en-US" altLang="ja-JP" sz="500" b="1" dirty="0" smtClean="0">
              <a:latin typeface="HG丸ｺﾞｼｯｸM-PRO" pitchFamily="50" charset="-128"/>
              <a:ea typeface="HG丸ｺﾞｼｯｸM-PRO" pitchFamily="50" charset="-128"/>
            </a:endParaRPr>
          </a:p>
        </p:txBody>
      </p:sp>
      <p:sp>
        <p:nvSpPr>
          <p:cNvPr id="33" name="テキスト ボックス 32"/>
          <p:cNvSpPr txBox="1"/>
          <p:nvPr/>
        </p:nvSpPr>
        <p:spPr>
          <a:xfrm>
            <a:off x="761006" y="5669351"/>
            <a:ext cx="441928" cy="169277"/>
          </a:xfrm>
          <a:prstGeom prst="rect">
            <a:avLst/>
          </a:prstGeom>
          <a:noFill/>
        </p:spPr>
        <p:txBody>
          <a:bodyPr wrap="square" rtlCol="0">
            <a:spAutoFit/>
          </a:bodyPr>
          <a:lstStyle/>
          <a:p>
            <a:r>
              <a:rPr lang="ja-JP" altLang="en-US" sz="500" b="1" dirty="0" smtClean="0">
                <a:latin typeface="HG丸ｺﾞｼｯｸM-PRO" pitchFamily="50" charset="-128"/>
                <a:ea typeface="HG丸ｺﾞｼｯｸM-PRO" pitchFamily="50" charset="-128"/>
              </a:rPr>
              <a:t>け しき</a:t>
            </a:r>
            <a:endParaRPr lang="en-US" altLang="ja-JP" sz="500" b="1" dirty="0" smtClean="0">
              <a:latin typeface="HG丸ｺﾞｼｯｸM-PRO" pitchFamily="50" charset="-128"/>
              <a:ea typeface="HG丸ｺﾞｼｯｸM-PRO" pitchFamily="50" charset="-128"/>
            </a:endParaRPr>
          </a:p>
        </p:txBody>
      </p:sp>
      <p:sp>
        <p:nvSpPr>
          <p:cNvPr id="34" name="テキスト ボックス 33"/>
          <p:cNvSpPr txBox="1"/>
          <p:nvPr/>
        </p:nvSpPr>
        <p:spPr>
          <a:xfrm>
            <a:off x="3177495" y="5756390"/>
            <a:ext cx="507112" cy="169277"/>
          </a:xfrm>
          <a:prstGeom prst="rect">
            <a:avLst/>
          </a:prstGeom>
          <a:noFill/>
        </p:spPr>
        <p:txBody>
          <a:bodyPr wrap="square" rtlCol="0">
            <a:spAutoFit/>
          </a:bodyPr>
          <a:lstStyle/>
          <a:p>
            <a:r>
              <a:rPr lang="ja-JP" altLang="en-US" sz="500" b="1" dirty="0" smtClean="0">
                <a:latin typeface="HG丸ｺﾞｼｯｸM-PRO" pitchFamily="50" charset="-128"/>
                <a:ea typeface="HG丸ｺﾞｼｯｸM-PRO" pitchFamily="50" charset="-128"/>
              </a:rPr>
              <a:t>ふ つう</a:t>
            </a:r>
            <a:endParaRPr lang="en-US" altLang="ja-JP" sz="500" b="1" dirty="0" smtClean="0">
              <a:latin typeface="HG丸ｺﾞｼｯｸM-PRO" pitchFamily="50" charset="-128"/>
              <a:ea typeface="HG丸ｺﾞｼｯｸM-PRO" pitchFamily="50" charset="-128"/>
            </a:endParaRPr>
          </a:p>
        </p:txBody>
      </p:sp>
      <p:sp>
        <p:nvSpPr>
          <p:cNvPr id="35" name="テキスト ボックス 34"/>
          <p:cNvSpPr txBox="1"/>
          <p:nvPr/>
        </p:nvSpPr>
        <p:spPr>
          <a:xfrm>
            <a:off x="4815839" y="5880089"/>
            <a:ext cx="386545" cy="138499"/>
          </a:xfrm>
          <a:prstGeom prst="rect">
            <a:avLst/>
          </a:prstGeom>
          <a:noFill/>
        </p:spPr>
        <p:txBody>
          <a:bodyPr wrap="square" rtlCol="0">
            <a:spAutoFit/>
          </a:bodyPr>
          <a:lstStyle/>
          <a:p>
            <a:r>
              <a:rPr lang="ja-JP" altLang="en-US" sz="300" b="1" dirty="0" smtClean="0">
                <a:latin typeface="HG丸ｺﾞｼｯｸM-PRO" pitchFamily="50" charset="-128"/>
                <a:ea typeface="HG丸ｺﾞｼｯｸM-PRO" pitchFamily="50" charset="-128"/>
              </a:rPr>
              <a:t>よご</a:t>
            </a:r>
            <a:endParaRPr lang="en-US" altLang="ja-JP" sz="300" b="1" dirty="0" smtClean="0">
              <a:latin typeface="HG丸ｺﾞｼｯｸM-PRO" pitchFamily="50" charset="-128"/>
              <a:ea typeface="HG丸ｺﾞｼｯｸM-PRO" pitchFamily="50" charset="-128"/>
            </a:endParaRPr>
          </a:p>
        </p:txBody>
      </p:sp>
      <p:sp>
        <p:nvSpPr>
          <p:cNvPr id="36" name="テキスト ボックス 35"/>
          <p:cNvSpPr txBox="1"/>
          <p:nvPr/>
        </p:nvSpPr>
        <p:spPr>
          <a:xfrm>
            <a:off x="190870" y="6218985"/>
            <a:ext cx="507112" cy="169277"/>
          </a:xfrm>
          <a:prstGeom prst="rect">
            <a:avLst/>
          </a:prstGeom>
          <a:noFill/>
        </p:spPr>
        <p:txBody>
          <a:bodyPr wrap="square" rtlCol="0">
            <a:spAutoFit/>
          </a:bodyPr>
          <a:lstStyle/>
          <a:p>
            <a:r>
              <a:rPr lang="ja-JP" altLang="en-US" sz="500" b="1" dirty="0" smtClean="0">
                <a:latin typeface="HG丸ｺﾞｼｯｸM-PRO" pitchFamily="50" charset="-128"/>
                <a:ea typeface="HG丸ｺﾞｼｯｸM-PRO" pitchFamily="50" charset="-128"/>
              </a:rPr>
              <a:t>し </a:t>
            </a:r>
            <a:r>
              <a:rPr lang="ja-JP" altLang="en-US" sz="500" b="1" dirty="0" err="1" smtClean="0">
                <a:latin typeface="HG丸ｺﾞｼｯｸM-PRO" pitchFamily="50" charset="-128"/>
                <a:ea typeface="HG丸ｺﾞｼｯｸM-PRO" pitchFamily="50" charset="-128"/>
              </a:rPr>
              <a:t>ぜん</a:t>
            </a:r>
            <a:endParaRPr lang="en-US" altLang="ja-JP" sz="500" b="1" dirty="0" smtClean="0">
              <a:latin typeface="HG丸ｺﾞｼｯｸM-PRO" pitchFamily="50" charset="-128"/>
              <a:ea typeface="HG丸ｺﾞｼｯｸM-PRO" pitchFamily="50" charset="-128"/>
            </a:endParaRPr>
          </a:p>
        </p:txBody>
      </p:sp>
      <p:sp>
        <p:nvSpPr>
          <p:cNvPr id="37" name="テキスト ボックス 36"/>
          <p:cNvSpPr txBox="1"/>
          <p:nvPr/>
        </p:nvSpPr>
        <p:spPr>
          <a:xfrm>
            <a:off x="715796" y="6785646"/>
            <a:ext cx="360040" cy="169277"/>
          </a:xfrm>
          <a:prstGeom prst="rect">
            <a:avLst/>
          </a:prstGeom>
          <a:noFill/>
        </p:spPr>
        <p:txBody>
          <a:bodyPr wrap="square" rtlCol="0">
            <a:spAutoFit/>
          </a:bodyPr>
          <a:lstStyle/>
          <a:p>
            <a:r>
              <a:rPr lang="ja-JP" altLang="en-US" sz="500" b="1" dirty="0" err="1" smtClean="0">
                <a:latin typeface="HG丸ｺﾞｼｯｸM-PRO" pitchFamily="50" charset="-128"/>
                <a:ea typeface="HG丸ｺﾞｼｯｸM-PRO" pitchFamily="50" charset="-128"/>
              </a:rPr>
              <a:t>まわ</a:t>
            </a:r>
            <a:endParaRPr lang="en-US" altLang="ja-JP" sz="500" b="1" dirty="0" smtClean="0">
              <a:latin typeface="HG丸ｺﾞｼｯｸM-PRO" pitchFamily="50" charset="-128"/>
              <a:ea typeface="HG丸ｺﾞｼｯｸM-PRO" pitchFamily="50" charset="-128"/>
            </a:endParaRPr>
          </a:p>
        </p:txBody>
      </p:sp>
      <p:sp>
        <p:nvSpPr>
          <p:cNvPr id="38" name="テキスト ボックス 37"/>
          <p:cNvSpPr txBox="1"/>
          <p:nvPr/>
        </p:nvSpPr>
        <p:spPr>
          <a:xfrm>
            <a:off x="4647850" y="6795049"/>
            <a:ext cx="360040" cy="169277"/>
          </a:xfrm>
          <a:prstGeom prst="rect">
            <a:avLst/>
          </a:prstGeom>
          <a:noFill/>
        </p:spPr>
        <p:txBody>
          <a:bodyPr wrap="square" rtlCol="0">
            <a:spAutoFit/>
          </a:bodyPr>
          <a:lstStyle/>
          <a:p>
            <a:r>
              <a:rPr lang="ja-JP" altLang="en-US" sz="500" b="1" dirty="0" smtClean="0">
                <a:latin typeface="HG丸ｺﾞｼｯｸM-PRO" pitchFamily="50" charset="-128"/>
                <a:ea typeface="HG丸ｺﾞｼｯｸM-PRO" pitchFamily="50" charset="-128"/>
              </a:rPr>
              <a:t>いや</a:t>
            </a:r>
            <a:endParaRPr lang="en-US" altLang="ja-JP" sz="500" b="1" dirty="0" smtClean="0">
              <a:latin typeface="HG丸ｺﾞｼｯｸM-PRO" pitchFamily="50" charset="-128"/>
              <a:ea typeface="HG丸ｺﾞｼｯｸM-PRO" pitchFamily="50" charset="-128"/>
            </a:endParaRPr>
          </a:p>
        </p:txBody>
      </p:sp>
      <p:sp>
        <p:nvSpPr>
          <p:cNvPr id="39" name="テキスト ボックス 38"/>
          <p:cNvSpPr txBox="1"/>
          <p:nvPr/>
        </p:nvSpPr>
        <p:spPr>
          <a:xfrm>
            <a:off x="714402" y="7319422"/>
            <a:ext cx="360040" cy="169277"/>
          </a:xfrm>
          <a:prstGeom prst="rect">
            <a:avLst/>
          </a:prstGeom>
          <a:noFill/>
        </p:spPr>
        <p:txBody>
          <a:bodyPr wrap="square" rtlCol="0">
            <a:spAutoFit/>
          </a:bodyPr>
          <a:lstStyle/>
          <a:p>
            <a:r>
              <a:rPr lang="ja-JP" altLang="en-US" sz="500" b="1" dirty="0" err="1" smtClean="0">
                <a:latin typeface="HG丸ｺﾞｼｯｸM-PRO" pitchFamily="50" charset="-128"/>
                <a:ea typeface="HG丸ｺﾞｼｯｸM-PRO" pitchFamily="50" charset="-128"/>
              </a:rPr>
              <a:t>まわ</a:t>
            </a:r>
            <a:endParaRPr lang="en-US" altLang="ja-JP" sz="500" b="1" dirty="0" smtClean="0">
              <a:latin typeface="HG丸ｺﾞｼｯｸM-PRO" pitchFamily="50" charset="-128"/>
              <a:ea typeface="HG丸ｺﾞｼｯｸM-PRO" pitchFamily="50" charset="-128"/>
            </a:endParaRPr>
          </a:p>
        </p:txBody>
      </p:sp>
      <p:sp>
        <p:nvSpPr>
          <p:cNvPr id="40" name="テキスト ボックス 39"/>
          <p:cNvSpPr txBox="1"/>
          <p:nvPr/>
        </p:nvSpPr>
        <p:spPr>
          <a:xfrm>
            <a:off x="1711380" y="8218485"/>
            <a:ext cx="482081" cy="138499"/>
          </a:xfrm>
          <a:prstGeom prst="rect">
            <a:avLst/>
          </a:prstGeom>
          <a:noFill/>
        </p:spPr>
        <p:txBody>
          <a:bodyPr wrap="square" rtlCol="0">
            <a:spAutoFit/>
          </a:bodyPr>
          <a:lstStyle/>
          <a:p>
            <a:r>
              <a:rPr lang="ja-JP" altLang="en-US" sz="300" b="1" dirty="0" smtClean="0">
                <a:latin typeface="HG丸ｺﾞｼｯｸM-PRO" pitchFamily="50" charset="-128"/>
                <a:ea typeface="HG丸ｺﾞｼｯｸM-PRO" pitchFamily="50" charset="-128"/>
              </a:rPr>
              <a:t>しゅ　</a:t>
            </a:r>
            <a:r>
              <a:rPr lang="ja-JP" altLang="en-US" sz="300" b="1" dirty="0" err="1" smtClean="0">
                <a:latin typeface="HG丸ｺﾞｼｯｸM-PRO" pitchFamily="50" charset="-128"/>
                <a:ea typeface="HG丸ｺﾞｼｯｸM-PRO" pitchFamily="50" charset="-128"/>
              </a:rPr>
              <a:t>るい</a:t>
            </a:r>
            <a:endParaRPr lang="en-US" altLang="ja-JP" sz="300" b="1" dirty="0" smtClean="0">
              <a:latin typeface="HG丸ｺﾞｼｯｸM-PRO" pitchFamily="50" charset="-128"/>
              <a:ea typeface="HG丸ｺﾞｼｯｸM-PRO" pitchFamily="50" charset="-128"/>
            </a:endParaRPr>
          </a:p>
        </p:txBody>
      </p:sp>
      <p:sp>
        <p:nvSpPr>
          <p:cNvPr id="42" name="テキスト ボックス 41"/>
          <p:cNvSpPr txBox="1"/>
          <p:nvPr/>
        </p:nvSpPr>
        <p:spPr>
          <a:xfrm>
            <a:off x="431679" y="8583265"/>
            <a:ext cx="360040" cy="169277"/>
          </a:xfrm>
          <a:prstGeom prst="rect">
            <a:avLst/>
          </a:prstGeom>
          <a:noFill/>
        </p:spPr>
        <p:txBody>
          <a:bodyPr wrap="square" rtlCol="0">
            <a:spAutoFit/>
          </a:bodyPr>
          <a:lstStyle/>
          <a:p>
            <a:r>
              <a:rPr lang="ja-JP" altLang="en-US" sz="500" b="1" dirty="0" err="1" smtClean="0">
                <a:latin typeface="HG丸ｺﾞｼｯｸM-PRO" pitchFamily="50" charset="-128"/>
                <a:ea typeface="HG丸ｺﾞｼｯｸM-PRO" pitchFamily="50" charset="-128"/>
              </a:rPr>
              <a:t>さわ</a:t>
            </a:r>
            <a:endParaRPr lang="en-US" altLang="ja-JP" sz="500" b="1" dirty="0" smtClean="0">
              <a:latin typeface="HG丸ｺﾞｼｯｸM-PRO" pitchFamily="50" charset="-128"/>
              <a:ea typeface="HG丸ｺﾞｼｯｸM-PRO" pitchFamily="50" charset="-128"/>
            </a:endParaRPr>
          </a:p>
        </p:txBody>
      </p:sp>
      <p:sp>
        <p:nvSpPr>
          <p:cNvPr id="43" name="テキスト ボックス 42"/>
          <p:cNvSpPr txBox="1"/>
          <p:nvPr/>
        </p:nvSpPr>
        <p:spPr>
          <a:xfrm>
            <a:off x="3140444" y="8667257"/>
            <a:ext cx="360040" cy="169277"/>
          </a:xfrm>
          <a:prstGeom prst="rect">
            <a:avLst/>
          </a:prstGeom>
          <a:noFill/>
        </p:spPr>
        <p:txBody>
          <a:bodyPr wrap="square" rtlCol="0">
            <a:spAutoFit/>
          </a:bodyPr>
          <a:lstStyle/>
          <a:p>
            <a:r>
              <a:rPr lang="ja-JP" altLang="en-US" sz="500" b="1" dirty="0" err="1" smtClean="0">
                <a:latin typeface="HG丸ｺﾞｼｯｸM-PRO" pitchFamily="50" charset="-128"/>
                <a:ea typeface="HG丸ｺﾞｼｯｸM-PRO" pitchFamily="50" charset="-128"/>
              </a:rPr>
              <a:t>さわ</a:t>
            </a:r>
            <a:endParaRPr lang="en-US" altLang="ja-JP" sz="500" b="1" dirty="0" smtClean="0">
              <a:latin typeface="HG丸ｺﾞｼｯｸM-PRO" pitchFamily="50" charset="-128"/>
              <a:ea typeface="HG丸ｺﾞｼｯｸM-PRO" pitchFamily="50" charset="-128"/>
            </a:endParaRPr>
          </a:p>
        </p:txBody>
      </p:sp>
      <p:sp>
        <p:nvSpPr>
          <p:cNvPr id="44" name="テキスト ボックス 43"/>
          <p:cNvSpPr txBox="1"/>
          <p:nvPr/>
        </p:nvSpPr>
        <p:spPr>
          <a:xfrm>
            <a:off x="4645854" y="8672543"/>
            <a:ext cx="360040" cy="169277"/>
          </a:xfrm>
          <a:prstGeom prst="rect">
            <a:avLst/>
          </a:prstGeom>
          <a:noFill/>
        </p:spPr>
        <p:txBody>
          <a:bodyPr wrap="square" rtlCol="0">
            <a:spAutoFit/>
          </a:bodyPr>
          <a:lstStyle/>
          <a:p>
            <a:r>
              <a:rPr lang="ja-JP" altLang="en-US" sz="500" b="1" dirty="0" err="1" smtClean="0">
                <a:latin typeface="HG丸ｺﾞｼｯｸM-PRO" pitchFamily="50" charset="-128"/>
                <a:ea typeface="HG丸ｺﾞｼｯｸM-PRO" pitchFamily="50" charset="-128"/>
              </a:rPr>
              <a:t>さわ</a:t>
            </a:r>
            <a:endParaRPr lang="en-US" altLang="ja-JP" sz="500" b="1" dirty="0" smtClean="0">
              <a:latin typeface="HG丸ｺﾞｼｯｸM-PRO" pitchFamily="50" charset="-128"/>
              <a:ea typeface="HG丸ｺﾞｼｯｸM-PRO" pitchFamily="50" charset="-128"/>
            </a:endParaRPr>
          </a:p>
        </p:txBody>
      </p:sp>
      <p:sp>
        <p:nvSpPr>
          <p:cNvPr id="46" name="テキスト ボックス 45"/>
          <p:cNvSpPr txBox="1"/>
          <p:nvPr/>
        </p:nvSpPr>
        <p:spPr>
          <a:xfrm>
            <a:off x="3223548" y="8214327"/>
            <a:ext cx="482081" cy="138499"/>
          </a:xfrm>
          <a:prstGeom prst="rect">
            <a:avLst/>
          </a:prstGeom>
          <a:noFill/>
        </p:spPr>
        <p:txBody>
          <a:bodyPr wrap="square" rtlCol="0">
            <a:spAutoFit/>
          </a:bodyPr>
          <a:lstStyle/>
          <a:p>
            <a:r>
              <a:rPr lang="ja-JP" altLang="en-US" sz="300" b="1" dirty="0" smtClean="0">
                <a:latin typeface="HG丸ｺﾞｼｯｸM-PRO" pitchFamily="50" charset="-128"/>
                <a:ea typeface="HG丸ｺﾞｼｯｸM-PRO" pitchFamily="50" charset="-128"/>
              </a:rPr>
              <a:t>しゅ　</a:t>
            </a:r>
            <a:r>
              <a:rPr lang="ja-JP" altLang="en-US" sz="300" b="1" dirty="0" err="1" smtClean="0">
                <a:latin typeface="HG丸ｺﾞｼｯｸM-PRO" pitchFamily="50" charset="-128"/>
                <a:ea typeface="HG丸ｺﾞｼｯｸM-PRO" pitchFamily="50" charset="-128"/>
              </a:rPr>
              <a:t>るい</a:t>
            </a:r>
            <a:endParaRPr lang="en-US" altLang="ja-JP" sz="300" b="1" dirty="0" smtClean="0">
              <a:latin typeface="HG丸ｺﾞｼｯｸM-PRO" pitchFamily="50" charset="-128"/>
              <a:ea typeface="HG丸ｺﾞｼｯｸM-PRO" pitchFamily="50" charset="-128"/>
            </a:endParaRPr>
          </a:p>
        </p:txBody>
      </p:sp>
      <p:cxnSp>
        <p:nvCxnSpPr>
          <p:cNvPr id="48" name="直線コネクタ 47"/>
          <p:cNvCxnSpPr/>
          <p:nvPr/>
        </p:nvCxnSpPr>
        <p:spPr>
          <a:xfrm>
            <a:off x="6212192" y="2612005"/>
            <a:ext cx="0" cy="64800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49" name="表 48"/>
          <p:cNvGraphicFramePr>
            <a:graphicFrameLocks noGrp="1"/>
          </p:cNvGraphicFramePr>
          <p:nvPr>
            <p:extLst>
              <p:ext uri="{D42A27DB-BD31-4B8C-83A1-F6EECF244321}">
                <p14:modId xmlns="" xmlns:p14="http://schemas.microsoft.com/office/powerpoint/2010/main" val="2297406629"/>
              </p:ext>
            </p:extLst>
          </p:nvPr>
        </p:nvGraphicFramePr>
        <p:xfrm>
          <a:off x="6265887" y="2574554"/>
          <a:ext cx="576000" cy="6552000"/>
        </p:xfrm>
        <a:graphic>
          <a:graphicData uri="http://schemas.openxmlformats.org/drawingml/2006/table">
            <a:tbl>
              <a:tblPr firstRow="1" bandRow="1">
                <a:tableStyleId>{5C22544A-7EE6-4342-B048-85BDC9FD1C3A}</a:tableStyleId>
              </a:tblPr>
              <a:tblGrid>
                <a:gridCol w="576000"/>
              </a:tblGrid>
              <a:tr h="864000">
                <a:tc>
                  <a:txBody>
                    <a:bodyPr/>
                    <a:lstStyle/>
                    <a:p>
                      <a:r>
                        <a:rPr kumimoji="1" lang="ja-JP" altLang="en-US" sz="550" dirty="0" smtClean="0">
                          <a:solidFill>
                            <a:schemeClr val="tx1"/>
                          </a:solidFill>
                          <a:latin typeface="HG丸ｺﾞｼｯｸM-PRO" panose="020F0600000000000000" pitchFamily="50" charset="-128"/>
                          <a:ea typeface="HG丸ｺﾞｼｯｸM-PRO" panose="020F0600000000000000" pitchFamily="50" charset="-128"/>
                        </a:rPr>
                        <a:t>　左の結果</a:t>
                      </a:r>
                      <a:r>
                        <a:rPr kumimoji="1" lang="en-US" altLang="ja-JP" sz="55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550" dirty="0" smtClean="0">
                          <a:solidFill>
                            <a:schemeClr val="tx1"/>
                          </a:solidFill>
                          <a:latin typeface="HG丸ｺﾞｼｯｸM-PRO" panose="020F0600000000000000" pitchFamily="50" charset="-128"/>
                          <a:ea typeface="HG丸ｺﾞｼｯｸM-PRO" panose="020F0600000000000000" pitchFamily="50" charset="-128"/>
                        </a:rPr>
                        <a:t>数字</a:t>
                      </a:r>
                      <a:r>
                        <a:rPr kumimoji="1" lang="en-US" altLang="ja-JP" sz="55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550" dirty="0" smtClean="0">
                          <a:solidFill>
                            <a:schemeClr val="tx1"/>
                          </a:solidFill>
                          <a:latin typeface="HG丸ｺﾞｼｯｸM-PRO" panose="020F0600000000000000" pitchFamily="50" charset="-128"/>
                          <a:ea typeface="HG丸ｺﾞｼｯｸM-PRO" panose="020F0600000000000000" pitchFamily="50" charset="-128"/>
                        </a:rPr>
                        <a:t>を記入し点線でおり曲げるとうら面からでも結果を見ることができてべんりです！</a:t>
                      </a:r>
                      <a:endParaRPr kumimoji="1" lang="ja-JP" altLang="en-US" sz="550" dirty="0">
                        <a:solidFill>
                          <a:schemeClr val="tx1"/>
                        </a:solidFill>
                        <a:latin typeface="HG丸ｺﾞｼｯｸM-PRO" panose="020F0600000000000000" pitchFamily="50" charset="-128"/>
                        <a:ea typeface="HG丸ｺﾞｼｯｸM-PRO" panose="020F0600000000000000" pitchFamily="50" charset="-128"/>
                      </a:endParaRPr>
                    </a:p>
                  </a:txBody>
                  <a:tcPr>
                    <a:solidFill>
                      <a:schemeClr val="tx2">
                        <a:lumMod val="20000"/>
                        <a:lumOff val="80000"/>
                      </a:schemeClr>
                    </a:solidFill>
                  </a:tcPr>
                </a:tc>
              </a:tr>
              <a:tr h="540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①</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endParaRPr>
                    </a:p>
                  </a:txBody>
                  <a:tcPr/>
                </a:tc>
              </a:tr>
              <a:tr h="612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②</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endParaRPr>
                    </a:p>
                  </a:txBody>
                  <a:tcPr/>
                </a:tc>
              </a:tr>
              <a:tr h="540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③</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endParaRPr>
                    </a:p>
                  </a:txBody>
                  <a:tcPr/>
                </a:tc>
              </a:tr>
              <a:tr h="540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④</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endParaRPr>
                    </a:p>
                  </a:txBody>
                  <a:tcPr/>
                </a:tc>
              </a:tr>
              <a:tr h="540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⑤</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endParaRPr>
                    </a:p>
                  </a:txBody>
                  <a:tcPr/>
                </a:tc>
              </a:tr>
              <a:tr h="540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⑥</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endParaRPr>
                    </a:p>
                  </a:txBody>
                  <a:tcPr/>
                </a:tc>
              </a:tr>
              <a:tr h="612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⑦</a:t>
                      </a:r>
                      <a:endPar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endParaRPr>
                    </a:p>
                  </a:txBody>
                  <a:tcPr/>
                </a:tc>
              </a:tr>
              <a:tr h="612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⑧</a:t>
                      </a:r>
                      <a:endPar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endParaRPr>
                    </a:p>
                  </a:txBody>
                  <a:tcPr/>
                </a:tc>
              </a:tr>
              <a:tr h="612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⑨</a:t>
                      </a:r>
                      <a:endPar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endParaRPr>
                    </a:p>
                  </a:txBody>
                  <a:tcPr/>
                </a:tc>
              </a:tr>
              <a:tr h="540000">
                <a:tc>
                  <a:txBody>
                    <a:bodyPr/>
                    <a:lstStyle/>
                    <a:p>
                      <a:pPr algn="ctr"/>
                      <a:r>
                        <a:rPr kumimoji="1" lang="ja-JP" altLang="en-US" sz="1000" b="1" dirty="0" smtClean="0">
                          <a:solidFill>
                            <a:schemeClr val="tx1"/>
                          </a:solidFill>
                          <a:latin typeface="HG丸ｺﾞｼｯｸM-PRO" pitchFamily="50" charset="-128"/>
                          <a:ea typeface="HG丸ｺﾞｼｯｸM-PRO" pitchFamily="50" charset="-128"/>
                        </a:rPr>
                        <a:t>⑩</a:t>
                      </a:r>
                      <a:endPar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7"/>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804781" y="2011965"/>
            <a:ext cx="3089876" cy="2059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8" name="Picture 6"/>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4190" y="2001920"/>
            <a:ext cx="3089876" cy="2059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30" name="Picture 6" descr="\\09g00nas045\転換・応援団担当\H25\20_共助による川の再生\06_五感による河川環境指標\02_検討会\子供版\04 試行版（案）\コバトン\1-6-17.jpg"/>
          <p:cNvPicPr>
            <a:picLocks noChangeAspect="1" noChangeArrowheads="1"/>
          </p:cNvPicPr>
          <p:nvPr/>
        </p:nvPicPr>
        <p:blipFill>
          <a:blip r:embed="rId5" cstate="print"/>
          <a:srcRect/>
          <a:stretch>
            <a:fillRect/>
          </a:stretch>
        </p:blipFill>
        <p:spPr bwMode="auto">
          <a:xfrm>
            <a:off x="3933056" y="8100392"/>
            <a:ext cx="1440000" cy="718400"/>
          </a:xfrm>
          <a:prstGeom prst="rect">
            <a:avLst/>
          </a:prstGeom>
          <a:noFill/>
        </p:spPr>
      </p:pic>
      <p:pic>
        <p:nvPicPr>
          <p:cNvPr id="1031" name="Picture 7" descr="\\09g00nas045\転換・応援団担当\H25\20_共助による川の再生\06_五感による河川環境指標\02_検討会\子供版\04 試行版（案）\コバトン\1-7-02.jpg"/>
          <p:cNvPicPr>
            <a:picLocks noChangeAspect="1" noChangeArrowheads="1"/>
          </p:cNvPicPr>
          <p:nvPr/>
        </p:nvPicPr>
        <p:blipFill>
          <a:blip r:embed="rId6" cstate="print"/>
          <a:srcRect/>
          <a:stretch>
            <a:fillRect/>
          </a:stretch>
        </p:blipFill>
        <p:spPr bwMode="auto">
          <a:xfrm>
            <a:off x="260648" y="5724128"/>
            <a:ext cx="1080000" cy="832466"/>
          </a:xfrm>
          <a:prstGeom prst="rect">
            <a:avLst/>
          </a:prstGeom>
          <a:noFill/>
        </p:spPr>
      </p:pic>
      <p:pic>
        <p:nvPicPr>
          <p:cNvPr id="10" name="Picture 5" descr="\\09g00nas045\転換・応援団担当\H25\20_共助による川の再生\06_五感による河川環境指標\02_検討会\子供版\04 試行版（案）\コバトン\1-7-06.jpg"/>
          <p:cNvPicPr>
            <a:picLocks noChangeAspect="1" noChangeArrowheads="1"/>
          </p:cNvPicPr>
          <p:nvPr/>
        </p:nvPicPr>
        <p:blipFill>
          <a:blip r:embed="rId7" cstate="print"/>
          <a:srcRect/>
          <a:stretch>
            <a:fillRect/>
          </a:stretch>
        </p:blipFill>
        <p:spPr bwMode="auto">
          <a:xfrm>
            <a:off x="5545807" y="5830044"/>
            <a:ext cx="1044000" cy="784236"/>
          </a:xfrm>
          <a:prstGeom prst="rect">
            <a:avLst/>
          </a:prstGeom>
          <a:noFill/>
        </p:spPr>
      </p:pic>
      <p:pic>
        <p:nvPicPr>
          <p:cNvPr id="3" name="Picture 2"/>
          <p:cNvPicPr>
            <a:picLocks noChangeAspect="1" noChangeArrowheads="1"/>
          </p:cNvPicPr>
          <p:nvPr/>
        </p:nvPicPr>
        <p:blipFill>
          <a:blip r:embed="rId8" cstate="print"/>
          <a:srcRect/>
          <a:stretch>
            <a:fillRect/>
          </a:stretch>
        </p:blipFill>
        <p:spPr bwMode="auto">
          <a:xfrm>
            <a:off x="2204268" y="4106044"/>
            <a:ext cx="739726" cy="540000"/>
          </a:xfrm>
          <a:prstGeom prst="rect">
            <a:avLst/>
          </a:prstGeom>
          <a:noFill/>
          <a:ln w="9525">
            <a:noFill/>
            <a:miter lim="800000"/>
            <a:headEnd/>
            <a:tailEnd/>
          </a:ln>
          <a:effectLst/>
        </p:spPr>
      </p:pic>
      <p:grpSp>
        <p:nvGrpSpPr>
          <p:cNvPr id="44" name="グループ化 43"/>
          <p:cNvGrpSpPr/>
          <p:nvPr/>
        </p:nvGrpSpPr>
        <p:grpSpPr>
          <a:xfrm>
            <a:off x="189400" y="3900432"/>
            <a:ext cx="6840000" cy="4560000"/>
            <a:chOff x="189400" y="3900432"/>
            <a:chExt cx="6840000" cy="4560000"/>
          </a:xfrm>
        </p:grpSpPr>
        <p:graphicFrame>
          <p:nvGraphicFramePr>
            <p:cNvPr id="4" name="グラフ 3"/>
            <p:cNvGraphicFramePr>
              <a:graphicFrameLocks noChangeAspect="1"/>
            </p:cNvGraphicFramePr>
            <p:nvPr>
              <p:extLst>
                <p:ext uri="{D42A27DB-BD31-4B8C-83A1-F6EECF244321}">
                  <p14:modId xmlns="" xmlns:p14="http://schemas.microsoft.com/office/powerpoint/2010/main" val="1391267023"/>
                </p:ext>
              </p:extLst>
            </p:nvPr>
          </p:nvGraphicFramePr>
          <p:xfrm>
            <a:off x="189400" y="3900432"/>
            <a:ext cx="6840000" cy="4560000"/>
          </p:xfrm>
          <a:graphic>
            <a:graphicData uri="http://schemas.openxmlformats.org/drawingml/2006/chart">
              <c:chart xmlns:c="http://schemas.openxmlformats.org/drawingml/2006/chart" xmlns:r="http://schemas.openxmlformats.org/officeDocument/2006/relationships" r:id="rId9"/>
            </a:graphicData>
          </a:graphic>
        </p:graphicFrame>
        <p:pic>
          <p:nvPicPr>
            <p:cNvPr id="1026" name="Picture 2"/>
            <p:cNvPicPr>
              <a:picLocks noChangeAspect="1" noChangeArrowheads="1"/>
            </p:cNvPicPr>
            <p:nvPr/>
          </p:nvPicPr>
          <p:blipFill>
            <a:blip r:embed="rId10" cstate="print"/>
            <a:srcRect/>
            <a:stretch>
              <a:fillRect/>
            </a:stretch>
          </p:blipFill>
          <p:spPr bwMode="auto">
            <a:xfrm>
              <a:off x="3087807" y="5854173"/>
              <a:ext cx="790575" cy="790575"/>
            </a:xfrm>
            <a:prstGeom prst="rect">
              <a:avLst/>
            </a:prstGeom>
            <a:noFill/>
            <a:ln w="9525">
              <a:noFill/>
              <a:miter lim="800000"/>
              <a:headEnd/>
              <a:tailEnd/>
            </a:ln>
            <a:effectLst/>
          </p:spPr>
        </p:pic>
      </p:grpSp>
      <p:sp>
        <p:nvSpPr>
          <p:cNvPr id="7" name="テキスト ボックス 6"/>
          <p:cNvSpPr txBox="1"/>
          <p:nvPr/>
        </p:nvSpPr>
        <p:spPr>
          <a:xfrm>
            <a:off x="-27384" y="642223"/>
            <a:ext cx="7029400" cy="492443"/>
          </a:xfrm>
          <a:prstGeom prst="rect">
            <a:avLst/>
          </a:prstGeom>
          <a:noFill/>
        </p:spPr>
        <p:txBody>
          <a:bodyPr wrap="square" rtlCol="0">
            <a:spAutoFit/>
          </a:bodyPr>
          <a:lstStyle/>
          <a:p>
            <a:r>
              <a:rPr lang="ja-JP" altLang="en-US" sz="1300" dirty="0" smtClean="0">
                <a:latin typeface="HG丸ｺﾞｼｯｸM-PRO" panose="020F0600000000000000" pitchFamily="50" charset="-128"/>
                <a:ea typeface="HG丸ｺﾞｼｯｸM-PRO" panose="020F0600000000000000" pitchFamily="50" charset="-128"/>
              </a:rPr>
              <a:t>２</a:t>
            </a:r>
            <a:r>
              <a:rPr kumimoji="1" lang="ja-JP" altLang="en-US" sz="1300" dirty="0" smtClean="0">
                <a:latin typeface="HG丸ｺﾞｼｯｸM-PRO" panose="020F0600000000000000" pitchFamily="50" charset="-128"/>
                <a:ea typeface="HG丸ｺﾞｼｯｸM-PRO" panose="020F0600000000000000" pitchFamily="50" charset="-128"/>
              </a:rPr>
              <a:t>　結果をグラフにしてみよう！</a:t>
            </a:r>
            <a:endParaRPr lang="en-US" altLang="ja-JP" sz="1300" dirty="0" smtClean="0">
              <a:latin typeface="HG丸ｺﾞｼｯｸM-PRO" panose="020F0600000000000000" pitchFamily="50" charset="-128"/>
              <a:ea typeface="HG丸ｺﾞｼｯｸM-PRO" panose="020F0600000000000000" pitchFamily="50" charset="-128"/>
            </a:endParaRPr>
          </a:p>
          <a:p>
            <a:pPr marL="523875" indent="-342900"/>
            <a:r>
              <a:rPr lang="ja-JP" altLang="en-US" sz="1300" dirty="0" smtClean="0">
                <a:latin typeface="HG丸ｺﾞｼｯｸM-PRO" panose="020F0600000000000000" pitchFamily="50" charset="-128"/>
                <a:ea typeface="HG丸ｺﾞｼｯｸM-PRO" panose="020F0600000000000000" pitchFamily="50" charset="-128"/>
              </a:rPr>
              <a:t>○下の「グラフの作り方」を参考にしてグラフを作ってみましょう。</a:t>
            </a:r>
            <a:endParaRPr lang="en-US" altLang="ja-JP" sz="1300" dirty="0" smtClean="0">
              <a:latin typeface="HG丸ｺﾞｼｯｸM-PRO" panose="020F0600000000000000" pitchFamily="50" charset="-128"/>
              <a:ea typeface="HG丸ｺﾞｼｯｸM-PRO" panose="020F0600000000000000" pitchFamily="50" charset="-128"/>
            </a:endParaRPr>
          </a:p>
        </p:txBody>
      </p:sp>
      <p:sp>
        <p:nvSpPr>
          <p:cNvPr id="37" name="雲 36"/>
          <p:cNvSpPr>
            <a:spLocks/>
          </p:cNvSpPr>
          <p:nvPr/>
        </p:nvSpPr>
        <p:spPr>
          <a:xfrm>
            <a:off x="5510534" y="1701434"/>
            <a:ext cx="1270590" cy="1080000"/>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22312" y="1403648"/>
            <a:ext cx="6804000" cy="266429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5628996" y="1892895"/>
            <a:ext cx="1112372" cy="707886"/>
          </a:xfrm>
          <a:prstGeom prst="rect">
            <a:avLst/>
          </a:prstGeom>
          <a:noFill/>
        </p:spPr>
        <p:txBody>
          <a:bodyPr wrap="square" rtlCol="0">
            <a:spAutoFit/>
          </a:bodyPr>
          <a:lstStyle/>
          <a:p>
            <a:r>
              <a:rPr kumimoji="1" lang="ja-JP" altLang="en-US" sz="1000" b="1" dirty="0" smtClean="0">
                <a:latin typeface="HG丸ｺﾞｼｯｸM-PRO" panose="020F0600000000000000" pitchFamily="50" charset="-128"/>
                <a:ea typeface="HG丸ｺﾞｼｯｸM-PRO" panose="020F0600000000000000" pitchFamily="50" charset="-128"/>
              </a:rPr>
              <a:t>さあ、下のグラフに自分の結果</a:t>
            </a:r>
            <a:endParaRPr kumimoji="1" lang="en-US" altLang="ja-JP" sz="1000" b="1" dirty="0" smtClean="0">
              <a:latin typeface="HG丸ｺﾞｼｯｸM-PRO" panose="020F0600000000000000" pitchFamily="50" charset="-128"/>
              <a:ea typeface="HG丸ｺﾞｼｯｸM-PRO" panose="020F0600000000000000" pitchFamily="50" charset="-128"/>
            </a:endParaRPr>
          </a:p>
          <a:p>
            <a:r>
              <a:rPr kumimoji="1" lang="ja-JP" altLang="en-US" sz="1000" b="1" dirty="0" smtClean="0">
                <a:latin typeface="HG丸ｺﾞｼｯｸM-PRO" panose="020F0600000000000000" pitchFamily="50" charset="-128"/>
                <a:ea typeface="HG丸ｺﾞｼｯｸM-PRO" panose="020F0600000000000000" pitchFamily="50" charset="-128"/>
              </a:rPr>
              <a:t>を書き込んで</a:t>
            </a:r>
            <a:endParaRPr kumimoji="1" lang="en-US" altLang="ja-JP" sz="1000" b="1" dirty="0" smtClean="0">
              <a:latin typeface="HG丸ｺﾞｼｯｸM-PRO" panose="020F0600000000000000" pitchFamily="50" charset="-128"/>
              <a:ea typeface="HG丸ｺﾞｼｯｸM-PRO" panose="020F0600000000000000" pitchFamily="50" charset="-128"/>
            </a:endParaRPr>
          </a:p>
          <a:p>
            <a:r>
              <a:rPr kumimoji="1" lang="ja-JP" altLang="en-US" sz="1000" b="1" dirty="0" smtClean="0">
                <a:latin typeface="HG丸ｺﾞｼｯｸM-PRO" panose="020F0600000000000000" pitchFamily="50" charset="-128"/>
                <a:ea typeface="HG丸ｺﾞｼｯｸM-PRO" panose="020F0600000000000000" pitchFamily="50" charset="-128"/>
              </a:rPr>
              <a:t>みよう！</a:t>
            </a:r>
            <a:endParaRPr kumimoji="1" lang="ja-JP" altLang="en-US" sz="1000" b="1" dirty="0">
              <a:latin typeface="HG丸ｺﾞｼｯｸM-PRO" panose="020F0600000000000000" pitchFamily="50" charset="-128"/>
              <a:ea typeface="HG丸ｺﾞｼｯｸM-PRO" panose="020F0600000000000000" pitchFamily="50" charset="-128"/>
            </a:endParaRPr>
          </a:p>
        </p:txBody>
      </p:sp>
      <p:sp>
        <p:nvSpPr>
          <p:cNvPr id="14" name="下矢印 13"/>
          <p:cNvSpPr/>
          <p:nvPr/>
        </p:nvSpPr>
        <p:spPr>
          <a:xfrm rot="16200000">
            <a:off x="2593479" y="1913037"/>
            <a:ext cx="720080" cy="576064"/>
          </a:xfrm>
          <a:prstGeom prst="downArrow">
            <a:avLst/>
          </a:prstGeom>
          <a:noFill/>
          <a:ln w="381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noFill/>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332655" y="1551955"/>
            <a:ext cx="2332832" cy="492443"/>
          </a:xfrm>
          <a:prstGeom prst="rect">
            <a:avLst/>
          </a:prstGeom>
          <a:noFill/>
        </p:spPr>
        <p:txBody>
          <a:bodyPr wrap="square" rtlCol="0">
            <a:spAutoFit/>
          </a:bodyPr>
          <a:lstStyle/>
          <a:p>
            <a:pPr marL="180975" indent="-180975"/>
            <a:r>
              <a:rPr lang="ja-JP" altLang="en-US" sz="1300" dirty="0" smtClean="0">
                <a:latin typeface="HG丸ｺﾞｼｯｸM-PRO" panose="020F0600000000000000" pitchFamily="50" charset="-128"/>
                <a:ea typeface="HG丸ｺﾞｼｯｸM-PRO" panose="020F0600000000000000" pitchFamily="50" charset="-128"/>
              </a:rPr>
              <a:t>➊</a:t>
            </a:r>
            <a:r>
              <a:rPr kumimoji="1" lang="ja-JP" altLang="en-US" sz="1300" dirty="0" smtClean="0">
                <a:latin typeface="HG丸ｺﾞｼｯｸM-PRO" panose="020F0600000000000000" pitchFamily="50" charset="-128"/>
                <a:ea typeface="HG丸ｺﾞｼｯｸM-PRO" panose="020F0600000000000000" pitchFamily="50" charset="-128"/>
              </a:rPr>
              <a:t>　まず</a:t>
            </a:r>
            <a:r>
              <a:rPr lang="ja-JP" altLang="en-US" sz="1300" dirty="0" smtClean="0">
                <a:latin typeface="HG丸ｺﾞｼｯｸM-PRO" panose="020F0600000000000000" pitchFamily="50" charset="-128"/>
                <a:ea typeface="HG丸ｺﾞｼｯｸM-PRO" panose="020F0600000000000000" pitchFamily="50" charset="-128"/>
              </a:rPr>
              <a:t>、●で</a:t>
            </a:r>
            <a:r>
              <a:rPr kumimoji="1" lang="ja-JP" altLang="en-US" sz="1300" dirty="0" smtClean="0">
                <a:latin typeface="HG丸ｺﾞｼｯｸM-PRO" panose="020F0600000000000000" pitchFamily="50" charset="-128"/>
                <a:ea typeface="HG丸ｺﾞｼｯｸM-PRO" panose="020F0600000000000000" pitchFamily="50" charset="-128"/>
              </a:rPr>
              <a:t>結果をグラフに書き込みましょう。</a:t>
            </a:r>
            <a:endParaRPr kumimoji="1" lang="en-US" altLang="ja-JP" sz="1300" dirty="0" smtClean="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3356992" y="1585764"/>
            <a:ext cx="2232248" cy="492443"/>
          </a:xfrm>
          <a:prstGeom prst="rect">
            <a:avLst/>
          </a:prstGeom>
          <a:noFill/>
        </p:spPr>
        <p:txBody>
          <a:bodyPr wrap="square" rtlCol="0">
            <a:spAutoFit/>
          </a:bodyPr>
          <a:lstStyle/>
          <a:p>
            <a:pPr marL="180975" indent="-180975"/>
            <a:r>
              <a:rPr lang="ja-JP" altLang="en-US" sz="1300" dirty="0" smtClean="0">
                <a:latin typeface="HG丸ｺﾞｼｯｸM-PRO" panose="020F0600000000000000" pitchFamily="50" charset="-128"/>
                <a:ea typeface="HG丸ｺﾞｼｯｸM-PRO" panose="020F0600000000000000" pitchFamily="50" charset="-128"/>
              </a:rPr>
              <a:t>➋</a:t>
            </a:r>
            <a:r>
              <a:rPr kumimoji="1" lang="ja-JP" altLang="en-US" sz="1300" dirty="0" smtClean="0">
                <a:latin typeface="HG丸ｺﾞｼｯｸM-PRO" panose="020F0600000000000000" pitchFamily="50" charset="-128"/>
                <a:ea typeface="HG丸ｺﾞｼｯｸM-PRO" panose="020F0600000000000000" pitchFamily="50" charset="-128"/>
              </a:rPr>
              <a:t>　次に●を線で</a:t>
            </a:r>
            <a:r>
              <a:rPr lang="ja-JP" altLang="en-US" sz="1300" dirty="0" smtClean="0">
                <a:latin typeface="HG丸ｺﾞｼｯｸM-PRO" panose="020F0600000000000000" pitchFamily="50" charset="-128"/>
                <a:ea typeface="HG丸ｺﾞｼｯｸM-PRO" panose="020F0600000000000000" pitchFamily="50" charset="-128"/>
              </a:rPr>
              <a:t>結んだら</a:t>
            </a:r>
            <a:endParaRPr lang="en-US" altLang="ja-JP" sz="1300" dirty="0" smtClean="0">
              <a:latin typeface="HG丸ｺﾞｼｯｸM-PRO" panose="020F0600000000000000" pitchFamily="50" charset="-128"/>
              <a:ea typeface="HG丸ｺﾞｼｯｸM-PRO" panose="020F0600000000000000" pitchFamily="50" charset="-128"/>
            </a:endParaRPr>
          </a:p>
          <a:p>
            <a:pPr marL="266700" indent="-85725"/>
            <a:r>
              <a:rPr lang="ja-JP" altLang="en-US" sz="1300" dirty="0" smtClean="0">
                <a:latin typeface="HG丸ｺﾞｼｯｸM-PRO" panose="020F0600000000000000" pitchFamily="50" charset="-128"/>
                <a:ea typeface="HG丸ｺﾞｼｯｸM-PRO" panose="020F0600000000000000" pitchFamily="50" charset="-128"/>
              </a:rPr>
              <a:t>できあがり！</a:t>
            </a:r>
            <a:endParaRPr kumimoji="1" lang="en-US" altLang="ja-JP" sz="1300" dirty="0" smtClean="0">
              <a:latin typeface="HG丸ｺﾞｼｯｸM-PRO" panose="020F0600000000000000" pitchFamily="50" charset="-128"/>
              <a:ea typeface="HG丸ｺﾞｼｯｸM-PRO" panose="020F0600000000000000" pitchFamily="50" charset="-128"/>
            </a:endParaRPr>
          </a:p>
        </p:txBody>
      </p:sp>
      <p:sp>
        <p:nvSpPr>
          <p:cNvPr id="32" name="下矢印 31"/>
          <p:cNvSpPr/>
          <p:nvPr/>
        </p:nvSpPr>
        <p:spPr>
          <a:xfrm rot="1676588">
            <a:off x="5694372" y="2871836"/>
            <a:ext cx="720080" cy="1129165"/>
          </a:xfrm>
          <a:prstGeom prst="downArrow">
            <a:avLst/>
          </a:prstGeom>
          <a:noFill/>
          <a:ln w="381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grpSp>
        <p:nvGrpSpPr>
          <p:cNvPr id="43" name="グループ化 42"/>
          <p:cNvGrpSpPr/>
          <p:nvPr/>
        </p:nvGrpSpPr>
        <p:grpSpPr>
          <a:xfrm>
            <a:off x="3627708" y="2140662"/>
            <a:ext cx="1588696" cy="1701873"/>
            <a:chOff x="3627708" y="2140662"/>
            <a:chExt cx="1588696" cy="1701873"/>
          </a:xfrm>
        </p:grpSpPr>
        <p:sp>
          <p:nvSpPr>
            <p:cNvPr id="67" name="正方形/長方形 66"/>
            <p:cNvSpPr/>
            <p:nvPr/>
          </p:nvSpPr>
          <p:spPr>
            <a:xfrm>
              <a:off x="4136073" y="2140662"/>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68" name="正方形/長方形 67"/>
            <p:cNvSpPr/>
            <p:nvPr/>
          </p:nvSpPr>
          <p:spPr>
            <a:xfrm>
              <a:off x="4461940" y="2512855"/>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69" name="正方形/長方形 68"/>
            <p:cNvSpPr/>
            <p:nvPr/>
          </p:nvSpPr>
          <p:spPr>
            <a:xfrm>
              <a:off x="4895077" y="2691667"/>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0" name="正方形/長方形 69"/>
            <p:cNvSpPr/>
            <p:nvPr/>
          </p:nvSpPr>
          <p:spPr>
            <a:xfrm>
              <a:off x="4903498" y="3183118"/>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1" name="正方形/長方形 70"/>
            <p:cNvSpPr/>
            <p:nvPr/>
          </p:nvSpPr>
          <p:spPr>
            <a:xfrm>
              <a:off x="4463029" y="3382541"/>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2" name="正方形/長方形 71"/>
            <p:cNvSpPr/>
            <p:nvPr/>
          </p:nvSpPr>
          <p:spPr>
            <a:xfrm>
              <a:off x="4136073" y="3485056"/>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3" name="正方形/長方形 72"/>
            <p:cNvSpPr/>
            <p:nvPr/>
          </p:nvSpPr>
          <p:spPr>
            <a:xfrm>
              <a:off x="3671257" y="3596314"/>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4" name="正方形/長方形 73"/>
            <p:cNvSpPr/>
            <p:nvPr/>
          </p:nvSpPr>
          <p:spPr>
            <a:xfrm>
              <a:off x="3627708" y="3104256"/>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5" name="正方形/長方形 74"/>
            <p:cNvSpPr/>
            <p:nvPr/>
          </p:nvSpPr>
          <p:spPr>
            <a:xfrm>
              <a:off x="3636557" y="2780267"/>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6" name="正方形/長方形 75"/>
            <p:cNvSpPr/>
            <p:nvPr/>
          </p:nvSpPr>
          <p:spPr>
            <a:xfrm>
              <a:off x="3824685" y="2513898"/>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grpSp>
      <p:sp>
        <p:nvSpPr>
          <p:cNvPr id="77" name="テキスト ボックス 76"/>
          <p:cNvSpPr txBox="1"/>
          <p:nvPr/>
        </p:nvSpPr>
        <p:spPr>
          <a:xfrm>
            <a:off x="0" y="8509104"/>
            <a:ext cx="6669360" cy="692497"/>
          </a:xfrm>
          <a:prstGeom prst="rect">
            <a:avLst/>
          </a:prstGeom>
          <a:noFill/>
        </p:spPr>
        <p:txBody>
          <a:bodyPr wrap="square" rtlCol="0">
            <a:spAutoFit/>
          </a:bodyPr>
          <a:lstStyle/>
          <a:p>
            <a:r>
              <a:rPr lang="ja-JP" altLang="en-US" sz="1300" dirty="0" smtClean="0">
                <a:latin typeface="HG丸ｺﾞｼｯｸM-PRO" panose="020F0600000000000000" pitchFamily="50" charset="-128"/>
                <a:ea typeface="HG丸ｺﾞｼｯｸM-PRO" panose="020F0600000000000000" pitchFamily="50" charset="-128"/>
              </a:rPr>
              <a:t>３　考えてみよう！</a:t>
            </a:r>
            <a:endParaRPr lang="en-US" altLang="ja-JP" sz="1300" dirty="0" smtClean="0">
              <a:latin typeface="HG丸ｺﾞｼｯｸM-PRO" panose="020F0600000000000000" pitchFamily="50" charset="-128"/>
              <a:ea typeface="HG丸ｺﾞｼｯｸM-PRO" panose="020F0600000000000000" pitchFamily="50" charset="-128"/>
            </a:endParaRPr>
          </a:p>
          <a:p>
            <a:pPr marL="523875" indent="-342900"/>
            <a:r>
              <a:rPr lang="ja-JP" altLang="en-US" sz="1300" dirty="0" smtClean="0">
                <a:latin typeface="HG丸ｺﾞｼｯｸM-PRO" pitchFamily="50" charset="-128"/>
                <a:ea typeface="HG丸ｺﾞｼｯｸM-PRO" pitchFamily="50" charset="-128"/>
              </a:rPr>
              <a:t>○この川の好きなところ、嫌いなところはどこですか？</a:t>
            </a:r>
            <a:endParaRPr lang="en-US" altLang="ja-JP" sz="1300" dirty="0" smtClean="0">
              <a:latin typeface="HG丸ｺﾞｼｯｸM-PRO" pitchFamily="50" charset="-128"/>
              <a:ea typeface="HG丸ｺﾞｼｯｸM-PRO" pitchFamily="50" charset="-128"/>
            </a:endParaRPr>
          </a:p>
          <a:p>
            <a:pPr marL="523875" indent="-342900"/>
            <a:r>
              <a:rPr lang="ja-JP" altLang="en-US" sz="1300" dirty="0" smtClean="0">
                <a:latin typeface="HG丸ｺﾞｼｯｸM-PRO" pitchFamily="50" charset="-128"/>
                <a:ea typeface="HG丸ｺﾞｼｯｸM-PRO" pitchFamily="50" charset="-128"/>
              </a:rPr>
              <a:t>○どうしたら好きなところが増えるでしょう？</a:t>
            </a:r>
            <a:endParaRPr lang="en-US" altLang="ja-JP" sz="1300" dirty="0" smtClean="0">
              <a:latin typeface="HG丸ｺﾞｼｯｸM-PRO" pitchFamily="50" charset="-128"/>
              <a:ea typeface="HG丸ｺﾞｼｯｸM-PRO" pitchFamily="50" charset="-128"/>
            </a:endParaRPr>
          </a:p>
        </p:txBody>
      </p:sp>
      <p:sp>
        <p:nvSpPr>
          <p:cNvPr id="8" name="テキスト ボックス 7"/>
          <p:cNvSpPr txBox="1"/>
          <p:nvPr/>
        </p:nvSpPr>
        <p:spPr>
          <a:xfrm>
            <a:off x="476672" y="1249412"/>
            <a:ext cx="1474966" cy="307777"/>
          </a:xfrm>
          <a:prstGeom prst="rect">
            <a:avLst/>
          </a:prstGeom>
          <a:solidFill>
            <a:schemeClr val="bg1"/>
          </a:solidFill>
          <a:ln w="28575">
            <a:solidFill>
              <a:schemeClr val="tx1"/>
            </a:solidFill>
          </a:ln>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rPr>
              <a:t>グラフの作り方</a:t>
            </a:r>
            <a:endParaRPr kumimoji="1" lang="ja-JP" altLang="en-US" sz="1400" b="1" dirty="0">
              <a:latin typeface="HG丸ｺﾞｼｯｸM-PRO" panose="020F0600000000000000" pitchFamily="50" charset="-128"/>
              <a:ea typeface="HG丸ｺﾞｼｯｸM-PRO" panose="020F0600000000000000" pitchFamily="50" charset="-128"/>
            </a:endParaRPr>
          </a:p>
        </p:txBody>
      </p:sp>
      <p:grpSp>
        <p:nvGrpSpPr>
          <p:cNvPr id="45" name="グループ化 44"/>
          <p:cNvGrpSpPr/>
          <p:nvPr/>
        </p:nvGrpSpPr>
        <p:grpSpPr>
          <a:xfrm>
            <a:off x="711747" y="2123728"/>
            <a:ext cx="1580275" cy="1690653"/>
            <a:chOff x="3621358" y="2140662"/>
            <a:chExt cx="1580275" cy="1690653"/>
          </a:xfrm>
        </p:grpSpPr>
        <p:sp>
          <p:nvSpPr>
            <p:cNvPr id="46" name="正方形/長方形 45"/>
            <p:cNvSpPr/>
            <p:nvPr/>
          </p:nvSpPr>
          <p:spPr>
            <a:xfrm>
              <a:off x="4123107" y="2140662"/>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47" name="正方形/長方形 46"/>
            <p:cNvSpPr/>
            <p:nvPr/>
          </p:nvSpPr>
          <p:spPr>
            <a:xfrm>
              <a:off x="4443838" y="2525081"/>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48" name="正方形/長方形 47"/>
            <p:cNvSpPr/>
            <p:nvPr/>
          </p:nvSpPr>
          <p:spPr>
            <a:xfrm>
              <a:off x="4888727" y="2698017"/>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49" name="正方形/長方形 48"/>
            <p:cNvSpPr/>
            <p:nvPr/>
          </p:nvSpPr>
          <p:spPr>
            <a:xfrm>
              <a:off x="4884448" y="3195818"/>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50" name="正方形/長方形 49"/>
            <p:cNvSpPr/>
            <p:nvPr/>
          </p:nvSpPr>
          <p:spPr>
            <a:xfrm>
              <a:off x="4437629" y="3382541"/>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51" name="正方形/長方形 50"/>
            <p:cNvSpPr/>
            <p:nvPr/>
          </p:nvSpPr>
          <p:spPr>
            <a:xfrm>
              <a:off x="4129457" y="3485530"/>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52" name="正方形/長方形 51"/>
            <p:cNvSpPr/>
            <p:nvPr/>
          </p:nvSpPr>
          <p:spPr>
            <a:xfrm>
              <a:off x="3664641" y="3585094"/>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53" name="正方形/長方形 52"/>
            <p:cNvSpPr/>
            <p:nvPr/>
          </p:nvSpPr>
          <p:spPr>
            <a:xfrm>
              <a:off x="3621358" y="3116956"/>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54" name="正方形/長方形 53"/>
            <p:cNvSpPr/>
            <p:nvPr/>
          </p:nvSpPr>
          <p:spPr>
            <a:xfrm>
              <a:off x="3623857" y="2792967"/>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a:off x="3812459" y="2518826"/>
              <a:ext cx="312906" cy="246221"/>
            </a:xfrm>
            <a:prstGeom prst="rect">
              <a:avLst/>
            </a:prstGeom>
          </p:spPr>
          <p:txBody>
            <a:bodyPr wrap="none">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grpSp>
      <p:sp>
        <p:nvSpPr>
          <p:cNvPr id="56" name="テキスト ボックス 55"/>
          <p:cNvSpPr txBox="1"/>
          <p:nvPr/>
        </p:nvSpPr>
        <p:spPr>
          <a:xfrm>
            <a:off x="379440" y="595623"/>
            <a:ext cx="497232" cy="169277"/>
          </a:xfrm>
          <a:prstGeom prst="rect">
            <a:avLst/>
          </a:prstGeom>
          <a:noFill/>
        </p:spPr>
        <p:txBody>
          <a:bodyPr wrap="square" rtlCol="0">
            <a:spAutoFit/>
          </a:bodyPr>
          <a:lstStyle/>
          <a:p>
            <a:r>
              <a:rPr lang="ja-JP" altLang="en-US" sz="500" dirty="0" smtClean="0">
                <a:latin typeface="HG丸ｺﾞｼｯｸM-PRO" panose="020F0600000000000000" pitchFamily="50" charset="-128"/>
                <a:ea typeface="HG丸ｺﾞｼｯｸM-PRO" panose="020F0600000000000000" pitchFamily="50" charset="-128"/>
              </a:rPr>
              <a:t>けっか</a:t>
            </a:r>
            <a:endParaRPr kumimoji="1" lang="ja-JP" altLang="en-US" sz="500" dirty="0">
              <a:latin typeface="HG丸ｺﾞｼｯｸM-PRO" panose="020F0600000000000000" pitchFamily="50" charset="-128"/>
              <a:ea typeface="HG丸ｺﾞｼｯｸM-PRO" panose="020F0600000000000000" pitchFamily="50" charset="-128"/>
            </a:endParaRPr>
          </a:p>
        </p:txBody>
      </p:sp>
      <p:sp>
        <p:nvSpPr>
          <p:cNvPr id="57" name="テキスト ボックス 56"/>
          <p:cNvSpPr txBox="1"/>
          <p:nvPr/>
        </p:nvSpPr>
        <p:spPr>
          <a:xfrm>
            <a:off x="2325370" y="808556"/>
            <a:ext cx="542377" cy="169277"/>
          </a:xfrm>
          <a:prstGeom prst="rect">
            <a:avLst/>
          </a:prstGeom>
          <a:noFill/>
        </p:spPr>
        <p:txBody>
          <a:bodyPr wrap="square" rtlCol="0">
            <a:spAutoFit/>
          </a:bodyPr>
          <a:lstStyle/>
          <a:p>
            <a:r>
              <a:rPr lang="ja-JP" altLang="en-US" sz="500" dirty="0" smtClean="0">
                <a:latin typeface="HG丸ｺﾞｼｯｸM-PRO" panose="020F0600000000000000" pitchFamily="50" charset="-128"/>
                <a:ea typeface="HG丸ｺﾞｼｯｸM-PRO" panose="020F0600000000000000" pitchFamily="50" charset="-128"/>
              </a:rPr>
              <a:t>さん こう</a:t>
            </a:r>
            <a:endParaRPr kumimoji="1" lang="ja-JP" altLang="en-US" sz="500" dirty="0">
              <a:latin typeface="HG丸ｺﾞｼｯｸM-PRO" panose="020F0600000000000000" pitchFamily="50" charset="-128"/>
              <a:ea typeface="HG丸ｺﾞｼｯｸM-PRO" panose="020F0600000000000000" pitchFamily="50" charset="-128"/>
            </a:endParaRPr>
          </a:p>
        </p:txBody>
      </p:sp>
      <p:sp>
        <p:nvSpPr>
          <p:cNvPr id="60" name="テキスト ボックス 59"/>
          <p:cNvSpPr txBox="1"/>
          <p:nvPr/>
        </p:nvSpPr>
        <p:spPr>
          <a:xfrm>
            <a:off x="1563616" y="1517667"/>
            <a:ext cx="497232" cy="169277"/>
          </a:xfrm>
          <a:prstGeom prst="rect">
            <a:avLst/>
          </a:prstGeom>
          <a:noFill/>
        </p:spPr>
        <p:txBody>
          <a:bodyPr wrap="square" rtlCol="0">
            <a:spAutoFit/>
          </a:bodyPr>
          <a:lstStyle/>
          <a:p>
            <a:r>
              <a:rPr lang="ja-JP" altLang="en-US" sz="500" dirty="0" smtClean="0">
                <a:latin typeface="HG丸ｺﾞｼｯｸM-PRO" panose="020F0600000000000000" pitchFamily="50" charset="-128"/>
                <a:ea typeface="HG丸ｺﾞｼｯｸM-PRO" panose="020F0600000000000000" pitchFamily="50" charset="-128"/>
              </a:rPr>
              <a:t>けっか</a:t>
            </a:r>
            <a:endParaRPr kumimoji="1" lang="ja-JP" altLang="en-US" sz="500" dirty="0">
              <a:latin typeface="HG丸ｺﾞｼｯｸM-PRO" panose="020F0600000000000000" pitchFamily="50" charset="-128"/>
              <a:ea typeface="HG丸ｺﾞｼｯｸM-PRO" panose="020F0600000000000000" pitchFamily="50" charset="-128"/>
            </a:endParaRPr>
          </a:p>
        </p:txBody>
      </p:sp>
      <p:sp>
        <p:nvSpPr>
          <p:cNvPr id="61" name="テキスト ボックス 60"/>
          <p:cNvSpPr txBox="1"/>
          <p:nvPr/>
        </p:nvSpPr>
        <p:spPr>
          <a:xfrm>
            <a:off x="1062261" y="1712152"/>
            <a:ext cx="497232" cy="169277"/>
          </a:xfrm>
          <a:prstGeom prst="rect">
            <a:avLst/>
          </a:prstGeom>
          <a:noFill/>
        </p:spPr>
        <p:txBody>
          <a:bodyPr wrap="square" rtlCol="0">
            <a:spAutoFit/>
          </a:bodyPr>
          <a:lstStyle/>
          <a:p>
            <a:r>
              <a:rPr lang="ja-JP" altLang="en-US" sz="500" dirty="0" smtClean="0">
                <a:latin typeface="HG丸ｺﾞｼｯｸM-PRO" panose="020F0600000000000000" pitchFamily="50" charset="-128"/>
                <a:ea typeface="HG丸ｺﾞｼｯｸM-PRO" panose="020F0600000000000000" pitchFamily="50" charset="-128"/>
              </a:rPr>
              <a:t>こ</a:t>
            </a:r>
            <a:endParaRPr kumimoji="1" lang="ja-JP" altLang="en-US" sz="500" dirty="0">
              <a:latin typeface="HG丸ｺﾞｼｯｸM-PRO" panose="020F0600000000000000" pitchFamily="50" charset="-128"/>
              <a:ea typeface="HG丸ｺﾞｼｯｸM-PRO" panose="020F0600000000000000" pitchFamily="50" charset="-128"/>
            </a:endParaRPr>
          </a:p>
        </p:txBody>
      </p:sp>
      <p:sp>
        <p:nvSpPr>
          <p:cNvPr id="62" name="テキスト ボックス 61"/>
          <p:cNvSpPr txBox="1"/>
          <p:nvPr/>
        </p:nvSpPr>
        <p:spPr>
          <a:xfrm>
            <a:off x="4700507" y="1535438"/>
            <a:ext cx="441827" cy="169277"/>
          </a:xfrm>
          <a:prstGeom prst="rect">
            <a:avLst/>
          </a:prstGeom>
          <a:noFill/>
        </p:spPr>
        <p:txBody>
          <a:bodyPr wrap="square" rtlCol="0">
            <a:spAutoFit/>
          </a:bodyPr>
          <a:lstStyle/>
          <a:p>
            <a:r>
              <a:rPr lang="ja-JP" altLang="en-US" sz="500" dirty="0" smtClean="0">
                <a:latin typeface="HG丸ｺﾞｼｯｸM-PRO" panose="020F0600000000000000" pitchFamily="50" charset="-128"/>
                <a:ea typeface="HG丸ｺﾞｼｯｸM-PRO" panose="020F0600000000000000" pitchFamily="50" charset="-128"/>
              </a:rPr>
              <a:t>むす</a:t>
            </a:r>
            <a:endParaRPr kumimoji="1" lang="ja-JP" altLang="en-US" sz="500" dirty="0">
              <a:latin typeface="HG丸ｺﾞｼｯｸM-PRO" panose="020F0600000000000000" pitchFamily="50" charset="-128"/>
              <a:ea typeface="HG丸ｺﾞｼｯｸM-PRO" panose="020F0600000000000000" pitchFamily="50" charset="-128"/>
            </a:endParaRPr>
          </a:p>
        </p:txBody>
      </p:sp>
      <p:sp>
        <p:nvSpPr>
          <p:cNvPr id="63" name="テキスト ボックス 62"/>
          <p:cNvSpPr txBox="1"/>
          <p:nvPr/>
        </p:nvSpPr>
        <p:spPr>
          <a:xfrm>
            <a:off x="6326265" y="2031513"/>
            <a:ext cx="438801" cy="138499"/>
          </a:xfrm>
          <a:prstGeom prst="rect">
            <a:avLst/>
          </a:prstGeom>
          <a:noFill/>
        </p:spPr>
        <p:txBody>
          <a:bodyPr wrap="square" rtlCol="0">
            <a:spAutoFit/>
          </a:bodyPr>
          <a:lstStyle/>
          <a:p>
            <a:r>
              <a:rPr kumimoji="1" lang="ja-JP" altLang="en-US" sz="300" b="1" dirty="0" smtClean="0">
                <a:latin typeface="HG丸ｺﾞｼｯｸM-PRO" panose="020F0600000000000000" pitchFamily="50" charset="-128"/>
                <a:ea typeface="HG丸ｺﾞｼｯｸM-PRO" panose="020F0600000000000000" pitchFamily="50" charset="-128"/>
              </a:rPr>
              <a:t>けっか</a:t>
            </a:r>
            <a:endParaRPr kumimoji="1" lang="ja-JP" altLang="en-US" sz="300" b="1" dirty="0">
              <a:latin typeface="HG丸ｺﾞｼｯｸM-PRO" panose="020F0600000000000000" pitchFamily="50" charset="-128"/>
              <a:ea typeface="HG丸ｺﾞｼｯｸM-PRO" panose="020F0600000000000000" pitchFamily="50" charset="-128"/>
            </a:endParaRPr>
          </a:p>
        </p:txBody>
      </p:sp>
      <p:sp>
        <p:nvSpPr>
          <p:cNvPr id="64" name="テキスト ボックス 63"/>
          <p:cNvSpPr txBox="1"/>
          <p:nvPr/>
        </p:nvSpPr>
        <p:spPr>
          <a:xfrm>
            <a:off x="6058988" y="2180369"/>
            <a:ext cx="205432"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こ</a:t>
            </a:r>
            <a:endParaRPr kumimoji="1" lang="ja-JP" altLang="en-US" sz="300" b="1" dirty="0">
              <a:latin typeface="HG丸ｺﾞｼｯｸM-PRO" panose="020F0600000000000000" pitchFamily="50" charset="-128"/>
              <a:ea typeface="HG丸ｺﾞｼｯｸM-PRO" panose="020F0600000000000000" pitchFamily="50" charset="-128"/>
            </a:endParaRPr>
          </a:p>
        </p:txBody>
      </p:sp>
      <p:sp>
        <p:nvSpPr>
          <p:cNvPr id="65" name="テキスト ボックス 64"/>
          <p:cNvSpPr txBox="1"/>
          <p:nvPr/>
        </p:nvSpPr>
        <p:spPr>
          <a:xfrm>
            <a:off x="5117882" y="4494034"/>
            <a:ext cx="288032" cy="169277"/>
          </a:xfrm>
          <a:prstGeom prst="rect">
            <a:avLst/>
          </a:prstGeom>
          <a:noFill/>
        </p:spPr>
        <p:txBody>
          <a:bodyPr wrap="square" rtlCol="0">
            <a:spAutoFit/>
          </a:bodyPr>
          <a:lstStyle/>
          <a:p>
            <a:r>
              <a:rPr lang="ja-JP" altLang="en-US" sz="500" b="1" dirty="0" smtClean="0">
                <a:latin typeface="HG丸ｺﾞｼｯｸM-PRO" panose="020F0600000000000000" pitchFamily="50" charset="-128"/>
                <a:ea typeface="HG丸ｺﾞｼｯｸM-PRO" panose="020F0600000000000000" pitchFamily="50" charset="-128"/>
              </a:rPr>
              <a:t>す</a:t>
            </a:r>
            <a:endParaRPr lang="en-US" altLang="ja-JP" sz="500" b="1" dirty="0" smtClean="0">
              <a:latin typeface="HG丸ｺﾞｼｯｸM-PRO" panose="020F0600000000000000" pitchFamily="50" charset="-128"/>
              <a:ea typeface="HG丸ｺﾞｼｯｸM-PRO" panose="020F0600000000000000" pitchFamily="50" charset="-128"/>
            </a:endParaRPr>
          </a:p>
        </p:txBody>
      </p:sp>
      <p:sp>
        <p:nvSpPr>
          <p:cNvPr id="66" name="テキスト ボックス 65"/>
          <p:cNvSpPr txBox="1"/>
          <p:nvPr/>
        </p:nvSpPr>
        <p:spPr>
          <a:xfrm>
            <a:off x="4973293" y="2246047"/>
            <a:ext cx="288032"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す</a:t>
            </a:r>
            <a:endParaRPr lang="en-US" altLang="ja-JP" sz="300" b="1" dirty="0" smtClean="0">
              <a:latin typeface="HG丸ｺﾞｼｯｸM-PRO" panose="020F0600000000000000" pitchFamily="50" charset="-128"/>
              <a:ea typeface="HG丸ｺﾞｼｯｸM-PRO" panose="020F0600000000000000" pitchFamily="50" charset="-128"/>
            </a:endParaRPr>
          </a:p>
        </p:txBody>
      </p:sp>
      <p:sp>
        <p:nvSpPr>
          <p:cNvPr id="78" name="テキスト ボックス 77"/>
          <p:cNvSpPr txBox="1"/>
          <p:nvPr/>
        </p:nvSpPr>
        <p:spPr>
          <a:xfrm>
            <a:off x="2052038" y="2228786"/>
            <a:ext cx="288032"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す</a:t>
            </a:r>
            <a:endParaRPr lang="en-US" altLang="ja-JP" sz="300" b="1" dirty="0" smtClean="0">
              <a:latin typeface="HG丸ｺﾞｼｯｸM-PRO" panose="020F0600000000000000" pitchFamily="50" charset="-128"/>
              <a:ea typeface="HG丸ｺﾞｼｯｸM-PRO" panose="020F0600000000000000" pitchFamily="50" charset="-128"/>
            </a:endParaRPr>
          </a:p>
        </p:txBody>
      </p:sp>
      <p:sp>
        <p:nvSpPr>
          <p:cNvPr id="79" name="テキスト ボックス 78"/>
          <p:cNvSpPr txBox="1"/>
          <p:nvPr/>
        </p:nvSpPr>
        <p:spPr>
          <a:xfrm>
            <a:off x="5482699" y="7589945"/>
            <a:ext cx="504056" cy="169277"/>
          </a:xfrm>
          <a:prstGeom prst="rect">
            <a:avLst/>
          </a:prstGeom>
          <a:noFill/>
        </p:spPr>
        <p:txBody>
          <a:bodyPr wrap="square" rtlCol="0">
            <a:spAutoFit/>
          </a:bodyPr>
          <a:lstStyle/>
          <a:p>
            <a:r>
              <a:rPr lang="ja-JP" altLang="en-US" sz="500" b="1" dirty="0" smtClean="0">
                <a:latin typeface="HG丸ｺﾞｼｯｸM-PRO" panose="020F0600000000000000" pitchFamily="50" charset="-128"/>
                <a:ea typeface="HG丸ｺﾞｼｯｸM-PRO" panose="020F0600000000000000" pitchFamily="50" charset="-128"/>
              </a:rPr>
              <a:t>け　しき</a:t>
            </a:r>
            <a:endParaRPr lang="en-US" altLang="ja-JP" sz="500" b="1" dirty="0" smtClean="0">
              <a:latin typeface="HG丸ｺﾞｼｯｸM-PRO" panose="020F0600000000000000" pitchFamily="50" charset="-128"/>
              <a:ea typeface="HG丸ｺﾞｼｯｸM-PRO" panose="020F0600000000000000" pitchFamily="50" charset="-128"/>
            </a:endParaRPr>
          </a:p>
        </p:txBody>
      </p:sp>
      <p:sp>
        <p:nvSpPr>
          <p:cNvPr id="80" name="テキスト ボックス 79"/>
          <p:cNvSpPr txBox="1"/>
          <p:nvPr/>
        </p:nvSpPr>
        <p:spPr>
          <a:xfrm>
            <a:off x="5124828" y="3631920"/>
            <a:ext cx="535860"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けしき</a:t>
            </a:r>
            <a:endParaRPr lang="en-US" altLang="ja-JP" sz="300" b="1" dirty="0" smtClean="0">
              <a:latin typeface="HG丸ｺﾞｼｯｸM-PRO" panose="020F0600000000000000" pitchFamily="50" charset="-128"/>
              <a:ea typeface="HG丸ｺﾞｼｯｸM-PRO" panose="020F0600000000000000" pitchFamily="50" charset="-128"/>
            </a:endParaRPr>
          </a:p>
        </p:txBody>
      </p:sp>
      <p:sp>
        <p:nvSpPr>
          <p:cNvPr id="81" name="テキスト ボックス 80"/>
          <p:cNvSpPr txBox="1"/>
          <p:nvPr/>
        </p:nvSpPr>
        <p:spPr>
          <a:xfrm>
            <a:off x="2205943" y="3619412"/>
            <a:ext cx="495407"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けしき</a:t>
            </a:r>
            <a:endParaRPr lang="en-US" altLang="ja-JP" sz="300" b="1" dirty="0" smtClean="0">
              <a:latin typeface="HG丸ｺﾞｼｯｸM-PRO" panose="020F0600000000000000" pitchFamily="50" charset="-128"/>
              <a:ea typeface="HG丸ｺﾞｼｯｸM-PRO" panose="020F0600000000000000" pitchFamily="50" charset="-128"/>
            </a:endParaRPr>
          </a:p>
        </p:txBody>
      </p:sp>
      <p:sp>
        <p:nvSpPr>
          <p:cNvPr id="82" name="テキスト ボックス 81"/>
          <p:cNvSpPr txBox="1"/>
          <p:nvPr/>
        </p:nvSpPr>
        <p:spPr>
          <a:xfrm>
            <a:off x="3186476" y="8066484"/>
            <a:ext cx="504056" cy="169277"/>
          </a:xfrm>
          <a:prstGeom prst="rect">
            <a:avLst/>
          </a:prstGeom>
          <a:noFill/>
        </p:spPr>
        <p:txBody>
          <a:bodyPr wrap="square" rtlCol="0">
            <a:spAutoFit/>
          </a:bodyPr>
          <a:lstStyle/>
          <a:p>
            <a:r>
              <a:rPr lang="ja-JP" altLang="en-US" sz="500" b="1" dirty="0" smtClean="0">
                <a:latin typeface="HG丸ｺﾞｼｯｸM-PRO" panose="020F0600000000000000" pitchFamily="50" charset="-128"/>
                <a:ea typeface="HG丸ｺﾞｼｯｸM-PRO" panose="020F0600000000000000" pitchFamily="50" charset="-128"/>
              </a:rPr>
              <a:t>し　 </a:t>
            </a:r>
            <a:r>
              <a:rPr lang="ja-JP" altLang="en-US" sz="500" b="1" dirty="0" err="1" smtClean="0">
                <a:latin typeface="HG丸ｺﾞｼｯｸM-PRO" panose="020F0600000000000000" pitchFamily="50" charset="-128"/>
                <a:ea typeface="HG丸ｺﾞｼｯｸM-PRO" panose="020F0600000000000000" pitchFamily="50" charset="-128"/>
              </a:rPr>
              <a:t>ぜん</a:t>
            </a:r>
            <a:endParaRPr lang="en-US" altLang="ja-JP" sz="500" b="1" dirty="0" smtClean="0">
              <a:latin typeface="HG丸ｺﾞｼｯｸM-PRO" panose="020F0600000000000000" pitchFamily="50" charset="-128"/>
              <a:ea typeface="HG丸ｺﾞｼｯｸM-PRO" panose="020F0600000000000000" pitchFamily="50" charset="-128"/>
            </a:endParaRPr>
          </a:p>
        </p:txBody>
      </p:sp>
      <p:sp>
        <p:nvSpPr>
          <p:cNvPr id="84" name="テキスト ボックス 83"/>
          <p:cNvSpPr txBox="1"/>
          <p:nvPr/>
        </p:nvSpPr>
        <p:spPr>
          <a:xfrm>
            <a:off x="1168856" y="3842320"/>
            <a:ext cx="477373"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しぜん</a:t>
            </a:r>
            <a:endParaRPr lang="en-US" altLang="ja-JP" sz="300" b="1" dirty="0" smtClean="0">
              <a:latin typeface="HG丸ｺﾞｼｯｸM-PRO" panose="020F0600000000000000" pitchFamily="50" charset="-128"/>
              <a:ea typeface="HG丸ｺﾞｼｯｸM-PRO" panose="020F0600000000000000" pitchFamily="50" charset="-128"/>
            </a:endParaRPr>
          </a:p>
        </p:txBody>
      </p:sp>
      <p:sp>
        <p:nvSpPr>
          <p:cNvPr id="85" name="テキスト ボックス 84"/>
          <p:cNvSpPr txBox="1"/>
          <p:nvPr/>
        </p:nvSpPr>
        <p:spPr>
          <a:xfrm>
            <a:off x="1923063" y="4488198"/>
            <a:ext cx="360040" cy="169277"/>
          </a:xfrm>
          <a:prstGeom prst="rect">
            <a:avLst/>
          </a:prstGeom>
          <a:noFill/>
        </p:spPr>
        <p:txBody>
          <a:bodyPr wrap="square" rtlCol="0">
            <a:spAutoFit/>
          </a:bodyPr>
          <a:lstStyle/>
          <a:p>
            <a:r>
              <a:rPr lang="ja-JP" altLang="en-US" sz="500" b="1" dirty="0" smtClean="0">
                <a:latin typeface="HG丸ｺﾞｼｯｸM-PRO" panose="020F0600000000000000" pitchFamily="50" charset="-128"/>
                <a:ea typeface="HG丸ｺﾞｼｯｸM-PRO" panose="020F0600000000000000" pitchFamily="50" charset="-128"/>
              </a:rPr>
              <a:t>さわ</a:t>
            </a:r>
            <a:endParaRPr lang="en-US" altLang="ja-JP" sz="500" b="1" dirty="0" smtClean="0">
              <a:latin typeface="HG丸ｺﾞｼｯｸM-PRO" panose="020F0600000000000000" pitchFamily="50" charset="-128"/>
              <a:ea typeface="HG丸ｺﾞｼｯｸM-PRO" panose="020F0600000000000000" pitchFamily="50" charset="-128"/>
            </a:endParaRPr>
          </a:p>
        </p:txBody>
      </p:sp>
      <p:sp>
        <p:nvSpPr>
          <p:cNvPr id="86" name="テキスト ボックス 85"/>
          <p:cNvSpPr txBox="1"/>
          <p:nvPr/>
        </p:nvSpPr>
        <p:spPr>
          <a:xfrm>
            <a:off x="3534885" y="2244418"/>
            <a:ext cx="360040"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さわ</a:t>
            </a:r>
            <a:endParaRPr lang="en-US" altLang="ja-JP" sz="300" b="1" dirty="0" smtClean="0">
              <a:latin typeface="HG丸ｺﾞｼｯｸM-PRO" panose="020F0600000000000000" pitchFamily="50" charset="-128"/>
              <a:ea typeface="HG丸ｺﾞｼｯｸM-PRO" panose="020F0600000000000000" pitchFamily="50" charset="-128"/>
            </a:endParaRPr>
          </a:p>
        </p:txBody>
      </p:sp>
      <p:sp>
        <p:nvSpPr>
          <p:cNvPr id="87" name="テキスト ボックス 86"/>
          <p:cNvSpPr txBox="1"/>
          <p:nvPr/>
        </p:nvSpPr>
        <p:spPr>
          <a:xfrm>
            <a:off x="613985" y="2231205"/>
            <a:ext cx="360040"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さわ</a:t>
            </a:r>
            <a:endParaRPr lang="en-US" altLang="ja-JP" sz="300" b="1" dirty="0" smtClean="0">
              <a:latin typeface="HG丸ｺﾞｼｯｸM-PRO" panose="020F0600000000000000" pitchFamily="50" charset="-128"/>
              <a:ea typeface="HG丸ｺﾞｼｯｸM-PRO" panose="020F0600000000000000" pitchFamily="50" charset="-128"/>
            </a:endParaRPr>
          </a:p>
        </p:txBody>
      </p:sp>
      <p:sp>
        <p:nvSpPr>
          <p:cNvPr id="2" name="円/楕円 1"/>
          <p:cNvSpPr/>
          <p:nvPr/>
        </p:nvSpPr>
        <p:spPr>
          <a:xfrm>
            <a:off x="35291" y="4536088"/>
            <a:ext cx="1728000" cy="828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97454" y="4401268"/>
            <a:ext cx="516938" cy="276999"/>
          </a:xfrm>
          <a:prstGeom prst="rect">
            <a:avLst/>
          </a:prstGeom>
          <a:solidFill>
            <a:schemeClr val="bg1"/>
          </a:solidFill>
          <a:ln w="28575">
            <a:solidFill>
              <a:schemeClr val="tx1"/>
            </a:solidFill>
          </a:ln>
        </p:spPr>
        <p:txBody>
          <a:bodyPr wrap="square" rtlCol="0">
            <a:spAutoFit/>
          </a:bodyPr>
          <a:lstStyle/>
          <a:p>
            <a:pPr algn="ctr"/>
            <a:r>
              <a:rPr lang="ja-JP" altLang="en-US" sz="1200" b="1" dirty="0">
                <a:latin typeface="HG丸ｺﾞｼｯｸM-PRO" panose="020F0600000000000000" pitchFamily="50" charset="-128"/>
                <a:ea typeface="HG丸ｺﾞｼｯｸM-PRO" panose="020F0600000000000000" pitchFamily="50" charset="-128"/>
              </a:rPr>
              <a:t>注意</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61824" y="4687788"/>
            <a:ext cx="1717561" cy="553998"/>
          </a:xfrm>
          <a:prstGeom prst="rect">
            <a:avLst/>
          </a:prstGeom>
          <a:noFill/>
        </p:spPr>
        <p:txBody>
          <a:bodyPr wrap="square" rtlCol="0">
            <a:spAutoFit/>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他の場所</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川</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や他の人の</a:t>
            </a: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r>
              <a:rPr kumimoji="1" lang="ja-JP" altLang="en-US" sz="1000" dirty="0" smtClean="0">
                <a:latin typeface="HG丸ｺﾞｼｯｸM-PRO" panose="020F0600000000000000" pitchFamily="50" charset="-128"/>
                <a:ea typeface="HG丸ｺﾞｼｯｸM-PRO" panose="020F0600000000000000" pitchFamily="50" charset="-128"/>
              </a:rPr>
              <a:t>結果とくらべて順番を決めるものではありません。</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106" name="テキスト ボックス 105"/>
          <p:cNvSpPr txBox="1"/>
          <p:nvPr/>
        </p:nvSpPr>
        <p:spPr>
          <a:xfrm>
            <a:off x="4090720" y="3858744"/>
            <a:ext cx="477373" cy="138499"/>
          </a:xfrm>
          <a:prstGeom prst="rect">
            <a:avLst/>
          </a:prstGeom>
          <a:noFill/>
        </p:spPr>
        <p:txBody>
          <a:bodyPr wrap="square" rtlCol="0">
            <a:spAutoFit/>
          </a:bodyPr>
          <a:lstStyle/>
          <a:p>
            <a:r>
              <a:rPr lang="ja-JP" altLang="en-US" sz="300" b="1" dirty="0" smtClean="0">
                <a:latin typeface="HG丸ｺﾞｼｯｸM-PRO" panose="020F0600000000000000" pitchFamily="50" charset="-128"/>
                <a:ea typeface="HG丸ｺﾞｼｯｸM-PRO" panose="020F0600000000000000" pitchFamily="50" charset="-128"/>
              </a:rPr>
              <a:t>しぜん</a:t>
            </a:r>
            <a:endParaRPr lang="en-US" altLang="ja-JP" sz="300" b="1" dirty="0" smtClean="0">
              <a:latin typeface="HG丸ｺﾞｼｯｸM-PRO" panose="020F0600000000000000" pitchFamily="50" charset="-128"/>
              <a:ea typeface="HG丸ｺﾞｼｯｸM-PRO" panose="020F0600000000000000" pitchFamily="50" charset="-128"/>
            </a:endParaRPr>
          </a:p>
        </p:txBody>
      </p:sp>
      <p:sp>
        <p:nvSpPr>
          <p:cNvPr id="83" name="テキスト ボックス 82"/>
          <p:cNvSpPr txBox="1"/>
          <p:nvPr/>
        </p:nvSpPr>
        <p:spPr>
          <a:xfrm>
            <a:off x="146322" y="4822340"/>
            <a:ext cx="438801" cy="138499"/>
          </a:xfrm>
          <a:prstGeom prst="rect">
            <a:avLst/>
          </a:prstGeom>
          <a:noFill/>
        </p:spPr>
        <p:txBody>
          <a:bodyPr wrap="square" rtlCol="0">
            <a:spAutoFit/>
          </a:bodyPr>
          <a:lstStyle/>
          <a:p>
            <a:r>
              <a:rPr kumimoji="1" lang="ja-JP" altLang="en-US" sz="300" dirty="0" smtClean="0">
                <a:latin typeface="HG丸ｺﾞｼｯｸM-PRO" panose="020F0600000000000000" pitchFamily="50" charset="-128"/>
                <a:ea typeface="HG丸ｺﾞｼｯｸM-PRO" panose="020F0600000000000000" pitchFamily="50" charset="-128"/>
              </a:rPr>
              <a:t>けっか</a:t>
            </a:r>
            <a:endParaRPr kumimoji="1" lang="ja-JP" altLang="en-US" sz="300" dirty="0">
              <a:latin typeface="HG丸ｺﾞｼｯｸM-PRO" panose="020F0600000000000000" pitchFamily="50" charset="-128"/>
              <a:ea typeface="HG丸ｺﾞｼｯｸM-PRO" panose="020F0600000000000000" pitchFamily="50" charset="-128"/>
            </a:endParaRPr>
          </a:p>
        </p:txBody>
      </p:sp>
      <p:sp>
        <p:nvSpPr>
          <p:cNvPr id="89" name="テキスト ボックス 88"/>
          <p:cNvSpPr txBox="1"/>
          <p:nvPr/>
        </p:nvSpPr>
        <p:spPr>
          <a:xfrm>
            <a:off x="986666" y="4821325"/>
            <a:ext cx="438801" cy="138499"/>
          </a:xfrm>
          <a:prstGeom prst="rect">
            <a:avLst/>
          </a:prstGeom>
          <a:noFill/>
        </p:spPr>
        <p:txBody>
          <a:bodyPr wrap="square" rtlCol="0">
            <a:spAutoFit/>
          </a:bodyPr>
          <a:lstStyle/>
          <a:p>
            <a:r>
              <a:rPr lang="ja-JP" altLang="en-US" sz="300" dirty="0" smtClean="0">
                <a:latin typeface="HG丸ｺﾞｼｯｸM-PRO" panose="020F0600000000000000" pitchFamily="50" charset="-128"/>
                <a:ea typeface="HG丸ｺﾞｼｯｸM-PRO" panose="020F0600000000000000" pitchFamily="50" charset="-128"/>
              </a:rPr>
              <a:t>じゅんばん</a:t>
            </a:r>
            <a:endParaRPr kumimoji="1" lang="ja-JP" altLang="en-US" sz="300" dirty="0">
              <a:latin typeface="HG丸ｺﾞｼｯｸM-PRO" panose="020F0600000000000000" pitchFamily="50" charset="-128"/>
              <a:ea typeface="HG丸ｺﾞｼｯｸM-PRO" panose="020F0600000000000000" pitchFamily="50" charset="-128"/>
            </a:endParaRPr>
          </a:p>
        </p:txBody>
      </p:sp>
      <p:sp>
        <p:nvSpPr>
          <p:cNvPr id="90" name="テキスト ボックス 89"/>
          <p:cNvSpPr txBox="1"/>
          <p:nvPr/>
        </p:nvSpPr>
        <p:spPr>
          <a:xfrm>
            <a:off x="2383233" y="8867219"/>
            <a:ext cx="281208" cy="169277"/>
          </a:xfrm>
          <a:prstGeom prst="rect">
            <a:avLst/>
          </a:prstGeom>
          <a:noFill/>
        </p:spPr>
        <p:txBody>
          <a:bodyPr wrap="square" rtlCol="0">
            <a:spAutoFit/>
          </a:bodyPr>
          <a:lstStyle/>
          <a:p>
            <a:r>
              <a:rPr kumimoji="1" lang="ja-JP" altLang="en-US" sz="500" dirty="0" smtClean="0">
                <a:latin typeface="HG丸ｺﾞｼｯｸM-PRO" panose="020F0600000000000000" pitchFamily="50" charset="-128"/>
                <a:ea typeface="HG丸ｺﾞｼｯｸM-PRO" panose="020F0600000000000000" pitchFamily="50" charset="-128"/>
              </a:rPr>
              <a:t>ふ</a:t>
            </a:r>
            <a:endParaRPr kumimoji="1" lang="ja-JP" altLang="en-US" sz="500" dirty="0">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1647</TotalTime>
  <Words>410</Words>
  <Application>Microsoft Office PowerPoint</Application>
  <PresentationFormat>画面に合わせる (4:3)</PresentationFormat>
  <Paragraphs>179</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Company>埼玉県</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埼玉県</dc:creator>
  <cp:lastModifiedBy>111118</cp:lastModifiedBy>
  <cp:revision>268</cp:revision>
  <cp:lastPrinted>2013-12-16T12:33:49Z</cp:lastPrinted>
  <dcterms:created xsi:type="dcterms:W3CDTF">2013-05-14T11:06:16Z</dcterms:created>
  <dcterms:modified xsi:type="dcterms:W3CDTF">2013-12-26T05:17:34Z</dcterms:modified>
</cp:coreProperties>
</file>