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layoutTarget val="inner"/>
          <c:xMode val="edge"/>
          <c:yMode val="edge"/>
          <c:x val="0.21348938271605131"/>
          <c:y val="0.11519495614035156"/>
          <c:w val="0.53691827485380161"/>
          <c:h val="0.80537741228070636"/>
        </c:manualLayout>
      </c:layout>
      <c:radarChart>
        <c:radarStyle val="marker"/>
        <c:ser>
          <c:idx val="0"/>
          <c:order val="0"/>
          <c:tx>
            <c:strRef>
              <c:f>Sheet1!$B$1</c:f>
              <c:strCache>
                <c:ptCount val="1"/>
                <c:pt idx="0">
                  <c:v>結果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①水の流れ</c:v>
                </c:pt>
                <c:pt idx="1">
                  <c:v>②水の澄み具合</c:v>
                </c:pt>
                <c:pt idx="2">
                  <c:v>③生き物</c:v>
                </c:pt>
                <c:pt idx="3">
                  <c:v>④植物</c:v>
                </c:pt>
                <c:pt idx="4">
                  <c:v>
⑤まわりの景色</c:v>
                </c:pt>
                <c:pt idx="5">
                  <c:v>⑥自然の音</c:v>
                </c:pt>
                <c:pt idx="6">
                  <c:v>⑦におい</c:v>
                </c:pt>
                <c:pt idx="7">
                  <c:v>　　　　⑧
　　食べら
　　れる物</c:v>
                </c:pt>
                <c:pt idx="8">
                  <c:v>　⑨
遊ぶ</c:v>
                </c:pt>
                <c:pt idx="9">
                  <c:v>⑩触る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</c:numCache>
            </c:numRef>
          </c:val>
        </c:ser>
        <c:axId val="100853632"/>
        <c:axId val="100855168"/>
      </c:radarChart>
      <c:catAx>
        <c:axId val="100853632"/>
        <c:scaling>
          <c:orientation val="minMax"/>
        </c:scaling>
        <c:axPos val="b"/>
        <c:majorGridlines/>
        <c:numFmt formatCode="yyyy/mm/dd" sourceLinked="1"/>
        <c:tickLblPos val="nextTo"/>
        <c:txPr>
          <a:bodyPr/>
          <a:lstStyle/>
          <a:p>
            <a:pPr>
              <a:defRPr sz="1100" b="1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00855168"/>
        <c:crosses val="autoZero"/>
        <c:auto val="1"/>
        <c:lblAlgn val="ctr"/>
        <c:lblOffset val="100"/>
      </c:catAx>
      <c:valAx>
        <c:axId val="100855168"/>
        <c:scaling>
          <c:orientation val="minMax"/>
          <c:max val="3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cross"/>
        <c:tickLblPos val="nextTo"/>
        <c:txPr>
          <a:bodyPr/>
          <a:lstStyle/>
          <a:p>
            <a:pPr>
              <a:defRPr sz="950" b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00853632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 userDrawn="1"/>
        </p:nvSpPr>
        <p:spPr>
          <a:xfrm>
            <a:off x="0" y="0"/>
            <a:ext cx="9144000" cy="476672"/>
          </a:xfrm>
          <a:prstGeom prst="roundRect">
            <a:avLst/>
          </a:prstGeom>
          <a:ln cap="sq"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みんなの川のチェックシート</a:t>
            </a:r>
            <a:endParaRPr kumimoji="1" lang="ja-JP" altLang="en-US" sz="24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7" name="Picture 5" descr="\\09g00nas045\転換・応援団担当\H25\20_共助による川の再生\06_五感による河川環境指標\02_検討会\子供版\04 試行版（案）\コバトン\1-5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455" y="27296"/>
            <a:ext cx="557009" cy="432000"/>
          </a:xfrm>
          <a:prstGeom prst="rect">
            <a:avLst/>
          </a:prstGeom>
          <a:noFill/>
        </p:spPr>
      </p:pic>
      <p:sp>
        <p:nvSpPr>
          <p:cNvPr id="15" name="フレーム 14"/>
          <p:cNvSpPr/>
          <p:nvPr userDrawn="1"/>
        </p:nvSpPr>
        <p:spPr>
          <a:xfrm>
            <a:off x="6624376" y="43163"/>
            <a:ext cx="1332000" cy="396000"/>
          </a:xfrm>
          <a:prstGeom prst="fra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集計シート</a:t>
            </a:r>
            <a:endParaRPr kumimoji="1" lang="ja-JP" altLang="en-US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 4"/>
          <p:cNvSpPr/>
          <p:nvPr userDrawn="1"/>
        </p:nvSpPr>
        <p:spPr>
          <a:xfrm>
            <a:off x="323648" y="59975"/>
            <a:ext cx="1080000" cy="360000"/>
          </a:xfrm>
          <a:prstGeom prst="roundRect">
            <a:avLst/>
          </a:prstGeom>
          <a:solidFill>
            <a:schemeClr val="tx1"/>
          </a:solidFill>
          <a:ln cap="sq">
            <a:solidFill>
              <a:schemeClr val="tx1"/>
            </a:solidFill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子供版</a:t>
            </a:r>
            <a:endParaRPr kumimoji="1" lang="ja-JP" altLang="en-US" sz="2200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7D270-9043-4DC0-AC58-0BBF1F419751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89E9-6AA8-453A-ACFD-2CA58FD5B6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6372200" y="155853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>
                    <a:lumMod val="8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ここに写真を</a:t>
            </a:r>
            <a:endParaRPr kumimoji="1" lang="en-US" altLang="ja-JP" dirty="0" smtClean="0">
              <a:solidFill>
                <a:schemeClr val="bg1">
                  <a:lumMod val="8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bg1">
                    <a:lumMod val="8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貼ってください</a:t>
            </a:r>
            <a:endParaRPr kumimoji="1" lang="ja-JP" altLang="en-US" dirty="0">
              <a:solidFill>
                <a:schemeClr val="bg1">
                  <a:lumMod val="8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436096" y="579744"/>
            <a:ext cx="3672000" cy="25612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44208" y="562387"/>
            <a:ext cx="1512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調査場所の風景の写真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0899541"/>
              </p:ext>
            </p:extLst>
          </p:nvPr>
        </p:nvGraphicFramePr>
        <p:xfrm>
          <a:off x="59917" y="1457717"/>
          <a:ext cx="5292000" cy="1244600"/>
        </p:xfrm>
        <a:graphic>
          <a:graphicData uri="http://schemas.openxmlformats.org/drawingml/2006/table">
            <a:tbl>
              <a:tblPr bandCol="1">
                <a:tableStyleId>{00A15C55-8517-42AA-B614-E9B94910E393}</a:tableStyleId>
              </a:tblPr>
              <a:tblGrid>
                <a:gridCol w="997066"/>
                <a:gridCol w="1573862"/>
                <a:gridCol w="805675"/>
                <a:gridCol w="19153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学校名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（団体名）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（イベント名）</a:t>
                      </a:r>
                      <a:endParaRPr kumimoji="1" lang="ja-JP" altLang="en-US" sz="9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調査人数</a:t>
                      </a:r>
                      <a:endParaRPr kumimoji="1" lang="ja-JP" altLang="en-US" sz="9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人</a:t>
                      </a:r>
                      <a:endParaRPr kumimoji="1" lang="en-US" altLang="ja-JP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　時</a:t>
                      </a:r>
                      <a:endParaRPr kumimoji="1" lang="en-US" altLang="ja-JP" sz="9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平成　　 年　　 月　　 日</a:t>
                      </a:r>
                      <a:endParaRPr kumimoji="1" lang="en-US" altLang="ja-JP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  時　</a:t>
                      </a:r>
                      <a:r>
                        <a:rPr kumimoji="1" lang="ja-JP" altLang="en-US" sz="900" b="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分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天　　</a:t>
                      </a:r>
                      <a:r>
                        <a:rPr kumimoji="1" lang="ja-JP" altLang="en-US" sz="900" b="1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当日の天気：</a:t>
                      </a:r>
                      <a:endParaRPr kumimoji="1" lang="en-US" altLang="ja-JP" sz="9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前日の天気：</a:t>
                      </a:r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川の名前</a:t>
                      </a:r>
                      <a:endParaRPr kumimoji="1" lang="ja-JP" altLang="en-US" sz="9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場所の名前</a:t>
                      </a:r>
                      <a:endParaRPr kumimoji="1" lang="ja-JP" altLang="en-US" sz="9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6389003"/>
              </p:ext>
            </p:extLst>
          </p:nvPr>
        </p:nvGraphicFramePr>
        <p:xfrm>
          <a:off x="58314" y="2772953"/>
          <a:ext cx="5291999" cy="3530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2296"/>
                <a:gridCol w="576064"/>
                <a:gridCol w="576064"/>
                <a:gridCol w="576064"/>
                <a:gridCol w="648072"/>
                <a:gridCol w="2343439"/>
              </a:tblGrid>
              <a:tr h="2291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質　問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「３」を選んだ人数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「２」を選んだ人数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「１」を選んだ人数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最も人数の多かった評価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なぜその評価にしたのか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（代表者の理由）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流れ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水の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澄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900" b="1" i="0" u="none" strike="noStrike" baseline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み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具合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生き物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植物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まわり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の景色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自然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900" b="1" i="0" u="none" strike="noStrike" baseline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におい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食べ</a:t>
                      </a:r>
                      <a:r>
                        <a:rPr lang="ja-JP" altLang="en-US" sz="900" b="1" i="0" u="none" strike="noStrike" dirty="0" err="1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ら</a:t>
                      </a:r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900" b="1" i="0" u="none" strike="noStrike" baseline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900" b="1" i="0" u="none" strike="noStrike" dirty="0" err="1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れる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⑨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遊ぶ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1" i="0" u="none" strike="noStrike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⑩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触る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</a:t>
                      </a:r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6000" y="6360682"/>
            <a:ext cx="9072000" cy="46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感想</a:t>
            </a:r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をお願いします！</a:t>
            </a:r>
            <a:endParaRPr kumimoji="1" lang="en-US" altLang="ja-JP" sz="9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300" dirty="0"/>
          </a:p>
        </p:txBody>
      </p:sp>
      <p:sp>
        <p:nvSpPr>
          <p:cNvPr id="24" name="右矢印 23"/>
          <p:cNvSpPr/>
          <p:nvPr/>
        </p:nvSpPr>
        <p:spPr>
          <a:xfrm>
            <a:off x="5406279" y="3356992"/>
            <a:ext cx="648072" cy="648072"/>
          </a:xfrm>
          <a:prstGeom prst="rightArrow">
            <a:avLst>
              <a:gd name="adj1" fmla="val 50000"/>
              <a:gd name="adj2" fmla="val 6226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2646" y="464197"/>
            <a:ext cx="52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ＭＳ Ｐゴシック" pitchFamily="50" charset="-128"/>
              <a:buChar char="○"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みんなの結果を集めて、今回の調査結果をまとめてみましょう！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indent="-180975">
              <a:buFont typeface="ＭＳ Ｐゴシック" pitchFamily="50" charset="-128"/>
              <a:buChar char="○"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ここでまとめた調査結果（グラフ）は、今回、調査を行った場所での今回の調査における代表的な評価です。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indent="-180975">
              <a:buFont typeface="ＭＳ Ｐゴシック" pitchFamily="50" charset="-128"/>
              <a:buChar char="○"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自分の結果と違っていても間違いではありません。どこがどのように違うか考えてみましょう。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574304" y="295544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埼玉県のマスコット「コバトン」</a:t>
            </a:r>
            <a:endParaRPr kumimoji="1" lang="ja-JP" altLang="en-US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5068843" y="3193926"/>
            <a:ext cx="4606200" cy="3070800"/>
            <a:chOff x="189400" y="3900432"/>
            <a:chExt cx="6840000" cy="4560000"/>
          </a:xfrm>
        </p:grpSpPr>
        <p:graphicFrame>
          <p:nvGraphicFramePr>
            <p:cNvPr id="17" name="グラフ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869356855"/>
                </p:ext>
              </p:extLst>
            </p:nvPr>
          </p:nvGraphicFramePr>
          <p:xfrm>
            <a:off x="189400" y="3900432"/>
            <a:ext cx="6840000" cy="456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73662" y="5854173"/>
              <a:ext cx="79057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238</Words>
  <Application>Microsoft Office PowerPoint</Application>
  <PresentationFormat>画面に合わせる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埼玉県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111118</dc:creator>
  <cp:lastModifiedBy>111118</cp:lastModifiedBy>
  <cp:revision>54</cp:revision>
  <cp:lastPrinted>2013-12-16T14:37:22Z</cp:lastPrinted>
  <dcterms:created xsi:type="dcterms:W3CDTF">2013-06-27T08:33:51Z</dcterms:created>
  <dcterms:modified xsi:type="dcterms:W3CDTF">2014-01-08T07:20:16Z</dcterms:modified>
</cp:coreProperties>
</file>