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1" r:id="rId4"/>
  </p:sldMasterIdLst>
  <p:notesMasterIdLst>
    <p:notesMasterId r:id="rId6"/>
  </p:notesMasterIdLst>
  <p:handoutMasterIdLst>
    <p:handoutMasterId r:id="rId7"/>
  </p:handoutMasterIdLst>
  <p:sldIdLst>
    <p:sldId id="286" r:id="rId5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2909" autoAdjust="0"/>
  </p:normalViewPr>
  <p:slideViewPr>
    <p:cSldViewPr snapToGrid="0">
      <p:cViewPr varScale="1">
        <p:scale>
          <a:sx n="46" d="100"/>
          <a:sy n="46" d="100"/>
        </p:scale>
        <p:origin x="14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7C8F906-9018-4AF2-8E2E-7DE12E201C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7B19D24-3EE0-41B6-9D2C-1B3BF5E5D3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EC517-36A2-4624-A9AE-62D925B3332B}" type="datetime1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2026/1/26</a:t>
            </a:fld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8628C67-F9DD-4E6C-A8CA-5B46B2FE07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625513F-38D5-43DF-82EA-38A9E70644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18F496-CC2B-4CEC-82FD-E516304D694D}" type="slidenum"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44872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F387562-9BAF-494B-890B-AA70B64085EE}" type="datetime1">
              <a:rPr kumimoji="1" lang="ja-JP" altLang="en-US" noProof="0" smtClean="0"/>
              <a:t>2026/1/26</a:t>
            </a:fld>
            <a:endParaRPr kumimoji="1" lang="ja-JP" altLang="en-US" noProof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noProof="0"/>
              <a:t>マスター テキストのスタイルを編集する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31FB8F3-31CF-46A8-8E96-B61FDBEF6207}" type="slidenum">
              <a:rPr kumimoji="1" lang="en-US" altLang="ja-JP" noProof="0" smtClean="0"/>
              <a:pPr/>
              <a:t>‹#›</a:t>
            </a:fld>
            <a:endParaRPr kumimoji="1"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8884799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FB8F3-31CF-46A8-8E96-B61FDBEF6207}" type="slidenum">
              <a:rPr kumimoji="1" lang="en-US" altLang="ja-JP" noProof="0" smtClean="0"/>
              <a:pPr/>
              <a:t>1</a:t>
            </a:fld>
            <a:endParaRPr kumimoji="1"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352207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73305FE-4DDA-4BEB-A351-7DB3BD3236CE}" type="datetime1">
              <a:rPr lang="ja-JP" altLang="en-US" noProof="0" smtClean="0"/>
              <a:t>2026/1/26</a:t>
            </a:fld>
            <a:endParaRPr lang="ja-JP" alt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pPr rtl="0"/>
            <a:endParaRPr lang="ja-JP" alt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pPr rtl="0"/>
            <a:fld id="{6D22F896-40B5-4ADD-8801-0D06FADFA095}" type="slidenum">
              <a:rPr lang="en-US" altLang="ja-JP" noProof="0" smtClean="0"/>
              <a:t>‹#›</a:t>
            </a:fld>
            <a:endParaRPr lang="ja-JP" altLang="en-US" noProof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541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E6D98-21E1-40F3-AD8D-BBE410E20B2D}" type="datetime1">
              <a:rPr lang="ja-JP" altLang="en-US" noProof="0" smtClean="0"/>
              <a:t>2026/1/26</a:t>
            </a:fld>
            <a:endParaRPr lang="ja-JP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93690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E6D98-21E1-40F3-AD8D-BBE410E20B2D}" type="datetime1">
              <a:rPr lang="ja-JP" altLang="en-US" noProof="0" smtClean="0"/>
              <a:t>2026/1/26</a:t>
            </a:fld>
            <a:endParaRPr lang="ja-JP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99360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E6D98-21E1-40F3-AD8D-BBE410E20B2D}" type="datetime1">
              <a:rPr lang="ja-JP" altLang="en-US" noProof="0" smtClean="0"/>
              <a:t>2026/1/26</a:t>
            </a:fld>
            <a:endParaRPr lang="ja-JP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61484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E6D98-21E1-40F3-AD8D-BBE410E20B2D}" type="datetime1">
              <a:rPr lang="ja-JP" altLang="en-US" noProof="0" smtClean="0"/>
              <a:t>2026/1/26</a:t>
            </a:fld>
            <a:endParaRPr lang="ja-JP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978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E6D98-21E1-40F3-AD8D-BBE410E20B2D}" type="datetime1">
              <a:rPr lang="ja-JP" altLang="en-US" noProof="0" smtClean="0"/>
              <a:t>2026/1/26</a:t>
            </a:fld>
            <a:endParaRPr lang="ja-JP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39166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E6D98-21E1-40F3-AD8D-BBE410E20B2D}" type="datetime1">
              <a:rPr lang="ja-JP" altLang="en-US" noProof="0" smtClean="0"/>
              <a:t>2026/1/26</a:t>
            </a:fld>
            <a:endParaRPr lang="ja-JP" alt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60374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1018FAD-874A-47B5-A7A2-B87C2A0D758B}" type="datetime1">
              <a:rPr lang="ja-JP" altLang="en-US" noProof="0" smtClean="0"/>
              <a:t>2026/1/26</a:t>
            </a:fld>
            <a:endParaRPr lang="ja-JP" alt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ja-JP" alt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altLang="ja-JP" noProof="0" smtClean="0"/>
              <a:t>‹#›</a:t>
            </a:fld>
            <a:endParaRPr lang="ja-JP" altLang="en-US" noProof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23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E6D98-21E1-40F3-AD8D-BBE410E20B2D}" type="datetime1">
              <a:rPr lang="ja-JP" altLang="en-US" noProof="0" smtClean="0"/>
              <a:t>2026/1/26</a:t>
            </a:fld>
            <a:endParaRPr lang="ja-JP" alt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8387312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E6D98-21E1-40F3-AD8D-BBE410E20B2D}" type="datetime1">
              <a:rPr lang="ja-JP" altLang="en-US" noProof="0" smtClean="0"/>
              <a:t>2026/1/26</a:t>
            </a:fld>
            <a:endParaRPr lang="ja-JP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097995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pPr rtl="0"/>
            <a:fld id="{7BDDEE26-D0CD-484E-A2FC-1444D53B8C01}" type="datetime1">
              <a:rPr lang="ja-JP" altLang="en-US" noProof="0" smtClean="0"/>
              <a:t>2026/1/26</a:t>
            </a:fld>
            <a:endParaRPr lang="ja-JP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pPr rtl="0"/>
            <a:endParaRPr lang="ja-JP" alt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altLang="ja-JP" noProof="0" smtClean="0"/>
              <a:t>‹#›</a:t>
            </a:fld>
            <a:endParaRPr lang="ja-JP" altLang="en-US" noProof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1797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E6D98-21E1-40F3-AD8D-BBE410E20B2D}" type="datetime1">
              <a:rPr lang="ja-JP" altLang="en-US" noProof="0" smtClean="0"/>
              <a:t>2026/1/26</a:t>
            </a:fld>
            <a:endParaRPr lang="ja-JP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5624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CAB1191-CD1D-2CA3-7019-7D460E87E807}"/>
              </a:ext>
            </a:extLst>
          </p:cNvPr>
          <p:cNvSpPr/>
          <p:nvPr/>
        </p:nvSpPr>
        <p:spPr>
          <a:xfrm>
            <a:off x="2569980" y="149901"/>
            <a:ext cx="7052039" cy="4940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男女平等意識を高める校内短時間研修資料一覧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6DAC47D-A624-95BC-02C1-7EFC861224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052289"/>
              </p:ext>
            </p:extLst>
          </p:nvPr>
        </p:nvGraphicFramePr>
        <p:xfrm>
          <a:off x="360219" y="769090"/>
          <a:ext cx="11485418" cy="5048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9090">
                  <a:extLst>
                    <a:ext uri="{9D8B030D-6E8A-4147-A177-3AD203B41FA5}">
                      <a16:colId xmlns:a16="http://schemas.microsoft.com/office/drawing/2014/main" val="3694302013"/>
                    </a:ext>
                  </a:extLst>
                </a:gridCol>
                <a:gridCol w="7813964">
                  <a:extLst>
                    <a:ext uri="{9D8B030D-6E8A-4147-A177-3AD203B41FA5}">
                      <a16:colId xmlns:a16="http://schemas.microsoft.com/office/drawing/2014/main" val="3857685112"/>
                    </a:ext>
                  </a:extLst>
                </a:gridCol>
                <a:gridCol w="2632364">
                  <a:extLst>
                    <a:ext uri="{9D8B030D-6E8A-4147-A177-3AD203B41FA5}">
                      <a16:colId xmlns:a16="http://schemas.microsoft.com/office/drawing/2014/main" val="2459396065"/>
                    </a:ext>
                  </a:extLst>
                </a:gridCol>
              </a:tblGrid>
              <a:tr h="3115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内　　　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時間の目安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87301"/>
                  </a:ext>
                </a:extLst>
              </a:tr>
              <a:tr h="5539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 u="none" strike="noStrike" kern="1200" baseline="0" dirty="0"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男女共同参画の視点に立った表現について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約１８分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0921684"/>
                  </a:ext>
                </a:extLst>
              </a:tr>
              <a:tr h="5539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無意識の思いこみ（アンコンシャス・バイアス）について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約１５分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8758957"/>
                  </a:ext>
                </a:extLst>
              </a:tr>
              <a:tr h="5539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日本の男女共同参画の国際比較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約１６分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583824"/>
                  </a:ext>
                </a:extLst>
              </a:tr>
              <a:tr h="5539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埼玉県の男女共同参画の現状は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約１５分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7657697"/>
                  </a:ext>
                </a:extLst>
              </a:tr>
              <a:tr h="9561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</a:t>
                      </a:r>
                      <a:endParaRPr kumimoji="1" lang="en-US" altLang="ja-JP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男女共同参画社会とは </a:t>
                      </a:r>
                      <a:endParaRPr kumimoji="1" lang="en-US" altLang="ja-JP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なぜ、男女共同参画社会の実現が必要なのか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約１５分（机上研修）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7286654"/>
                  </a:ext>
                </a:extLst>
              </a:tr>
              <a:tr h="9561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</a:t>
                      </a:r>
                      <a:endParaRPr kumimoji="1" lang="en-US" altLang="ja-JP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なぜ、学校で男女平等教育を推進する必要があるのか</a:t>
                      </a:r>
                      <a:endParaRPr kumimoji="1" lang="en-US" altLang="ja-JP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男女平等教育の具体的な実践について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約１８分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0953443"/>
                  </a:ext>
                </a:extLst>
              </a:tr>
              <a:tr h="5539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キャリア教育との関係について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約１５分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320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434463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ギャラリー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ギャラリー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B31D25-712D-46FD-A9DF-85443E555627}">
  <ds:schemaRefs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16c05727-aa75-4e4a-9b5f-8a80a1165891"/>
    <ds:schemaRef ds:uri="http://schemas.openxmlformats.org/package/2006/metadata/core-propertie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297E0B37-40BF-4857-B2E5-B52E6B39D4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E158AC7-AA74-4FE4-9207-24EA2187AA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641</TotalTime>
  <Words>130</Words>
  <Application>Microsoft Office PowerPoint</Application>
  <PresentationFormat>ワイド画面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Meiryo UI</vt:lpstr>
      <vt:lpstr>Arial</vt:lpstr>
      <vt:lpstr>Gill Sans MT</vt:lpstr>
      <vt:lpstr>ギャラリー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山口 由美（人権教育課）</cp:lastModifiedBy>
  <cp:revision>53</cp:revision>
  <cp:lastPrinted>2026-01-19T08:02:34Z</cp:lastPrinted>
  <dcterms:created xsi:type="dcterms:W3CDTF">2024-06-21T00:04:08Z</dcterms:created>
  <dcterms:modified xsi:type="dcterms:W3CDTF">2026-01-26T04:21:56Z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