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1" r:id="rId4"/>
  </p:sldMasterIdLst>
  <p:notesMasterIdLst>
    <p:notesMasterId r:id="rId12"/>
  </p:notesMasterIdLst>
  <p:handoutMasterIdLst>
    <p:handoutMasterId r:id="rId13"/>
  </p:handoutMasterIdLst>
  <p:sldIdLst>
    <p:sldId id="256" r:id="rId5"/>
    <p:sldId id="266" r:id="rId6"/>
    <p:sldId id="279" r:id="rId7"/>
    <p:sldId id="280" r:id="rId8"/>
    <p:sldId id="283" r:id="rId9"/>
    <p:sldId id="257" r:id="rId10"/>
    <p:sldId id="284" r:id="rId11"/>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38303" autoAdjust="0"/>
  </p:normalViewPr>
  <p:slideViewPr>
    <p:cSldViewPr snapToGrid="0">
      <p:cViewPr varScale="1">
        <p:scale>
          <a:sx n="42" d="100"/>
          <a:sy n="42" d="100"/>
        </p:scale>
        <p:origin x="3234" y="30"/>
      </p:cViewPr>
      <p:guideLst/>
    </p:cSldViewPr>
  </p:slideViewPr>
  <p:notesTextViewPr>
    <p:cViewPr>
      <p:scale>
        <a:sx n="1" d="1"/>
        <a:sy n="1" d="1"/>
      </p:scale>
      <p:origin x="0" y="0"/>
    </p:cViewPr>
  </p:notesTextViewPr>
  <p:notesViewPr>
    <p:cSldViewPr snapToGrid="0">
      <p:cViewPr varScale="1">
        <p:scale>
          <a:sx n="89" d="100"/>
          <a:sy n="89" d="100"/>
        </p:scale>
        <p:origin x="378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7C8F906-9018-4AF2-8E2E-7DE12E201C42}"/>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17B19D24-3EE0-41B6-9D2C-1B3BF5E5D390}"/>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A59EC517-36A2-4624-A9AE-62D925B3332B}" type="datetime1">
              <a:rPr kumimoji="1" lang="ja-JP" altLang="en-US" smtClean="0">
                <a:latin typeface="Meiryo UI" panose="020B0604030504040204" pitchFamily="50" charset="-128"/>
                <a:ea typeface="Meiryo UI" panose="020B0604030504040204" pitchFamily="50" charset="-128"/>
              </a:rPr>
              <a:t>2026/3/6</a:t>
            </a:fld>
            <a:endParaRPr kumimoji="1"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48628C67-F9DD-4E6C-A8CA-5B46B2FE07E6}"/>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0625513F-38D5-43DF-82EA-38A9E7064433}"/>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818F496-CC2B-4CEC-82FD-E516304D694D}" type="slidenum">
              <a:rPr kumimoji="1" lang="en-US" altLang="ja-JP" smtClean="0">
                <a:latin typeface="Meiryo UI" panose="020B0604030504040204" pitchFamily="50" charset="-128"/>
                <a:ea typeface="Meiryo UI" panose="020B0604030504040204" pitchFamily="50" charset="-128"/>
              </a:rPr>
              <a:t>‹#›</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944872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BF387562-9BAF-494B-890B-AA70B64085EE}" type="datetime1">
              <a:rPr kumimoji="1" lang="ja-JP" altLang="en-US" noProof="0" smtClean="0"/>
              <a:t>2026/3/6</a:t>
            </a:fld>
            <a:endParaRPr kumimoji="1" lang="ja-JP" altLang="en-US" noProof="0"/>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noProof="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noProof="0"/>
              <a:t>マスター テキストのスタイルを編集する</a:t>
            </a:r>
          </a:p>
          <a:p>
            <a:pPr lvl="1"/>
            <a:r>
              <a:rPr kumimoji="1" lang="ja-JP" altLang="en-US" noProof="0"/>
              <a:t>第 </a:t>
            </a:r>
            <a:r>
              <a:rPr kumimoji="1" lang="en-US" altLang="ja-JP" noProof="0"/>
              <a:t>2 </a:t>
            </a:r>
            <a:r>
              <a:rPr kumimoji="1" lang="ja-JP" altLang="en-US" noProof="0"/>
              <a:t>レベル</a:t>
            </a:r>
          </a:p>
          <a:p>
            <a:pPr lvl="2"/>
            <a:r>
              <a:rPr kumimoji="1" lang="ja-JP" altLang="en-US" noProof="0"/>
              <a:t>第 </a:t>
            </a:r>
            <a:r>
              <a:rPr kumimoji="1" lang="en-US" altLang="ja-JP" noProof="0"/>
              <a:t>3 </a:t>
            </a:r>
            <a:r>
              <a:rPr kumimoji="1" lang="ja-JP" altLang="en-US" noProof="0"/>
              <a:t>レベル</a:t>
            </a:r>
          </a:p>
          <a:p>
            <a:pPr lvl="3"/>
            <a:r>
              <a:rPr kumimoji="1" lang="ja-JP" altLang="en-US" noProof="0"/>
              <a:t>第 </a:t>
            </a:r>
            <a:r>
              <a:rPr kumimoji="1" lang="en-US" altLang="ja-JP" noProof="0"/>
              <a:t>4 </a:t>
            </a:r>
            <a:r>
              <a:rPr kumimoji="1" lang="ja-JP" altLang="en-US" noProof="0"/>
              <a:t>レベル</a:t>
            </a:r>
          </a:p>
          <a:p>
            <a:pPr lvl="4"/>
            <a:r>
              <a:rPr kumimoji="1" lang="ja-JP" altLang="en-US" noProof="0"/>
              <a:t>第 </a:t>
            </a:r>
            <a:r>
              <a:rPr kumimoji="1" lang="en-US" altLang="ja-JP" noProof="0"/>
              <a:t>5 </a:t>
            </a:r>
            <a:r>
              <a:rPr kumimoji="1" lang="ja-JP" altLang="en-US" noProof="0"/>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A31FB8F3-31CF-46A8-8E96-B61FDBEF6207}" type="slidenum">
              <a:rPr kumimoji="1" lang="en-US" altLang="ja-JP" noProof="0" smtClean="0"/>
              <a:pPr/>
              <a:t>‹#›</a:t>
            </a:fld>
            <a:endParaRPr kumimoji="1" lang="ja-JP" altLang="en-US" noProof="0"/>
          </a:p>
        </p:txBody>
      </p:sp>
    </p:spTree>
    <p:extLst>
      <p:ext uri="{BB962C8B-B14F-4D97-AF65-F5344CB8AC3E}">
        <p14:creationId xmlns:p14="http://schemas.microsoft.com/office/powerpoint/2010/main" val="28884799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本日の短時間研修</a:t>
            </a:r>
            <a:endParaRPr kumimoji="1" lang="en-US" altLang="ja-JP" dirty="0"/>
          </a:p>
          <a:p>
            <a:r>
              <a:rPr kumimoji="1" lang="ja-JP" altLang="en-US" dirty="0"/>
              <a:t>「１　男女共同参画の視点に立った表現について」ということで、</a:t>
            </a:r>
            <a:endParaRPr kumimoji="1" lang="en-US" altLang="ja-JP" dirty="0"/>
          </a:p>
          <a:p>
            <a:r>
              <a:rPr kumimoji="1" lang="ja-JP" altLang="en-US" dirty="0"/>
              <a:t>内容については、御覧のとおりです。</a:t>
            </a:r>
            <a:endParaRPr kumimoji="1" lang="en-US" altLang="ja-JP" dirty="0"/>
          </a:p>
          <a:p>
            <a:r>
              <a:rPr kumimoji="1" lang="ja-JP" altLang="en-US" dirty="0"/>
              <a:t>（１）表現チェックシート　</a:t>
            </a:r>
            <a:r>
              <a:rPr kumimoji="1" lang="en-US" altLang="ja-JP" dirty="0"/>
              <a:t>5</a:t>
            </a:r>
            <a:r>
              <a:rPr kumimoji="1" lang="ja-JP" altLang="en-US" dirty="0"/>
              <a:t>分</a:t>
            </a:r>
            <a:endParaRPr kumimoji="1" lang="en-US" altLang="ja-JP" dirty="0"/>
          </a:p>
          <a:p>
            <a:r>
              <a:rPr kumimoji="1" lang="ja-JP" altLang="en-US" dirty="0"/>
              <a:t>（２）協議　</a:t>
            </a:r>
            <a:r>
              <a:rPr kumimoji="1" lang="en-US" altLang="ja-JP" dirty="0"/>
              <a:t>10</a:t>
            </a:r>
            <a:r>
              <a:rPr kumimoji="1" lang="ja-JP" altLang="en-US" dirty="0"/>
              <a:t>分</a:t>
            </a:r>
            <a:endParaRPr kumimoji="1" lang="en-US" altLang="ja-JP" dirty="0"/>
          </a:p>
          <a:p>
            <a:r>
              <a:rPr kumimoji="1" lang="ja-JP" altLang="en-US" dirty="0"/>
              <a:t>（３）発表　</a:t>
            </a:r>
            <a:r>
              <a:rPr kumimoji="1" lang="en-US" altLang="ja-JP" dirty="0"/>
              <a:t>2</a:t>
            </a:r>
            <a:r>
              <a:rPr kumimoji="1" lang="ja-JP" altLang="en-US" dirty="0"/>
              <a:t>分</a:t>
            </a:r>
            <a:endParaRPr kumimoji="1" lang="en-US" altLang="ja-JP" dirty="0"/>
          </a:p>
          <a:p>
            <a:r>
              <a:rPr kumimoji="1" lang="ja-JP" altLang="en-US" dirty="0"/>
              <a:t>（４）様々な表現の仕方・場面　</a:t>
            </a:r>
            <a:r>
              <a:rPr kumimoji="1" lang="en-US" altLang="ja-JP" b="1" dirty="0"/>
              <a:t>1</a:t>
            </a:r>
            <a:r>
              <a:rPr kumimoji="1" lang="ja-JP" altLang="en-US" b="0" dirty="0"/>
              <a:t>分</a:t>
            </a:r>
            <a:endParaRPr kumimoji="1" lang="en-US" altLang="ja-JP" b="0"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smtClean="0"/>
              <a:pPr/>
              <a:t>1</a:t>
            </a:fld>
            <a:endParaRPr kumimoji="1" lang="ja-JP" altLang="en-US"/>
          </a:p>
        </p:txBody>
      </p:sp>
    </p:spTree>
    <p:extLst>
      <p:ext uri="{BB962C8B-B14F-4D97-AF65-F5344CB8AC3E}">
        <p14:creationId xmlns:p14="http://schemas.microsoft.com/office/powerpoint/2010/main" val="1979539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はじめに、自分の意識について考えるということで、≪★クリック≫</a:t>
            </a:r>
            <a:endParaRPr kumimoji="1" lang="en-US" altLang="ja-JP" dirty="0"/>
          </a:p>
          <a:p>
            <a:endParaRPr kumimoji="1" lang="en-US" altLang="ja-JP" dirty="0"/>
          </a:p>
          <a:p>
            <a:r>
              <a:rPr kumimoji="1" lang="en-US" altLang="ja-JP" dirty="0"/>
              <a:t>※</a:t>
            </a:r>
            <a:r>
              <a:rPr kumimoji="1" lang="ja-JP" altLang="en-US" dirty="0"/>
              <a:t>≪★クリック≫はページ送り・アニメーションのタイミングです。</a:t>
            </a:r>
          </a:p>
        </p:txBody>
      </p:sp>
      <p:sp>
        <p:nvSpPr>
          <p:cNvPr id="4" name="スライド番号プレースホルダー 3"/>
          <p:cNvSpPr>
            <a:spLocks noGrp="1"/>
          </p:cNvSpPr>
          <p:nvPr>
            <p:ph type="sldNum" sz="quarter" idx="10"/>
          </p:nvPr>
        </p:nvSpPr>
        <p:spPr/>
        <p:txBody>
          <a:bodyPr/>
          <a:lstStyle/>
          <a:p>
            <a:fld id="{A31FB8F3-31CF-46A8-8E96-B61FDBEF6207}" type="slidenum">
              <a:rPr kumimoji="1" lang="en-US" altLang="ja-JP" noProof="0" smtClean="0"/>
              <a:pPr/>
              <a:t>2</a:t>
            </a:fld>
            <a:endParaRPr kumimoji="1" lang="ja-JP" altLang="en-US" noProof="0"/>
          </a:p>
        </p:txBody>
      </p:sp>
    </p:spTree>
    <p:extLst>
      <p:ext uri="{BB962C8B-B14F-4D97-AF65-F5344CB8AC3E}">
        <p14:creationId xmlns:p14="http://schemas.microsoft.com/office/powerpoint/2010/main" val="3106169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8DA38D-5D0B-E1EA-1ABD-F348C5E74C6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F8BFE78-5F73-31C6-3362-C74849EEDD6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CB7371C-066E-A1D9-5269-128BD8AB3D88}"/>
              </a:ext>
            </a:extLst>
          </p:cNvPr>
          <p:cNvSpPr>
            <a:spLocks noGrp="1"/>
          </p:cNvSpPr>
          <p:nvPr>
            <p:ph type="body" idx="1"/>
          </p:nvPr>
        </p:nvSpPr>
        <p:spPr/>
        <p:txBody>
          <a:bodyPr/>
          <a:lstStyle/>
          <a:p>
            <a:r>
              <a:rPr kumimoji="1" lang="ja-JP" altLang="en-US" dirty="0"/>
              <a:t>　画面にあります表現チェックシートを実施していただきます。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授業や生徒指導、配布物、教材等、先生方御自身の普段の実践を思い浮かべながらチェックしてみてください。</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チェックが終わりましたら、先生方の普段の教育活動の中でシートにはない隠れた思い込みなどがないか考えてみてください。</a:t>
            </a:r>
            <a:r>
              <a:rPr kumimoji="1" lang="en-US" altLang="ja-JP" dirty="0"/>
              <a:t>5</a:t>
            </a:r>
            <a:r>
              <a:rPr kumimoji="1" lang="ja-JP" altLang="en-US" dirty="0"/>
              <a:t>分時間を取ります。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それではお願いします。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a:t>
            </a:r>
            <a:r>
              <a:rPr kumimoji="1" lang="en-US" altLang="ja-JP" dirty="0"/>
              <a:t>5</a:t>
            </a:r>
            <a:r>
              <a:rPr kumimoji="1" lang="ja-JP" altLang="en-US" dirty="0"/>
              <a:t>分後）</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はい時間です。いかがだったでしょうか？</a:t>
            </a:r>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E9C52045-8A27-7592-86AB-5EC8B84A42DB}"/>
              </a:ext>
            </a:extLst>
          </p:cNvPr>
          <p:cNvSpPr>
            <a:spLocks noGrp="1"/>
          </p:cNvSpPr>
          <p:nvPr>
            <p:ph type="sldNum" sz="quarter" idx="10"/>
          </p:nvPr>
        </p:nvSpPr>
        <p:spPr/>
        <p:txBody>
          <a:bodyPr/>
          <a:lstStyle/>
          <a:p>
            <a:fld id="{A31FB8F3-31CF-46A8-8E96-B61FDBEF6207}" type="slidenum">
              <a:rPr kumimoji="1" lang="en-US" altLang="ja-JP" noProof="0" smtClean="0"/>
              <a:pPr/>
              <a:t>3</a:t>
            </a:fld>
            <a:endParaRPr kumimoji="1" lang="ja-JP" altLang="en-US" noProof="0"/>
          </a:p>
        </p:txBody>
      </p:sp>
    </p:spTree>
    <p:extLst>
      <p:ext uri="{BB962C8B-B14F-4D97-AF65-F5344CB8AC3E}">
        <p14:creationId xmlns:p14="http://schemas.microsoft.com/office/powerpoint/2010/main" val="1210129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8F79F-9347-1B40-45A3-9FEF0E9D8C1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EE47F5C-2FC0-9B16-1F76-DF0D1EF32E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DCC05D-4F87-8511-1939-1A8E32F55FF8}"/>
              </a:ext>
            </a:extLst>
          </p:cNvPr>
          <p:cNvSpPr>
            <a:spLocks noGrp="1"/>
          </p:cNvSpPr>
          <p:nvPr>
            <p:ph type="body" idx="1"/>
          </p:nvPr>
        </p:nvSpPr>
        <p:spPr/>
        <p:txBody>
          <a:bodyPr/>
          <a:lstStyle/>
          <a:p>
            <a:r>
              <a:rPr kumimoji="1" lang="ja-JP" altLang="en-US" dirty="0"/>
              <a:t>それではここからは、シートを基に</a:t>
            </a:r>
            <a:r>
              <a:rPr kumimoji="1" lang="en-US" altLang="ja-JP" dirty="0"/>
              <a:t>10</a:t>
            </a:r>
            <a:r>
              <a:rPr kumimoji="1" lang="ja-JP" altLang="en-US" dirty="0"/>
              <a:t>分間　グループ協議を行います。</a:t>
            </a:r>
            <a:endParaRPr kumimoji="1" lang="en-US" altLang="ja-JP" dirty="0"/>
          </a:p>
          <a:p>
            <a:r>
              <a:rPr kumimoji="1" lang="ja-JP" altLang="en-US" dirty="0"/>
              <a:t>御記入いただいた表現チェックシートの結果と先生方の普段の教育活動の中でシートにはない隠れた思い込みを近くの方と共有し、教育現場での男女平等について気付いたことや自分の考えなどを話し合ってください。</a:t>
            </a:r>
            <a:endParaRPr kumimoji="1" lang="en-US" altLang="ja-JP" dirty="0"/>
          </a:p>
          <a:p>
            <a:r>
              <a:rPr kumimoji="1" lang="ja-JP" altLang="en-US" dirty="0"/>
              <a:t>それでは協議をスタートしてください。</a:t>
            </a:r>
            <a:endParaRPr kumimoji="1" lang="en-US" altLang="ja-JP" dirty="0"/>
          </a:p>
          <a:p>
            <a:r>
              <a:rPr kumimoji="1" lang="ja-JP" altLang="en-US" dirty="0"/>
              <a:t>（</a:t>
            </a:r>
            <a:r>
              <a:rPr kumimoji="1" lang="en-US" altLang="ja-JP" dirty="0"/>
              <a:t>10</a:t>
            </a:r>
            <a:r>
              <a:rPr kumimoji="1" lang="ja-JP" altLang="en-US" dirty="0"/>
              <a:t>分後）</a:t>
            </a:r>
            <a:endParaRPr kumimoji="1" lang="en-US" altLang="ja-JP" dirty="0"/>
          </a:p>
          <a:p>
            <a:r>
              <a:rPr kumimoji="1" lang="ja-JP" altLang="en-US" dirty="0"/>
              <a:t>時間になりましたのでそこまでにしてください。</a:t>
            </a:r>
            <a:endParaRPr kumimoji="1" lang="en-US" altLang="ja-JP" dirty="0"/>
          </a:p>
          <a:p>
            <a:endParaRPr kumimoji="1" lang="en-US" altLang="ja-JP" dirty="0"/>
          </a:p>
          <a:p>
            <a:r>
              <a:rPr kumimoji="1" lang="ja-JP" altLang="en-US" dirty="0"/>
              <a:t>協議ありがとうございました。</a:t>
            </a:r>
          </a:p>
          <a:p>
            <a:r>
              <a:rPr kumimoji="1" lang="ja-JP" altLang="en-US" dirty="0"/>
              <a:t>それでは</a:t>
            </a:r>
            <a:r>
              <a:rPr kumimoji="1" lang="en-US" altLang="ja-JP" dirty="0"/>
              <a:t>2</a:t>
            </a:r>
            <a:r>
              <a:rPr kumimoji="1" lang="ja-JP" altLang="en-US" dirty="0"/>
              <a:t>組に発表していただきたいと思います。</a:t>
            </a:r>
          </a:p>
          <a:p>
            <a:r>
              <a:rPr kumimoji="1" lang="en-US" altLang="ja-JP" dirty="0"/>
              <a:t>1</a:t>
            </a:r>
            <a:r>
              <a:rPr kumimoji="1" lang="ja-JP" altLang="en-US" dirty="0"/>
              <a:t>組</a:t>
            </a:r>
            <a:r>
              <a:rPr kumimoji="1" lang="en-US" altLang="ja-JP" dirty="0"/>
              <a:t>1</a:t>
            </a:r>
            <a:r>
              <a:rPr kumimoji="1" lang="ja-JP" altLang="en-US" dirty="0"/>
              <a:t>分程度でお願いします。</a:t>
            </a:r>
          </a:p>
          <a:p>
            <a:endParaRPr kumimoji="1" lang="ja-JP" altLang="en-US" dirty="0"/>
          </a:p>
          <a:p>
            <a:r>
              <a:rPr kumimoji="1" lang="ja-JP" altLang="en-US" dirty="0"/>
              <a:t>発表者が発表したら拍手</a:t>
            </a:r>
          </a:p>
          <a:p>
            <a:r>
              <a:rPr kumimoji="1" lang="ja-JP" altLang="en-US" dirty="0"/>
              <a:t>ありがとうございました。続きまして・・・</a:t>
            </a:r>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47D1E054-8085-FCB5-C54B-7281B30F500A}"/>
              </a:ext>
            </a:extLst>
          </p:cNvPr>
          <p:cNvSpPr>
            <a:spLocks noGrp="1"/>
          </p:cNvSpPr>
          <p:nvPr>
            <p:ph type="sldNum" sz="quarter" idx="10"/>
          </p:nvPr>
        </p:nvSpPr>
        <p:spPr/>
        <p:txBody>
          <a:bodyPr/>
          <a:lstStyle/>
          <a:p>
            <a:fld id="{A31FB8F3-31CF-46A8-8E96-B61FDBEF6207}" type="slidenum">
              <a:rPr kumimoji="1" lang="en-US" altLang="ja-JP" noProof="0" smtClean="0"/>
              <a:pPr/>
              <a:t>4</a:t>
            </a:fld>
            <a:endParaRPr kumimoji="1" lang="ja-JP" altLang="en-US" noProof="0"/>
          </a:p>
        </p:txBody>
      </p:sp>
    </p:spTree>
    <p:extLst>
      <p:ext uri="{BB962C8B-B14F-4D97-AF65-F5344CB8AC3E}">
        <p14:creationId xmlns:p14="http://schemas.microsoft.com/office/powerpoint/2010/main" val="4248097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次に、様々な表現の仕方・場面についてお話しいたします。</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5</a:t>
            </a:fld>
            <a:endParaRPr kumimoji="1" lang="ja-JP" altLang="en-US" noProof="0"/>
          </a:p>
        </p:txBody>
      </p:sp>
    </p:spTree>
    <p:extLst>
      <p:ext uri="{BB962C8B-B14F-4D97-AF65-F5344CB8AC3E}">
        <p14:creationId xmlns:p14="http://schemas.microsoft.com/office/powerpoint/2010/main" val="2853238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こちらを御覧ください。</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①シンボルマークはこのように年代や性別、職業を幅広く取り上げた表現にしましょう。</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r>
              <a:rPr kumimoji="1" lang="ja-JP" altLang="en-US" dirty="0"/>
              <a:t>②男女をわかりやすく表現しようとするあまりに、固定的な性別役割分担意識にとらわれないようにしましょう。</a:t>
            </a:r>
            <a:endParaRPr kumimoji="1" lang="en-US" altLang="ja-JP" dirty="0"/>
          </a:p>
          <a:p>
            <a:r>
              <a:rPr kumimoji="1" lang="ja-JP" altLang="en-US" dirty="0"/>
              <a:t>　　</a:t>
            </a:r>
            <a:r>
              <a:rPr kumimoji="1" lang="ja-JP" altLang="en-US" b="0" dirty="0"/>
              <a:t>学校では、力仕事は男性、教室の装飾などは女性など、性別で役割分担していませんか？</a:t>
            </a:r>
            <a:endParaRPr kumimoji="1" lang="en-US" altLang="ja-JP" b="0" dirty="0"/>
          </a:p>
          <a:p>
            <a:r>
              <a:rPr kumimoji="1" lang="ja-JP" altLang="en-US" b="0" dirty="0"/>
              <a:t>　　（時間があれば、先生方の身の回りにある性別役割分担意識にとらわれていることについて意見を出し合う。）</a:t>
            </a:r>
            <a:endParaRPr kumimoji="1" lang="en-US" altLang="ja-JP" b="0" dirty="0"/>
          </a:p>
          <a:p>
            <a:endParaRPr kumimoji="1" lang="en-US" altLang="ja-JP" b="1" dirty="0"/>
          </a:p>
          <a:p>
            <a:r>
              <a:rPr kumimoji="1" lang="ja-JP" altLang="en-US" dirty="0"/>
              <a:t>③必要以上に女性と男性を区別していませんか？　服装・外見、興味、性格、振舞において必要以上に区別しないようにしましょう。</a:t>
            </a:r>
            <a:endParaRPr kumimoji="1" lang="en-US" altLang="ja-JP" dirty="0"/>
          </a:p>
          <a:p>
            <a:endParaRPr kumimoji="1" lang="en-US" altLang="ja-JP" dirty="0"/>
          </a:p>
          <a:p>
            <a:r>
              <a:rPr kumimoji="1" lang="ja-JP" altLang="en-US" dirty="0"/>
              <a:t>④興味関心は多様です。男性だから、女性だからという思い込みに気を付けましょう。</a:t>
            </a:r>
          </a:p>
          <a:p>
            <a:r>
              <a:rPr kumimoji="1" lang="ja-JP" altLang="en-US" dirty="0"/>
              <a:t>　無意識の思い込みはなかなかなくなりません。わたしたちにできるのは、「自分にも無意識の思い込みがある」と、いつも頭の片隅に置いておくことです。</a:t>
            </a:r>
            <a:endParaRPr kumimoji="1" lang="en-US" altLang="ja-JP" dirty="0"/>
          </a:p>
          <a:p>
            <a:r>
              <a:rPr kumimoji="1" lang="ja-JP" altLang="en-US" dirty="0"/>
              <a:t>　言葉にしたり、行動に移したりする前に「これって自分の無意識の思い込みかもしれない」と考えることができます。</a:t>
            </a:r>
            <a:endParaRPr kumimoji="1" lang="en-US" altLang="ja-JP" dirty="0"/>
          </a:p>
          <a:p>
            <a:r>
              <a:rPr kumimoji="1" lang="ja-JP" altLang="en-US" dirty="0"/>
              <a:t>　もし行動に移してしまっても、相手の反応などから「これは自分の無意識の思い込みだったんだ」と気が付くことができます。</a:t>
            </a:r>
            <a:endParaRPr kumimoji="1" lang="en-US" altLang="ja-JP" dirty="0"/>
          </a:p>
          <a:p>
            <a:r>
              <a:rPr kumimoji="1" lang="ja-JP" altLang="en-US" dirty="0"/>
              <a:t>　皆さんも普段から男女平等意識を持つようにしましょう。</a:t>
            </a:r>
          </a:p>
        </p:txBody>
      </p:sp>
      <p:sp>
        <p:nvSpPr>
          <p:cNvPr id="4" name="スライド番号プレースホルダー 3"/>
          <p:cNvSpPr>
            <a:spLocks noGrp="1"/>
          </p:cNvSpPr>
          <p:nvPr>
            <p:ph type="sldNum" sz="quarter" idx="5"/>
          </p:nvPr>
        </p:nvSpPr>
        <p:spPr/>
        <p:txBody>
          <a:bodyPr/>
          <a:lstStyle/>
          <a:p>
            <a:fld id="{A02D9D8A-5E10-4334-9B3E-7811668F0F8A}" type="slidenum">
              <a:rPr kumimoji="1" lang="ja-JP" altLang="en-US" smtClean="0"/>
              <a:t>6</a:t>
            </a:fld>
            <a:endParaRPr kumimoji="1" lang="ja-JP" altLang="en-US"/>
          </a:p>
        </p:txBody>
      </p:sp>
    </p:spTree>
    <p:extLst>
      <p:ext uri="{BB962C8B-B14F-4D97-AF65-F5344CB8AC3E}">
        <p14:creationId xmlns:p14="http://schemas.microsoft.com/office/powerpoint/2010/main" val="1871367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t>こちらに表示されているのは、第</a:t>
            </a:r>
            <a:r>
              <a:rPr kumimoji="1" lang="en-US" altLang="ja-JP" b="0" dirty="0"/>
              <a:t>25</a:t>
            </a:r>
            <a:r>
              <a:rPr kumimoji="1" lang="ja-JP" altLang="en-US" b="0" dirty="0"/>
              <a:t>回（令和</a:t>
            </a:r>
            <a:r>
              <a:rPr kumimoji="1" lang="en-US" altLang="ja-JP" b="0" dirty="0"/>
              <a:t>7</a:t>
            </a:r>
            <a:r>
              <a:rPr kumimoji="1" lang="ja-JP" altLang="en-US" b="0" dirty="0"/>
              <a:t>年度）内閣府男女共同参画局　男女共同参画週間のキャッチフレーズ　選出作品です。</a:t>
            </a:r>
            <a:endParaRPr kumimoji="1" lang="en-US" altLang="ja-JP" b="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b="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dirty="0"/>
              <a:t>（時間があれば）最後にグループごとにキャッチフレーズづくりを行い発表したり、校内に掲示したりする。（掲示の際は、ポスターひな形を御活用ください。）</a:t>
            </a:r>
            <a:endParaRPr kumimoji="1" lang="en-US" altLang="ja-JP" b="0"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以上で研修会を終了いたします。お疲れ様でした。</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7</a:t>
            </a:fld>
            <a:endParaRPr kumimoji="1" lang="ja-JP" altLang="en-US" noProof="0"/>
          </a:p>
        </p:txBody>
      </p:sp>
    </p:spTree>
    <p:extLst>
      <p:ext uri="{BB962C8B-B14F-4D97-AF65-F5344CB8AC3E}">
        <p14:creationId xmlns:p14="http://schemas.microsoft.com/office/powerpoint/2010/main" val="3878076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rtl="0"/>
            <a:fld id="{A73305FE-4DDA-4BEB-A351-7DB3BD3236CE}" type="datetime1">
              <a:rPr lang="ja-JP" altLang="en-US" noProof="0" smtClean="0"/>
              <a:t>2026/3/6</a:t>
            </a:fld>
            <a:endParaRPr lang="ja-JP" altLang="en-US" noProof="0"/>
          </a:p>
        </p:txBody>
      </p:sp>
      <p:sp>
        <p:nvSpPr>
          <p:cNvPr id="5" name="Footer Placeholder 4"/>
          <p:cNvSpPr>
            <a:spLocks noGrp="1"/>
          </p:cNvSpPr>
          <p:nvPr>
            <p:ph type="ftr" sz="quarter" idx="11"/>
          </p:nvPr>
        </p:nvSpPr>
        <p:spPr>
          <a:xfrm>
            <a:off x="2416500" y="329307"/>
            <a:ext cx="4973915" cy="309201"/>
          </a:xfrm>
        </p:spPr>
        <p:txBody>
          <a:bodyPr/>
          <a:lstStyle/>
          <a:p>
            <a:pPr rtl="0"/>
            <a:endParaRPr lang="ja-JP" altLang="en-US" noProof="0"/>
          </a:p>
        </p:txBody>
      </p:sp>
      <p:sp>
        <p:nvSpPr>
          <p:cNvPr id="6" name="Slide Number Placeholder 5"/>
          <p:cNvSpPr>
            <a:spLocks noGrp="1"/>
          </p:cNvSpPr>
          <p:nvPr>
            <p:ph type="sldNum" sz="quarter" idx="12"/>
          </p:nvPr>
        </p:nvSpPr>
        <p:spPr>
          <a:xfrm>
            <a:off x="1437664" y="798973"/>
            <a:ext cx="811019" cy="503578"/>
          </a:xfrm>
        </p:spPr>
        <p:txBody>
          <a:bodyPr/>
          <a:lstStyle/>
          <a:p>
            <a:pPr rtl="0"/>
            <a:fld id="{6D22F896-40B5-4ADD-8801-0D06FADFA095}" type="slidenum">
              <a:rPr lang="en-US" altLang="ja-JP" noProof="0" smtClean="0"/>
              <a:t>‹#›</a:t>
            </a:fld>
            <a:endParaRPr lang="ja-JP" altLang="en-US" noProof="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54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493690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699360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12" name="コンテンツ プレースホルダー 2"/>
          <p:cNvSpPr>
            <a:spLocks noGrp="1"/>
          </p:cNvSpPr>
          <p:nvPr>
            <p:ph sz="quarter" idx="13" hasCustomPrompt="1"/>
          </p:nvPr>
        </p:nvSpPr>
        <p:spPr>
          <a:xfrm>
            <a:off x="913774" y="2367092"/>
            <a:ext cx="10363826" cy="3424107"/>
          </a:xfrm>
        </p:spPr>
        <p:txBody>
          <a:bodyPr rtlCol="0"/>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10"/>
          </p:nvPr>
        </p:nvSpPr>
        <p:spPr/>
        <p:txBody>
          <a:bodyPr rtlCol="0"/>
          <a:lstStyle/>
          <a:p>
            <a:pPr rtl="0"/>
            <a:fld id="{9B47FE27-6274-4386-8AE0-AD53739EF451}" type="datetime1">
              <a:rPr lang="ja-JP" altLang="en-US" noProof="0" smtClean="0"/>
              <a:t>2026/3/6</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spTree>
    <p:extLst>
      <p:ext uri="{BB962C8B-B14F-4D97-AF65-F5344CB8AC3E}">
        <p14:creationId xmlns:p14="http://schemas.microsoft.com/office/powerpoint/2010/main" val="189993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9461484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9978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039166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8" name="Footer Placeholder 7"/>
          <p:cNvSpPr>
            <a:spLocks noGrp="1"/>
          </p:cNvSpPr>
          <p:nvPr>
            <p:ph type="ftr" sz="quarter" idx="11"/>
          </p:nvPr>
        </p:nvSpPr>
        <p:spPr/>
        <p:txBody>
          <a:bodyPr/>
          <a:lstStyle/>
          <a:p>
            <a:endParaRPr lang="ja-JP" altLang="en-US" noProof="0" dirty="0"/>
          </a:p>
        </p:txBody>
      </p:sp>
      <p:sp>
        <p:nvSpPr>
          <p:cNvPr id="9" name="Slide Number Placeholder 8"/>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2460374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rtl="0"/>
            <a:fld id="{61018FAD-874A-47B5-A7A2-B87C2A0D758B}" type="datetime1">
              <a:rPr lang="ja-JP" altLang="en-US" noProof="0" smtClean="0"/>
              <a:t>2026/3/6</a:t>
            </a:fld>
            <a:endParaRPr lang="ja-JP" altLang="en-US" noProof="0"/>
          </a:p>
        </p:txBody>
      </p:sp>
      <p:sp>
        <p:nvSpPr>
          <p:cNvPr id="4" name="Footer Placeholder 3"/>
          <p:cNvSpPr>
            <a:spLocks noGrp="1"/>
          </p:cNvSpPr>
          <p:nvPr>
            <p:ph type="ftr" sz="quarter" idx="11"/>
          </p:nvPr>
        </p:nvSpPr>
        <p:spPr/>
        <p:txBody>
          <a:bodyPr/>
          <a:lstStyle/>
          <a:p>
            <a:pPr rtl="0"/>
            <a:endParaRPr lang="ja-JP" altLang="en-US" noProof="0"/>
          </a:p>
        </p:txBody>
      </p:sp>
      <p:sp>
        <p:nvSpPr>
          <p:cNvPr id="5" name="Slide Number Placeholder 4"/>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4233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3" name="Footer Placeholder 2"/>
          <p:cNvSpPr>
            <a:spLocks noGrp="1"/>
          </p:cNvSpPr>
          <p:nvPr>
            <p:ph type="ftr" sz="quarter" idx="11"/>
          </p:nvPr>
        </p:nvSpPr>
        <p:spPr/>
        <p:txBody>
          <a:bodyPr/>
          <a:lstStyle/>
          <a:p>
            <a:endParaRPr lang="ja-JP" altLang="en-US" noProof="0" dirty="0"/>
          </a:p>
        </p:txBody>
      </p:sp>
      <p:sp>
        <p:nvSpPr>
          <p:cNvPr id="4" name="Slide Number Placeholder 3"/>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spTree>
    <p:extLst>
      <p:ext uri="{BB962C8B-B14F-4D97-AF65-F5344CB8AC3E}">
        <p14:creationId xmlns:p14="http://schemas.microsoft.com/office/powerpoint/2010/main" val="138387312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09799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rtl="0"/>
            <a:fld id="{7BDDEE26-D0CD-484E-A2FC-1444D53B8C01}" type="datetime1">
              <a:rPr lang="ja-JP" altLang="en-US" noProof="0" smtClean="0"/>
              <a:t>2026/3/6</a:t>
            </a:fld>
            <a:endParaRPr lang="ja-JP" altLang="en-US" noProof="0"/>
          </a:p>
        </p:txBody>
      </p:sp>
      <p:sp>
        <p:nvSpPr>
          <p:cNvPr id="6" name="Footer Placeholder 5"/>
          <p:cNvSpPr>
            <a:spLocks noGrp="1"/>
          </p:cNvSpPr>
          <p:nvPr>
            <p:ph type="ftr" sz="quarter" idx="11"/>
          </p:nvPr>
        </p:nvSpPr>
        <p:spPr>
          <a:xfrm>
            <a:off x="1447382" y="318640"/>
            <a:ext cx="5541004" cy="320931"/>
          </a:xfrm>
        </p:spPr>
        <p:txBody>
          <a:bodyPr/>
          <a:lstStyle/>
          <a:p>
            <a:pPr rtl="0"/>
            <a:endParaRPr lang="ja-JP" altLang="en-US" noProof="0"/>
          </a:p>
        </p:txBody>
      </p:sp>
      <p:sp>
        <p:nvSpPr>
          <p:cNvPr id="7" name="Slide Number Placeholder 6"/>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1797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ja-JP" altLang="en-US" noProof="0"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ltLang="ja-JP" noProof="0" smtClean="0"/>
              <a:pPr/>
              <a:t>‹#›</a:t>
            </a:fld>
            <a:endParaRPr lang="ja-JP" altLang="en-US" noProof="0"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624558"/>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Lst>
  <p:hf sldNum="0" hdr="0" ftr="0" dt="0"/>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7596B-F237-47DD-989E-9D8B0B49B4BB}"/>
              </a:ext>
            </a:extLst>
          </p:cNvPr>
          <p:cNvSpPr>
            <a:spLocks noGrp="1"/>
          </p:cNvSpPr>
          <p:nvPr>
            <p:ph type="ctrTitle"/>
          </p:nvPr>
        </p:nvSpPr>
        <p:spPr>
          <a:xfrm>
            <a:off x="360647" y="191698"/>
            <a:ext cx="8928784" cy="660312"/>
          </a:xfrm>
        </p:spPr>
        <p:txBody>
          <a:bodyPr rtlCol="0">
            <a:normAutofit fontScale="90000"/>
          </a:bodyPr>
          <a:lstStyle/>
          <a:p>
            <a:pPr rtl="0"/>
            <a:r>
              <a:rPr lang="ja-JP" altLang="en-US" sz="4000" dirty="0">
                <a:solidFill>
                  <a:schemeClr val="tx1"/>
                </a:solidFill>
                <a:latin typeface="BIZ UDゴシック" panose="020B0400000000000000" pitchFamily="49" charset="-128"/>
                <a:ea typeface="BIZ UDゴシック" panose="020B0400000000000000" pitchFamily="49" charset="-128"/>
              </a:rPr>
              <a:t>～男女平等意識を高める校内短時間研修～</a:t>
            </a:r>
          </a:p>
        </p:txBody>
      </p:sp>
      <p:sp>
        <p:nvSpPr>
          <p:cNvPr id="3" name="サブタイトル 2">
            <a:extLst>
              <a:ext uri="{FF2B5EF4-FFF2-40B4-BE49-F238E27FC236}">
                <a16:creationId xmlns:a16="http://schemas.microsoft.com/office/drawing/2014/main" id="{6063915B-82A1-4F1C-B5C6-3E18DDD97232}"/>
              </a:ext>
            </a:extLst>
          </p:cNvPr>
          <p:cNvSpPr>
            <a:spLocks noGrp="1"/>
          </p:cNvSpPr>
          <p:nvPr>
            <p:ph type="subTitle" idx="1"/>
          </p:nvPr>
        </p:nvSpPr>
        <p:spPr>
          <a:xfrm>
            <a:off x="2351715" y="1023178"/>
            <a:ext cx="8499422" cy="2270910"/>
          </a:xfrm>
          <a:solidFill>
            <a:schemeClr val="bg2">
              <a:lumMod val="20000"/>
              <a:lumOff val="80000"/>
            </a:schemeClr>
          </a:solidFill>
        </p:spPr>
        <p:txBody>
          <a:bodyPr rtlCol="0">
            <a:noAutofit/>
          </a:bodyPr>
          <a:lstStyle/>
          <a:p>
            <a:pPr algn="l"/>
            <a:r>
              <a:rPr lang="ja-JP" altLang="en-US" sz="5400" dirty="0">
                <a:solidFill>
                  <a:schemeClr val="tx1"/>
                </a:solidFill>
                <a:latin typeface="BIZ UDゴシック" panose="020B0400000000000000" pitchFamily="49" charset="-128"/>
                <a:ea typeface="BIZ UDゴシック" panose="020B0400000000000000" pitchFamily="49" charset="-128"/>
              </a:rPr>
              <a:t>１　男女共同参画の視点に</a:t>
            </a:r>
            <a:endParaRPr lang="en-US" altLang="ja-JP" sz="5400" dirty="0">
              <a:solidFill>
                <a:schemeClr val="tx1"/>
              </a:solidFill>
              <a:latin typeface="BIZ UDゴシック" panose="020B0400000000000000" pitchFamily="49" charset="-128"/>
              <a:ea typeface="BIZ UDゴシック" panose="020B0400000000000000" pitchFamily="49" charset="-128"/>
            </a:endParaRPr>
          </a:p>
          <a:p>
            <a:pPr algn="l"/>
            <a:r>
              <a:rPr lang="ja-JP" altLang="en-US" sz="5400" dirty="0">
                <a:solidFill>
                  <a:schemeClr val="tx1"/>
                </a:solidFill>
                <a:latin typeface="BIZ UDゴシック" panose="020B0400000000000000" pitchFamily="49" charset="-128"/>
                <a:ea typeface="BIZ UDゴシック" panose="020B0400000000000000" pitchFamily="49" charset="-128"/>
              </a:rPr>
              <a:t>　　立った表現について</a:t>
            </a:r>
            <a:endParaRPr lang="en-US" altLang="ja-JP" sz="5400" dirty="0">
              <a:solidFill>
                <a:schemeClr val="tx1"/>
              </a:solidFill>
              <a:latin typeface="BIZ UDゴシック" panose="020B0400000000000000" pitchFamily="49" charset="-128"/>
              <a:ea typeface="BIZ UDゴシック" panose="020B0400000000000000" pitchFamily="49" charset="-128"/>
            </a:endParaRPr>
          </a:p>
          <a:p>
            <a:endParaRPr lang="en-US" altLang="ja-JP" sz="8000"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4" name="正方形/長方形 3"/>
          <p:cNvSpPr/>
          <p:nvPr/>
        </p:nvSpPr>
        <p:spPr>
          <a:xfrm>
            <a:off x="4781004" y="6220916"/>
            <a:ext cx="3640844" cy="535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埼玉県　男女平等教育推進委員会</a:t>
            </a:r>
          </a:p>
        </p:txBody>
      </p:sp>
      <p:sp>
        <p:nvSpPr>
          <p:cNvPr id="6" name="サブタイトル 2">
            <a:extLst>
              <a:ext uri="{FF2B5EF4-FFF2-40B4-BE49-F238E27FC236}">
                <a16:creationId xmlns:a16="http://schemas.microsoft.com/office/drawing/2014/main" id="{B0486ED1-265D-047C-1415-D76AAA5704EC}"/>
              </a:ext>
            </a:extLst>
          </p:cNvPr>
          <p:cNvSpPr txBox="1">
            <a:spLocks/>
          </p:cNvSpPr>
          <p:nvPr/>
        </p:nvSpPr>
        <p:spPr>
          <a:xfrm>
            <a:off x="4011225" y="3778838"/>
            <a:ext cx="5278206" cy="2270910"/>
          </a:xfrm>
          <a:prstGeom prst="rect">
            <a:avLst/>
          </a:prstGeom>
          <a:solidFill>
            <a:schemeClr val="bg2">
              <a:lumMod val="20000"/>
              <a:lumOff val="80000"/>
            </a:schemeClr>
          </a:solidFill>
          <a:ln>
            <a:solidFill>
              <a:schemeClr val="tx1"/>
            </a:solidFill>
          </a:ln>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kumimoji="1"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kumimoji="1"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kumimoji="1"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9pPr>
          </a:lstStyle>
          <a:p>
            <a:pPr algn="l"/>
            <a:r>
              <a:rPr lang="ja-JP" altLang="en-US" sz="2000" dirty="0">
                <a:solidFill>
                  <a:schemeClr val="tx1"/>
                </a:solidFill>
                <a:latin typeface="BIZ UDゴシック" panose="020B0400000000000000" pitchFamily="49" charset="-128"/>
                <a:ea typeface="BIZ UDゴシック" panose="020B0400000000000000" pitchFamily="49" charset="-128"/>
              </a:rPr>
              <a:t>本日の研修内容　約</a:t>
            </a:r>
            <a:r>
              <a:rPr lang="en-US" altLang="ja-JP" sz="2000" dirty="0">
                <a:solidFill>
                  <a:schemeClr val="tx1"/>
                </a:solidFill>
                <a:latin typeface="BIZ UDゴシック" panose="020B0400000000000000" pitchFamily="49" charset="-128"/>
                <a:ea typeface="BIZ UDゴシック" panose="020B0400000000000000" pitchFamily="49" charset="-128"/>
              </a:rPr>
              <a:t>18</a:t>
            </a:r>
            <a:r>
              <a:rPr lang="ja-JP" altLang="en-US" sz="2000" dirty="0">
                <a:solidFill>
                  <a:schemeClr val="tx1"/>
                </a:solidFill>
                <a:latin typeface="BIZ UDゴシック" panose="020B0400000000000000" pitchFamily="49" charset="-128"/>
                <a:ea typeface="BIZ UDゴシック" panose="020B0400000000000000" pitchFamily="49" charset="-128"/>
              </a:rPr>
              <a:t>分（時間は目安です）</a:t>
            </a:r>
            <a:endParaRPr lang="en-US" altLang="ja-JP" sz="2000" dirty="0">
              <a:solidFill>
                <a:schemeClr val="tx1"/>
              </a:solidFill>
              <a:latin typeface="BIZ UDゴシック" panose="020B0400000000000000" pitchFamily="49" charset="-128"/>
              <a:ea typeface="BIZ UDゴシック" panose="020B0400000000000000" pitchFamily="49" charset="-128"/>
            </a:endParaRP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（１）表現チェックシート等　</a:t>
            </a:r>
            <a:r>
              <a:rPr lang="en-US" altLang="ja-JP" sz="2000" dirty="0">
                <a:solidFill>
                  <a:schemeClr val="tx1"/>
                </a:solidFill>
                <a:latin typeface="BIZ UDゴシック" panose="020B0400000000000000" pitchFamily="49" charset="-128"/>
                <a:ea typeface="BIZ UDゴシック" panose="020B0400000000000000" pitchFamily="49" charset="-128"/>
              </a:rPr>
              <a:t>5</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（２）協議　</a:t>
            </a:r>
            <a:r>
              <a:rPr lang="en-US" altLang="ja-JP" sz="2000" dirty="0">
                <a:solidFill>
                  <a:schemeClr val="tx1"/>
                </a:solidFill>
                <a:latin typeface="BIZ UDゴシック" panose="020B0400000000000000" pitchFamily="49" charset="-128"/>
                <a:ea typeface="BIZ UDゴシック" panose="020B0400000000000000" pitchFamily="49" charset="-128"/>
              </a:rPr>
              <a:t>10</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（３）発表　</a:t>
            </a:r>
            <a:r>
              <a:rPr lang="en-US" altLang="ja-JP" sz="2000" dirty="0">
                <a:solidFill>
                  <a:schemeClr val="tx1"/>
                </a:solidFill>
                <a:latin typeface="BIZ UDゴシック" panose="020B0400000000000000" pitchFamily="49" charset="-128"/>
                <a:ea typeface="BIZ UDゴシック" panose="020B0400000000000000" pitchFamily="49" charset="-128"/>
              </a:rPr>
              <a:t>2</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（４）様々な表現の仕方・場面　</a:t>
            </a:r>
            <a:r>
              <a:rPr lang="en-US" altLang="ja-JP" sz="2000" dirty="0">
                <a:solidFill>
                  <a:schemeClr val="tx1"/>
                </a:solidFill>
                <a:latin typeface="BIZ UDゴシック" panose="020B0400000000000000" pitchFamily="49" charset="-128"/>
                <a:ea typeface="BIZ UDゴシック" panose="020B0400000000000000" pitchFamily="49" charset="-128"/>
              </a:rPr>
              <a:t>1</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endParaRPr lang="en-US" altLang="ja-JP" sz="8000" dirty="0">
              <a:solidFill>
                <a:schemeClr val="tx1"/>
              </a:solidFill>
              <a:latin typeface="HGS創英角ﾎﾟｯﾌﾟ体" panose="040B0A00000000000000" pitchFamily="50" charset="-128"/>
              <a:ea typeface="HGS創英角ﾎﾟｯﾌﾟ体" panose="040B0A00000000000000" pitchFamily="50" charset="-128"/>
            </a:endParaRPr>
          </a:p>
        </p:txBody>
      </p:sp>
    </p:spTree>
    <p:extLst>
      <p:ext uri="{BB962C8B-B14F-4D97-AF65-F5344CB8AC3E}">
        <p14:creationId xmlns:p14="http://schemas.microsoft.com/office/powerpoint/2010/main" val="264202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3"/>
          </p:nvPr>
        </p:nvSpPr>
        <p:spPr>
          <a:xfrm>
            <a:off x="2313785" y="2934513"/>
            <a:ext cx="7564430" cy="988974"/>
          </a:xfrm>
        </p:spPr>
        <p:txBody>
          <a:bodyPr>
            <a:noAutofit/>
          </a:bodyPr>
          <a:lstStyle/>
          <a:p>
            <a:pPr marL="0" indent="0">
              <a:buNone/>
            </a:pPr>
            <a:r>
              <a:rPr lang="ja-JP" altLang="en-US" sz="4800" dirty="0">
                <a:latin typeface="BIZ UDゴシック" panose="020B0400000000000000" pitchFamily="49" charset="-128"/>
                <a:ea typeface="BIZ UDゴシック" panose="020B0400000000000000" pitchFamily="49" charset="-128"/>
              </a:rPr>
              <a:t>自分の意識について考える</a:t>
            </a:r>
            <a:endParaRPr lang="en-US" altLang="ja-JP" sz="4800" dirty="0">
              <a:latin typeface="BIZ UDゴシック" panose="020B0400000000000000" pitchFamily="49" charset="-128"/>
              <a:ea typeface="BIZ UDゴシック" panose="020B0400000000000000" pitchFamily="49" charset="-128"/>
            </a:endParaRPr>
          </a:p>
          <a:p>
            <a:pPr marL="0" indent="0">
              <a:buNone/>
            </a:pPr>
            <a:endParaRPr kumimoji="1" lang="ja-JP" altLang="en-US" sz="4000" dirty="0">
              <a:latin typeface="HG創英角ﾎﾟｯﾌﾟ体" panose="040B0A09000000000000" pitchFamily="49" charset="-128"/>
              <a:ea typeface="HG創英角ﾎﾟｯﾌﾟ体" panose="040B0A09000000000000" pitchFamily="49" charset="-128"/>
            </a:endParaRPr>
          </a:p>
        </p:txBody>
      </p:sp>
    </p:spTree>
    <p:extLst>
      <p:ext uri="{BB962C8B-B14F-4D97-AF65-F5344CB8AC3E}">
        <p14:creationId xmlns:p14="http://schemas.microsoft.com/office/powerpoint/2010/main" val="1951313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86894-0F5A-F4DE-C865-C4551892D3E3}"/>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51CF29C-6EA8-95D8-8301-D3C2978AA7B0}"/>
              </a:ext>
            </a:extLst>
          </p:cNvPr>
          <p:cNvSpPr>
            <a:spLocks noGrp="1"/>
          </p:cNvSpPr>
          <p:nvPr>
            <p:ph sz="quarter" idx="13"/>
          </p:nvPr>
        </p:nvSpPr>
        <p:spPr>
          <a:xfrm>
            <a:off x="-141258" y="464063"/>
            <a:ext cx="6988377" cy="898016"/>
          </a:xfrm>
        </p:spPr>
        <p:txBody>
          <a:bodyPr>
            <a:noAutofit/>
          </a:bodyPr>
          <a:lstStyle/>
          <a:p>
            <a:pPr marL="0" indent="0">
              <a:buNone/>
            </a:pPr>
            <a:r>
              <a:rPr lang="ja-JP" altLang="en-US" sz="4400" dirty="0">
                <a:latin typeface="BIZ UDゴシック" panose="020B0400000000000000" pitchFamily="49" charset="-128"/>
                <a:ea typeface="BIZ UDゴシック" panose="020B0400000000000000" pitchFamily="49" charset="-128"/>
              </a:rPr>
              <a:t>（１）表現チェックシート</a:t>
            </a:r>
            <a:endParaRPr kumimoji="1" lang="ja-JP" altLang="en-US" sz="2800" dirty="0">
              <a:latin typeface="BIZ UDゴシック" panose="020B0400000000000000" pitchFamily="49" charset="-128"/>
              <a:ea typeface="BIZ UDゴシック" panose="020B0400000000000000" pitchFamily="49" charset="-128"/>
            </a:endParaRPr>
          </a:p>
        </p:txBody>
      </p:sp>
      <p:sp>
        <p:nvSpPr>
          <p:cNvPr id="7" name="テキスト ボックス 6">
            <a:extLst>
              <a:ext uri="{FF2B5EF4-FFF2-40B4-BE49-F238E27FC236}">
                <a16:creationId xmlns:a16="http://schemas.microsoft.com/office/drawing/2014/main" id="{EE49B1BA-D617-2F4A-0277-E74CC791E9F0}"/>
              </a:ext>
            </a:extLst>
          </p:cNvPr>
          <p:cNvSpPr txBox="1"/>
          <p:nvPr/>
        </p:nvSpPr>
        <p:spPr>
          <a:xfrm>
            <a:off x="443997" y="1900084"/>
            <a:ext cx="6571398" cy="2308324"/>
          </a:xfrm>
          <a:prstGeom prst="rect">
            <a:avLst/>
          </a:prstGeom>
          <a:noFill/>
        </p:spPr>
        <p:txBody>
          <a:bodyPr wrap="square">
            <a:spAutoFit/>
          </a:bodyPr>
          <a:lstStyle/>
          <a:p>
            <a:pPr algn="just">
              <a:buNone/>
            </a:pP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・男女を入れ替えて違和感はありませんか？</a:t>
            </a:r>
            <a:endParaRPr lang="en-US"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・女性又は男性だけで企画・作成し</a:t>
            </a:r>
            <a:r>
              <a:rPr lang="ja-JP" altLang="en-US"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て</a:t>
            </a: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いませんか？</a:t>
            </a:r>
            <a:endParaRPr lang="en-US"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・ステレオタイプ（固定的）な表現</a:t>
            </a:r>
            <a:r>
              <a:rPr lang="ja-JP" altLang="en-US"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になって</a:t>
            </a: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いませんか？</a:t>
            </a:r>
            <a:endParaRPr lang="en-US"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endParaRPr lang="en-US"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r>
              <a:rPr lang="ja-JP" altLang="en-US" kern="100" dirty="0">
                <a:latin typeface="BIZ UDゴシック" panose="020B0400000000000000" pitchFamily="49" charset="-128"/>
                <a:ea typeface="BIZ UDゴシック" panose="020B0400000000000000" pitchFamily="49" charset="-128"/>
                <a:cs typeface="Times New Roman" panose="02020603050405020304" pitchFamily="18" charset="0"/>
              </a:rPr>
              <a:t>・児童生徒、保護者</a:t>
            </a: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等を不快な気持ちにさせる表現ではない</a:t>
            </a:r>
            <a:endParaRPr lang="en-US"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buNone/>
            </a:pPr>
            <a:r>
              <a:rPr lang="ja-JP" altLang="en-US"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ja-JP" sz="180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か、異なる性別、年代や立場で確認してみましょう。</a:t>
            </a:r>
            <a:endParaRPr lang="ja-JP" altLang="ja-JP" sz="140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5" name="正方形/長方形 4">
            <a:extLst>
              <a:ext uri="{FF2B5EF4-FFF2-40B4-BE49-F238E27FC236}">
                <a16:creationId xmlns:a16="http://schemas.microsoft.com/office/drawing/2014/main" id="{4AA8E962-36DF-497B-9AEA-6105E0D81E22}"/>
              </a:ext>
            </a:extLst>
          </p:cNvPr>
          <p:cNvSpPr/>
          <p:nvPr/>
        </p:nvSpPr>
        <p:spPr>
          <a:xfrm>
            <a:off x="2074350" y="6292051"/>
            <a:ext cx="9838544" cy="31620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参考：</a:t>
            </a:r>
            <a:r>
              <a:rPr kumimoji="1" lang="en-US" altLang="ja-JP" sz="1400" dirty="0">
                <a:solidFill>
                  <a:schemeClr val="tx1"/>
                </a:solidFill>
              </a:rPr>
              <a:t>『</a:t>
            </a:r>
            <a:r>
              <a:rPr kumimoji="1" lang="ja-JP" altLang="en-US" sz="1400" dirty="0">
                <a:solidFill>
                  <a:schemeClr val="tx1"/>
                </a:solidFill>
              </a:rPr>
              <a:t>男女共同参画の視点から考える表現ガイド</a:t>
            </a:r>
            <a:r>
              <a:rPr kumimoji="1" lang="en-US" altLang="ja-JP" sz="1400" dirty="0">
                <a:solidFill>
                  <a:schemeClr val="tx1"/>
                </a:solidFill>
              </a:rPr>
              <a:t>』</a:t>
            </a:r>
            <a:r>
              <a:rPr kumimoji="1" lang="ja-JP" altLang="en-US" sz="1400" dirty="0">
                <a:solidFill>
                  <a:schemeClr val="tx1"/>
                </a:solidFill>
              </a:rPr>
              <a:t>県民生活部　男女共同参画課（現：人権・男女共同参画課）</a:t>
            </a:r>
          </a:p>
        </p:txBody>
      </p:sp>
      <p:pic>
        <p:nvPicPr>
          <p:cNvPr id="13" name="図 12">
            <a:extLst>
              <a:ext uri="{FF2B5EF4-FFF2-40B4-BE49-F238E27FC236}">
                <a16:creationId xmlns:a16="http://schemas.microsoft.com/office/drawing/2014/main" id="{42A028C0-E1F7-9C7D-3920-ABAE89B5198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36468" y="634384"/>
            <a:ext cx="5284710" cy="5018497"/>
          </a:xfrm>
          <a:prstGeom prst="rect">
            <a:avLst/>
          </a:prstGeom>
        </p:spPr>
      </p:pic>
      <p:pic>
        <p:nvPicPr>
          <p:cNvPr id="14" name="図 13">
            <a:extLst>
              <a:ext uri="{FF2B5EF4-FFF2-40B4-BE49-F238E27FC236}">
                <a16:creationId xmlns:a16="http://schemas.microsoft.com/office/drawing/2014/main" id="{58FF37FC-FCFE-A64F-0C69-09B7A85D18CC}"/>
              </a:ext>
            </a:extLst>
          </p:cNvPr>
          <p:cNvPicPr>
            <a:picLocks noChangeAspect="1"/>
          </p:cNvPicPr>
          <p:nvPr/>
        </p:nvPicPr>
        <p:blipFill>
          <a:blip r:embed="rId4"/>
          <a:stretch>
            <a:fillRect/>
          </a:stretch>
        </p:blipFill>
        <p:spPr>
          <a:xfrm rot="1415445">
            <a:off x="4273552" y="4295654"/>
            <a:ext cx="2140847" cy="2056601"/>
          </a:xfrm>
          <a:prstGeom prst="rect">
            <a:avLst/>
          </a:prstGeom>
        </p:spPr>
      </p:pic>
      <p:sp>
        <p:nvSpPr>
          <p:cNvPr id="4" name="テキスト ボックス 3">
            <a:extLst>
              <a:ext uri="{FF2B5EF4-FFF2-40B4-BE49-F238E27FC236}">
                <a16:creationId xmlns:a16="http://schemas.microsoft.com/office/drawing/2014/main" id="{478A1288-6DE2-9925-EB55-EFC11B42FDA3}"/>
              </a:ext>
            </a:extLst>
          </p:cNvPr>
          <p:cNvSpPr txBox="1"/>
          <p:nvPr/>
        </p:nvSpPr>
        <p:spPr>
          <a:xfrm>
            <a:off x="6783547" y="5684702"/>
            <a:ext cx="5284710" cy="461665"/>
          </a:xfrm>
          <a:prstGeom prst="rect">
            <a:avLst/>
          </a:prstGeom>
          <a:noFill/>
        </p:spPr>
        <p:txBody>
          <a:bodyPr wrap="square">
            <a:spAutoFit/>
          </a:bodyPr>
          <a:lstStyle/>
          <a:p>
            <a:r>
              <a:rPr kumimoji="1" lang="en-US" altLang="ja-JP" sz="1200" dirty="0"/>
              <a:t>※</a:t>
            </a:r>
            <a:r>
              <a:rPr kumimoji="1" lang="ja-JP" altLang="en-US" sz="1200" dirty="0"/>
              <a:t>　チェックポイントの内容は、学校の実態に合わせて変更しても差し支</a:t>
            </a:r>
            <a:endParaRPr kumimoji="1" lang="en-US" altLang="ja-JP" sz="1200" dirty="0"/>
          </a:p>
          <a:p>
            <a:r>
              <a:rPr kumimoji="1" lang="ja-JP" altLang="en-US" sz="1200" dirty="0"/>
              <a:t>　えありません。</a:t>
            </a:r>
            <a:endParaRPr lang="ja-JP" altLang="en-US" sz="1200" dirty="0"/>
          </a:p>
        </p:txBody>
      </p:sp>
    </p:spTree>
    <p:extLst>
      <p:ext uri="{BB962C8B-B14F-4D97-AF65-F5344CB8AC3E}">
        <p14:creationId xmlns:p14="http://schemas.microsoft.com/office/powerpoint/2010/main" val="1310067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6E7B9-3DFF-A95B-2ACC-C0A65B1E4135}"/>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85834F-A807-A5A9-2C19-1D913D34CF79}"/>
              </a:ext>
            </a:extLst>
          </p:cNvPr>
          <p:cNvSpPr>
            <a:spLocks noGrp="1"/>
          </p:cNvSpPr>
          <p:nvPr>
            <p:ph sz="quarter" idx="13"/>
          </p:nvPr>
        </p:nvSpPr>
        <p:spPr>
          <a:xfrm>
            <a:off x="1692791" y="2728587"/>
            <a:ext cx="8806418" cy="1400826"/>
          </a:xfrm>
        </p:spPr>
        <p:txBody>
          <a:bodyPr>
            <a:noAutofit/>
          </a:bodyPr>
          <a:lstStyle/>
          <a:p>
            <a:pPr marL="0" indent="0">
              <a:buNone/>
            </a:pPr>
            <a:r>
              <a:rPr kumimoji="1" lang="ja-JP" altLang="en-US" sz="6000" dirty="0">
                <a:latin typeface="BIZ UDゴシック" panose="020B0400000000000000" pitchFamily="49" charset="-128"/>
                <a:ea typeface="BIZ UDゴシック" panose="020B0400000000000000" pitchFamily="49" charset="-128"/>
              </a:rPr>
              <a:t>（２）協議・（３）発表</a:t>
            </a:r>
          </a:p>
        </p:txBody>
      </p:sp>
      <p:sp>
        <p:nvSpPr>
          <p:cNvPr id="2" name="正方形/長方形 1">
            <a:extLst>
              <a:ext uri="{FF2B5EF4-FFF2-40B4-BE49-F238E27FC236}">
                <a16:creationId xmlns:a16="http://schemas.microsoft.com/office/drawing/2014/main" id="{26D7C2D9-3A75-D1C0-FFF7-6D539E3BF849}"/>
              </a:ext>
            </a:extLst>
          </p:cNvPr>
          <p:cNvSpPr/>
          <p:nvPr/>
        </p:nvSpPr>
        <p:spPr>
          <a:xfrm>
            <a:off x="471055" y="3856929"/>
            <a:ext cx="11430000" cy="2203554"/>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accent6">
                    <a:lumMod val="50000"/>
                  </a:schemeClr>
                </a:solidFill>
              </a:rPr>
              <a:t>協議のテーマ：表現チェックシートの結果と隠れた思い込みについて</a:t>
            </a:r>
            <a:endParaRPr kumimoji="1" lang="en-US" altLang="ja-JP" sz="2000" dirty="0">
              <a:solidFill>
                <a:schemeClr val="accent6">
                  <a:lumMod val="50000"/>
                </a:schemeClr>
              </a:solidFill>
            </a:endParaRPr>
          </a:p>
          <a:p>
            <a:endParaRPr kumimoji="1" lang="en-US" altLang="ja-JP" sz="2000" dirty="0">
              <a:solidFill>
                <a:schemeClr val="accent6">
                  <a:lumMod val="50000"/>
                </a:schemeClr>
              </a:solidFill>
            </a:endParaRPr>
          </a:p>
          <a:p>
            <a:r>
              <a:rPr kumimoji="1" lang="ja-JP" altLang="en-US" sz="2000" dirty="0">
                <a:solidFill>
                  <a:schemeClr val="accent6">
                    <a:lumMod val="50000"/>
                  </a:schemeClr>
                </a:solidFill>
              </a:rPr>
              <a:t>　　　</a:t>
            </a:r>
            <a:r>
              <a:rPr kumimoji="1" lang="en-US" altLang="ja-JP" sz="2000" dirty="0">
                <a:solidFill>
                  <a:schemeClr val="accent6">
                    <a:lumMod val="50000"/>
                  </a:schemeClr>
                </a:solidFill>
              </a:rPr>
              <a:t>POINT</a:t>
            </a:r>
            <a:r>
              <a:rPr kumimoji="1" lang="ja-JP" altLang="en-US" sz="2000" dirty="0">
                <a:solidFill>
                  <a:schemeClr val="accent6">
                    <a:lumMod val="50000"/>
                  </a:schemeClr>
                </a:solidFill>
              </a:rPr>
              <a:t>・「普段の教育活動の中でシートにはない隠れた思い込みにはどんなものがあるか」</a:t>
            </a:r>
            <a:endParaRPr kumimoji="1" lang="en-US" altLang="ja-JP" sz="2000" dirty="0">
              <a:solidFill>
                <a:schemeClr val="accent6">
                  <a:lumMod val="50000"/>
                </a:schemeClr>
              </a:solidFill>
            </a:endParaRPr>
          </a:p>
          <a:p>
            <a:r>
              <a:rPr kumimoji="1" lang="ja-JP" altLang="en-US" sz="2000" dirty="0">
                <a:solidFill>
                  <a:schemeClr val="accent6">
                    <a:lumMod val="50000"/>
                  </a:schemeClr>
                </a:solidFill>
              </a:rPr>
              <a:t>　　　　　　・「教育現場での男女平等についての気付きや自分の考えの共有」　など</a:t>
            </a:r>
          </a:p>
        </p:txBody>
      </p:sp>
    </p:spTree>
    <p:extLst>
      <p:ext uri="{BB962C8B-B14F-4D97-AF65-F5344CB8AC3E}">
        <p14:creationId xmlns:p14="http://schemas.microsoft.com/office/powerpoint/2010/main" val="3636980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7D6C14D5-AB29-EFE8-205C-FB7A86E3F71B}"/>
              </a:ext>
            </a:extLst>
          </p:cNvPr>
          <p:cNvSpPr txBox="1">
            <a:spLocks/>
          </p:cNvSpPr>
          <p:nvPr/>
        </p:nvSpPr>
        <p:spPr>
          <a:xfrm>
            <a:off x="1070743" y="3024266"/>
            <a:ext cx="10050513" cy="809468"/>
          </a:xfrm>
          <a:prstGeom prst="rect">
            <a:avLst/>
          </a:prstGeom>
        </p:spPr>
        <p:txBody>
          <a:bodyPr vert="horz" lIns="91440" tIns="45720" rIns="91440" bIns="45720" rtlCol="0" anchor="t">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defTabSz="914400">
              <a:lnSpc>
                <a:spcPct val="90000"/>
              </a:lnSpc>
              <a:spcBef>
                <a:spcPct val="0"/>
              </a:spcBef>
              <a:spcAft>
                <a:spcPts val="600"/>
              </a:spcAft>
              <a:buNone/>
            </a:pPr>
            <a:r>
              <a:rPr lang="ja-JP" altLang="en-US" sz="5400" cap="all" dirty="0">
                <a:solidFill>
                  <a:schemeClr val="tx1"/>
                </a:solidFill>
                <a:latin typeface="BIZ UDゴシック" panose="020B0400000000000000" pitchFamily="49" charset="-128"/>
                <a:ea typeface="BIZ UDゴシック" panose="020B0400000000000000" pitchFamily="49" charset="-128"/>
                <a:cs typeface="+mj-cs"/>
              </a:rPr>
              <a:t>（４）様々な表現の仕方・場面</a:t>
            </a:r>
          </a:p>
        </p:txBody>
      </p:sp>
    </p:spTree>
    <p:extLst>
      <p:ext uri="{BB962C8B-B14F-4D97-AF65-F5344CB8AC3E}">
        <p14:creationId xmlns:p14="http://schemas.microsoft.com/office/powerpoint/2010/main" val="1444832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14">
            <a:extLst>
              <a:ext uri="{FF2B5EF4-FFF2-40B4-BE49-F238E27FC236}">
                <a16:creationId xmlns:a16="http://schemas.microsoft.com/office/drawing/2014/main" id="{6F79B0DD-2C63-4EE5-804F-B8E391FC1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37" y="0"/>
            <a:ext cx="12192000" cy="6858000"/>
          </a:xfrm>
          <a:prstGeom prst="rect">
            <a:avLst/>
          </a:prstGeom>
          <a:solidFill>
            <a:schemeClr val="bg1">
              <a:lumMod val="7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6">
            <a:extLst>
              <a:ext uri="{FF2B5EF4-FFF2-40B4-BE49-F238E27FC236}">
                <a16:creationId xmlns:a16="http://schemas.microsoft.com/office/drawing/2014/main" id="{627DB8AB-CD55-4C8F-9043-52652B8923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643466"/>
            <a:ext cx="5364255" cy="2706794"/>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8">
            <a:extLst>
              <a:ext uri="{FF2B5EF4-FFF2-40B4-BE49-F238E27FC236}">
                <a16:creationId xmlns:a16="http://schemas.microsoft.com/office/drawing/2014/main" id="{53059C5A-91CB-4024-9B4E-20082E25C7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8589" y="643466"/>
            <a:ext cx="5376806" cy="2706794"/>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84884BF-A898-4EFF-9504-E13EBE3FF6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3514513"/>
            <a:ext cx="5364255" cy="2703406"/>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B32D337-FDA6-4468-ADB1-7038E5FC0B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68589" y="3514513"/>
            <a:ext cx="5376806" cy="2706794"/>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正方形/長方形 1">
            <a:extLst>
              <a:ext uri="{FF2B5EF4-FFF2-40B4-BE49-F238E27FC236}">
                <a16:creationId xmlns:a16="http://schemas.microsoft.com/office/drawing/2014/main" id="{60F241DF-9FF0-733A-B7F0-5AFBB90754E8}"/>
              </a:ext>
            </a:extLst>
          </p:cNvPr>
          <p:cNvSpPr/>
          <p:nvPr/>
        </p:nvSpPr>
        <p:spPr>
          <a:xfrm>
            <a:off x="643464" y="664683"/>
            <a:ext cx="735629" cy="6445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①</a:t>
            </a:r>
          </a:p>
        </p:txBody>
      </p:sp>
      <p:sp>
        <p:nvSpPr>
          <p:cNvPr id="11" name="正方形/長方形 10">
            <a:extLst>
              <a:ext uri="{FF2B5EF4-FFF2-40B4-BE49-F238E27FC236}">
                <a16:creationId xmlns:a16="http://schemas.microsoft.com/office/drawing/2014/main" id="{FEDA78D6-AE83-46F1-1AD3-AA4E471914D9}"/>
              </a:ext>
            </a:extLst>
          </p:cNvPr>
          <p:cNvSpPr/>
          <p:nvPr/>
        </p:nvSpPr>
        <p:spPr>
          <a:xfrm>
            <a:off x="1379093" y="6343806"/>
            <a:ext cx="9838544" cy="31620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出典：</a:t>
            </a:r>
            <a:r>
              <a:rPr kumimoji="1" lang="en-US" altLang="ja-JP" sz="1400" dirty="0">
                <a:solidFill>
                  <a:schemeClr val="tx1"/>
                </a:solidFill>
              </a:rPr>
              <a:t>『</a:t>
            </a:r>
            <a:r>
              <a:rPr kumimoji="1" lang="ja-JP" altLang="en-US" sz="1400" dirty="0">
                <a:solidFill>
                  <a:schemeClr val="tx1"/>
                </a:solidFill>
              </a:rPr>
              <a:t>男女共同参画の視点から考える表現ガイド</a:t>
            </a:r>
            <a:r>
              <a:rPr kumimoji="1" lang="en-US" altLang="ja-JP" sz="1400" dirty="0">
                <a:solidFill>
                  <a:schemeClr val="tx1"/>
                </a:solidFill>
              </a:rPr>
              <a:t>』</a:t>
            </a:r>
            <a:r>
              <a:rPr kumimoji="1" lang="ja-JP" altLang="en-US" sz="1400" dirty="0">
                <a:solidFill>
                  <a:schemeClr val="tx1"/>
                </a:solidFill>
              </a:rPr>
              <a:t>県民生活部　男女共同参画課（現：人権・男女共同参画課）</a:t>
            </a:r>
          </a:p>
        </p:txBody>
      </p:sp>
      <p:sp>
        <p:nvSpPr>
          <p:cNvPr id="3" name="正方形/長方形 2">
            <a:extLst>
              <a:ext uri="{FF2B5EF4-FFF2-40B4-BE49-F238E27FC236}">
                <a16:creationId xmlns:a16="http://schemas.microsoft.com/office/drawing/2014/main" id="{CBF2A2A2-A4DF-9A09-BB03-FC83695ACF3E}"/>
              </a:ext>
            </a:extLst>
          </p:cNvPr>
          <p:cNvSpPr/>
          <p:nvPr/>
        </p:nvSpPr>
        <p:spPr>
          <a:xfrm>
            <a:off x="6182672" y="645949"/>
            <a:ext cx="735629" cy="6445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②</a:t>
            </a:r>
          </a:p>
        </p:txBody>
      </p:sp>
      <p:pic>
        <p:nvPicPr>
          <p:cNvPr id="14" name="図 13">
            <a:extLst>
              <a:ext uri="{FF2B5EF4-FFF2-40B4-BE49-F238E27FC236}">
                <a16:creationId xmlns:a16="http://schemas.microsoft.com/office/drawing/2014/main" id="{01CF7507-8C2C-34DC-D047-5F4BCBA8A3E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25322" y="3524575"/>
            <a:ext cx="5364945" cy="2706859"/>
          </a:xfrm>
          <a:prstGeom prst="rect">
            <a:avLst/>
          </a:prstGeom>
        </p:spPr>
      </p:pic>
      <p:sp>
        <p:nvSpPr>
          <p:cNvPr id="4" name="正方形/長方形 3">
            <a:extLst>
              <a:ext uri="{FF2B5EF4-FFF2-40B4-BE49-F238E27FC236}">
                <a16:creationId xmlns:a16="http://schemas.microsoft.com/office/drawing/2014/main" id="{23C5F783-CFB7-9B72-1CCC-51C665720AC8}"/>
              </a:ext>
            </a:extLst>
          </p:cNvPr>
          <p:cNvSpPr/>
          <p:nvPr/>
        </p:nvSpPr>
        <p:spPr>
          <a:xfrm>
            <a:off x="643464" y="5563894"/>
            <a:ext cx="735629" cy="6445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③</a:t>
            </a:r>
          </a:p>
        </p:txBody>
      </p:sp>
      <p:pic>
        <p:nvPicPr>
          <p:cNvPr id="15" name="図 14">
            <a:extLst>
              <a:ext uri="{FF2B5EF4-FFF2-40B4-BE49-F238E27FC236}">
                <a16:creationId xmlns:a16="http://schemas.microsoft.com/office/drawing/2014/main" id="{844D521B-56DC-E36E-3AE3-7D1891451E0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240671" y="660468"/>
            <a:ext cx="4273666" cy="2670279"/>
          </a:xfrm>
          <a:prstGeom prst="rect">
            <a:avLst/>
          </a:prstGeom>
        </p:spPr>
      </p:pic>
      <p:pic>
        <p:nvPicPr>
          <p:cNvPr id="8" name="図 7" descr="食品 が含まれている画像&#10;&#10;AI 生成コンテンツは誤りを含む可能性があります。">
            <a:extLst>
              <a:ext uri="{FF2B5EF4-FFF2-40B4-BE49-F238E27FC236}">
                <a16:creationId xmlns:a16="http://schemas.microsoft.com/office/drawing/2014/main" id="{377A35B8-980E-D9C9-2F91-39EE3B9C991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776561" y="813663"/>
            <a:ext cx="4401019" cy="2406917"/>
          </a:xfrm>
          <a:prstGeom prst="rect">
            <a:avLst/>
          </a:prstGeom>
        </p:spPr>
      </p:pic>
      <p:pic>
        <p:nvPicPr>
          <p:cNvPr id="9" name="図 8" descr="グラフィカル ユーザー インターフェイス, テキスト&#10;&#10;AI 生成コンテンツは誤りを含む可能性があります。">
            <a:extLst>
              <a:ext uri="{FF2B5EF4-FFF2-40B4-BE49-F238E27FC236}">
                <a16:creationId xmlns:a16="http://schemas.microsoft.com/office/drawing/2014/main" id="{5C68A33A-6924-E533-C91B-6CA82B79C73E}"/>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391440" y="3691672"/>
            <a:ext cx="4931103" cy="2516799"/>
          </a:xfrm>
          <a:prstGeom prst="rect">
            <a:avLst/>
          </a:prstGeom>
        </p:spPr>
      </p:pic>
      <p:sp>
        <p:nvSpPr>
          <p:cNvPr id="5" name="正方形/長方形 4">
            <a:extLst>
              <a:ext uri="{FF2B5EF4-FFF2-40B4-BE49-F238E27FC236}">
                <a16:creationId xmlns:a16="http://schemas.microsoft.com/office/drawing/2014/main" id="{DE64E606-0A69-861F-3076-9257E48264B1}"/>
              </a:ext>
            </a:extLst>
          </p:cNvPr>
          <p:cNvSpPr/>
          <p:nvPr/>
        </p:nvSpPr>
        <p:spPr>
          <a:xfrm>
            <a:off x="10809766" y="3514512"/>
            <a:ext cx="735629" cy="64457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④</a:t>
            </a:r>
          </a:p>
        </p:txBody>
      </p:sp>
    </p:spTree>
    <p:extLst>
      <p:ext uri="{BB962C8B-B14F-4D97-AF65-F5344CB8AC3E}">
        <p14:creationId xmlns:p14="http://schemas.microsoft.com/office/powerpoint/2010/main" val="2968686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20D44171-A11C-56F1-0C02-BC8BF13841B0}"/>
              </a:ext>
            </a:extLst>
          </p:cNvPr>
          <p:cNvSpPr txBox="1">
            <a:spLocks/>
          </p:cNvSpPr>
          <p:nvPr/>
        </p:nvSpPr>
        <p:spPr>
          <a:xfrm>
            <a:off x="2717105" y="544131"/>
            <a:ext cx="6757788" cy="1320800"/>
          </a:xfrm>
          <a:prstGeom prst="rect">
            <a:avLst/>
          </a:prstGeom>
        </p:spPr>
        <p:txBody>
          <a:bodyPr>
            <a:normAutofit/>
          </a:bodyPr>
          <a:lst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a:lstStyle>
          <a:p>
            <a:r>
              <a:rPr lang="ja-JP" altLang="en-US" dirty="0">
                <a:latin typeface="BIZ UDゴシック" panose="020B0400000000000000" pitchFamily="49" charset="-128"/>
                <a:ea typeface="BIZ UDゴシック" panose="020B0400000000000000" pitchFamily="49" charset="-128"/>
              </a:rPr>
              <a:t>以上で研修会を終了いたします。</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お疲れ様でした。</a:t>
            </a:r>
          </a:p>
        </p:txBody>
      </p:sp>
      <p:sp>
        <p:nvSpPr>
          <p:cNvPr id="4" name="テキスト ボックス 3">
            <a:extLst>
              <a:ext uri="{FF2B5EF4-FFF2-40B4-BE49-F238E27FC236}">
                <a16:creationId xmlns:a16="http://schemas.microsoft.com/office/drawing/2014/main" id="{EDFD76BA-861C-F450-5BEC-EAE240544563}"/>
              </a:ext>
            </a:extLst>
          </p:cNvPr>
          <p:cNvSpPr txBox="1"/>
          <p:nvPr/>
        </p:nvSpPr>
        <p:spPr>
          <a:xfrm>
            <a:off x="261078" y="1864931"/>
            <a:ext cx="11669843" cy="5201424"/>
          </a:xfrm>
          <a:prstGeom prst="rect">
            <a:avLst/>
          </a:prstGeom>
          <a:noFill/>
        </p:spPr>
        <p:txBody>
          <a:bodyPr wrap="square">
            <a:spAutoFit/>
          </a:bodyPr>
          <a:lstStyle/>
          <a:p>
            <a:r>
              <a:rPr lang="ja-JP" altLang="en-US" sz="2000" dirty="0">
                <a:latin typeface="UD デジタル 教科書体 NK-B" panose="02020700000000000000" pitchFamily="18" charset="-128"/>
                <a:ea typeface="UD デジタル 教科書体 NK-B" panose="02020700000000000000" pitchFamily="18" charset="-128"/>
              </a:rPr>
              <a:t>内閣府男女共同参画局　男女共同参画週間のキャッチフレーズ　第</a:t>
            </a:r>
            <a:r>
              <a:rPr lang="en-US" altLang="ja-JP" sz="2000" dirty="0">
                <a:latin typeface="UD デジタル 教科書体 NK-B" panose="02020700000000000000" pitchFamily="18" charset="-128"/>
                <a:ea typeface="UD デジタル 教科書体 NK-B" panose="02020700000000000000" pitchFamily="18" charset="-128"/>
              </a:rPr>
              <a:t>2</a:t>
            </a:r>
            <a:r>
              <a:rPr lang="ja-JP" altLang="en-US" sz="2000" dirty="0">
                <a:latin typeface="UD デジタル 教科書体 NK-B" panose="02020700000000000000" pitchFamily="18" charset="-128"/>
                <a:ea typeface="UD デジタル 教科書体 NK-B" panose="02020700000000000000" pitchFamily="18" charset="-128"/>
              </a:rPr>
              <a:t>５回（令和７年度）</a:t>
            </a:r>
          </a:p>
          <a:p>
            <a:r>
              <a:rPr lang="ja-JP" altLang="en-US" sz="2000" dirty="0">
                <a:latin typeface="UD デジタル 教科書体 NK-B" panose="02020700000000000000" pitchFamily="18" charset="-128"/>
                <a:ea typeface="UD デジタル 教科書体 NK-B" panose="02020700000000000000" pitchFamily="18" charset="-128"/>
              </a:rPr>
              <a:t>テーマ</a:t>
            </a:r>
            <a:r>
              <a:rPr lang="en-US" altLang="ja-JP" sz="2000" dirty="0">
                <a:latin typeface="UD デジタル 教科書体 NK-B" panose="02020700000000000000" pitchFamily="18" charset="-128"/>
                <a:ea typeface="UD デジタル 教科書体 NK-B" panose="02020700000000000000" pitchFamily="18" charset="-128"/>
              </a:rPr>
              <a:t>:</a:t>
            </a:r>
            <a:r>
              <a:rPr lang="ja-JP" altLang="en-US" sz="2000" dirty="0">
                <a:latin typeface="UD デジタル 教科書体 NK-B" panose="02020700000000000000" pitchFamily="18" charset="-128"/>
                <a:ea typeface="UD デジタル 教科書体 NK-B" panose="02020700000000000000" pitchFamily="18" charset="-128"/>
              </a:rPr>
              <a:t>企業や地域において活躍する女性人材の育成、女性活躍・男女共同参画推進のリーダー・担い手</a:t>
            </a:r>
            <a:endParaRPr lang="en-US" altLang="ja-JP" sz="2000" dirty="0">
              <a:latin typeface="UD デジタル 教科書体 NK-B" panose="02020700000000000000" pitchFamily="18" charset="-128"/>
              <a:ea typeface="UD デジタル 教科書体 NK-B" panose="02020700000000000000" pitchFamily="18" charset="-128"/>
            </a:endParaRPr>
          </a:p>
          <a:p>
            <a:r>
              <a:rPr lang="ja-JP" altLang="en-US" sz="2000" dirty="0">
                <a:latin typeface="UD デジタル 教科書体 NK-B" panose="02020700000000000000" pitchFamily="18" charset="-128"/>
                <a:ea typeface="UD デジタル 教科書体 NK-B" panose="02020700000000000000" pitchFamily="18" charset="-128"/>
              </a:rPr>
              <a:t>　　　　　　の育成と専門性の向上など、「人材の育成・ネットワークの形成」を軸とした取組を進めるため</a:t>
            </a:r>
            <a:endParaRPr lang="en-US" altLang="ja-JP" sz="2000" dirty="0">
              <a:latin typeface="UD デジタル 教科書体 NK-B" panose="02020700000000000000" pitchFamily="18" charset="-128"/>
              <a:ea typeface="UD デジタル 教科書体 NK-B" panose="02020700000000000000" pitchFamily="18" charset="-128"/>
            </a:endParaRPr>
          </a:p>
          <a:p>
            <a:r>
              <a:rPr lang="ja-JP" altLang="en-US" sz="2000" dirty="0">
                <a:latin typeface="UD デジタル 教科書体 NK-B" panose="02020700000000000000" pitchFamily="18" charset="-128"/>
                <a:ea typeface="UD デジタル 教科書体 NK-B" panose="02020700000000000000" pitchFamily="18" charset="-128"/>
              </a:rPr>
              <a:t>　　　　　　のキャッチフレーズ</a:t>
            </a:r>
            <a:endParaRPr lang="en-US" altLang="ja-JP" sz="2000" dirty="0">
              <a:latin typeface="UD デジタル 教科書体 NK-B" panose="02020700000000000000" pitchFamily="18" charset="-128"/>
              <a:ea typeface="UD デジタル 教科書体 NK-B" panose="02020700000000000000" pitchFamily="18" charset="-128"/>
            </a:endParaRPr>
          </a:p>
          <a:p>
            <a:endParaRPr lang="en-US" altLang="ja-JP" sz="2000" dirty="0">
              <a:latin typeface="UD デジタル 教科書体 NK-B" panose="02020700000000000000" pitchFamily="18" charset="-128"/>
              <a:ea typeface="UD デジタル 教科書体 NK-B" panose="02020700000000000000" pitchFamily="18" charset="-128"/>
            </a:endParaRPr>
          </a:p>
          <a:p>
            <a:r>
              <a:rPr lang="ja-JP" altLang="en-US" sz="2800" dirty="0">
                <a:latin typeface="UD デジタル 教科書体 NK-B" panose="02020700000000000000" pitchFamily="18" charset="-128"/>
                <a:ea typeface="UD デジタル 教科書体 NK-B" panose="02020700000000000000" pitchFamily="18" charset="-128"/>
              </a:rPr>
              <a:t>最優秀作品 </a:t>
            </a:r>
          </a:p>
          <a:p>
            <a:r>
              <a:rPr lang="ja-JP" altLang="en-US" sz="2800" dirty="0">
                <a:latin typeface="UD デジタル 教科書体 NK-B" panose="02020700000000000000" pitchFamily="18" charset="-128"/>
                <a:ea typeface="UD デジタル 教科書体 NK-B" panose="02020700000000000000" pitchFamily="18" charset="-128"/>
              </a:rPr>
              <a:t>　誰でも、どこでも、自分らしく　 　（福岡県　小田　多恵さん）</a:t>
            </a:r>
          </a:p>
          <a:p>
            <a:endParaRPr lang="ja-JP" altLang="en-US" sz="2800" dirty="0">
              <a:latin typeface="UD デジタル 教科書体 NK-B" panose="02020700000000000000" pitchFamily="18" charset="-128"/>
              <a:ea typeface="UD デジタル 教科書体 NK-B" panose="02020700000000000000" pitchFamily="18" charset="-128"/>
            </a:endParaRPr>
          </a:p>
          <a:p>
            <a:r>
              <a:rPr lang="ja-JP" altLang="en-US" sz="2800" dirty="0">
                <a:latin typeface="UD デジタル 教科書体 NK-B" panose="02020700000000000000" pitchFamily="18" charset="-128"/>
                <a:ea typeface="UD デジタル 教科書体 NK-B" panose="02020700000000000000" pitchFamily="18" charset="-128"/>
              </a:rPr>
              <a:t>優秀作品　 </a:t>
            </a:r>
          </a:p>
          <a:p>
            <a:r>
              <a:rPr lang="ja-JP" altLang="en-US" sz="2800" dirty="0">
                <a:latin typeface="UD デジタル 教科書体 NK-B" panose="02020700000000000000" pitchFamily="18" charset="-128"/>
                <a:ea typeface="UD デジタル 教科書体 NK-B" panose="02020700000000000000" pitchFamily="18" charset="-128"/>
              </a:rPr>
              <a:t>　人が育つ、絆が広がる、未来が変わる　　（新潟県　阿部　一騎さん）</a:t>
            </a:r>
          </a:p>
          <a:p>
            <a:r>
              <a:rPr lang="ja-JP" altLang="en-US" sz="2800" dirty="0">
                <a:latin typeface="UD デジタル 教科書体 NK-B" panose="02020700000000000000" pitchFamily="18" charset="-128"/>
                <a:ea typeface="UD デジタル 教科書体 NK-B" panose="02020700000000000000" pitchFamily="18" charset="-128"/>
              </a:rPr>
              <a:t>　育成しよう　貴重な人材　醸成しよう　共同参画　　（大阪府　山野　大輔さん）</a:t>
            </a:r>
            <a:endParaRPr lang="en-US" altLang="ja-JP" sz="2000" dirty="0">
              <a:latin typeface="UD デジタル 教科書体 NK-B" panose="02020700000000000000" pitchFamily="18" charset="-128"/>
              <a:ea typeface="UD デジタル 教科書体 NK-B" panose="02020700000000000000" pitchFamily="18" charset="-128"/>
            </a:endParaRPr>
          </a:p>
          <a:p>
            <a:endParaRPr lang="en-US" altLang="ja-JP" sz="2000" dirty="0">
              <a:latin typeface="UD デジタル 教科書体 NK-B" panose="02020700000000000000" pitchFamily="18" charset="-128"/>
              <a:ea typeface="UD デジタル 教科書体 NK-B" panose="02020700000000000000" pitchFamily="18" charset="-128"/>
            </a:endParaRPr>
          </a:p>
          <a:p>
            <a:endParaRPr lang="en-US" altLang="ja-JP" sz="2000" dirty="0">
              <a:latin typeface="UD デジタル 教科書体 NK-B" panose="02020700000000000000" pitchFamily="18" charset="-128"/>
              <a:ea typeface="UD デジタル 教科書体 NK-B" panose="02020700000000000000" pitchFamily="18" charset="-128"/>
            </a:endParaRPr>
          </a:p>
          <a:p>
            <a:endParaRPr lang="ja-JP" altLang="en-US" sz="24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86404916"/>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B31D25-712D-46FD-A9DF-85443E555627}">
  <ds:schemaRefs>
    <ds:schemaRef ds:uri="71af3243-3dd4-4a8d-8c0d-dd76da1f02a5"/>
    <ds:schemaRef ds:uri="16c05727-aa75-4e4a-9b5f-8a80a1165891"/>
    <ds:schemaRef ds:uri="http://www.w3.org/XML/1998/namespace"/>
    <ds:schemaRef ds:uri="http://schemas.microsoft.com/office/2006/metadata/properties"/>
    <ds:schemaRef ds:uri="http://purl.org/dc/dcmitype/"/>
    <ds:schemaRef ds:uri="http://schemas.microsoft.com/office/infopath/2007/PartnerControls"/>
    <ds:schemaRef ds:uri="http://schemas.microsoft.com/office/2006/documentManagement/types"/>
    <ds:schemaRef ds:uri="http://purl.org/dc/terms/"/>
    <ds:schemaRef ds:uri="http://schemas.openxmlformats.org/package/2006/metadata/core-properties"/>
    <ds:schemaRef ds:uri="http://purl.org/dc/elements/1.1/"/>
  </ds:schemaRefs>
</ds:datastoreItem>
</file>

<file path=customXml/itemProps2.xml><?xml version="1.0" encoding="utf-8"?>
<ds:datastoreItem xmlns:ds="http://schemas.openxmlformats.org/officeDocument/2006/customXml" ds:itemID="{297E0B37-40BF-4857-B2E5-B52E6B39D4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E158AC7-AA74-4FE4-9207-24EA2187AA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659</TotalTime>
  <Words>1117</Words>
  <Application>Microsoft Office PowerPoint</Application>
  <PresentationFormat>ワイド画面</PresentationFormat>
  <Paragraphs>102</Paragraphs>
  <Slides>7</Slides>
  <Notes>7</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BIZ UDゴシック</vt:lpstr>
      <vt:lpstr>HGS創英角ﾎﾟｯﾌﾟ体</vt:lpstr>
      <vt:lpstr>HG創英角ﾎﾟｯﾌﾟ体</vt:lpstr>
      <vt:lpstr>Meiryo UI</vt:lpstr>
      <vt:lpstr>UD デジタル 教科書体 NK-B</vt:lpstr>
      <vt:lpstr>Arial</vt:lpstr>
      <vt:lpstr>Gill Sans MT</vt:lpstr>
      <vt:lpstr>ギャラリー</vt:lpstr>
      <vt:lpstr>～男女平等意識を高める校内短時間研修～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堀口 剛（人権教育課）</cp:lastModifiedBy>
  <cp:revision>66</cp:revision>
  <cp:lastPrinted>2026-01-15T02:06:03Z</cp:lastPrinted>
  <dcterms:created xsi:type="dcterms:W3CDTF">2024-06-21T00:04:08Z</dcterms:created>
  <dcterms:modified xsi:type="dcterms:W3CDTF">2026-03-06T06:28:16Z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