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61" r:id="rId4"/>
  </p:sldMasterIdLst>
  <p:notesMasterIdLst>
    <p:notesMasterId r:id="rId12"/>
  </p:notesMasterIdLst>
  <p:handoutMasterIdLst>
    <p:handoutMasterId r:id="rId13"/>
  </p:handoutMasterIdLst>
  <p:sldIdLst>
    <p:sldId id="256" r:id="rId5"/>
    <p:sldId id="288" r:id="rId6"/>
    <p:sldId id="280" r:id="rId7"/>
    <p:sldId id="266" r:id="rId8"/>
    <p:sldId id="287" r:id="rId9"/>
    <p:sldId id="286" r:id="rId10"/>
    <p:sldId id="284" r:id="rId11"/>
  </p:sldIdLst>
  <p:sldSz cx="12192000" cy="6858000"/>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48540" autoAdjust="0"/>
  </p:normalViewPr>
  <p:slideViewPr>
    <p:cSldViewPr snapToGrid="0">
      <p:cViewPr varScale="1">
        <p:scale>
          <a:sx n="36" d="100"/>
          <a:sy n="36" d="100"/>
        </p:scale>
        <p:origin x="1844" y="32"/>
      </p:cViewPr>
      <p:guideLst/>
    </p:cSldViewPr>
  </p:slideViewPr>
  <p:notesTextViewPr>
    <p:cViewPr>
      <p:scale>
        <a:sx n="1" d="1"/>
        <a:sy n="1" d="1"/>
      </p:scale>
      <p:origin x="0" y="-2492"/>
    </p:cViewPr>
  </p:notesTextViewPr>
  <p:notesViewPr>
    <p:cSldViewPr snapToGrid="0">
      <p:cViewPr varScale="1">
        <p:scale>
          <a:sx n="89" d="100"/>
          <a:sy n="89" d="100"/>
        </p:scale>
        <p:origin x="3786" y="6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57C8F906-9018-4AF2-8E2E-7DE12E201C42}"/>
              </a:ext>
            </a:extLst>
          </p:cNvPr>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latin typeface="Meiryo UI" panose="020B0604030504040204" pitchFamily="50" charset="-128"/>
              <a:ea typeface="Meiryo UI" panose="020B0604030504040204" pitchFamily="50" charset="-128"/>
            </a:endParaRPr>
          </a:p>
        </p:txBody>
      </p:sp>
      <p:sp>
        <p:nvSpPr>
          <p:cNvPr id="3" name="日付プレースホルダー 2">
            <a:extLst>
              <a:ext uri="{FF2B5EF4-FFF2-40B4-BE49-F238E27FC236}">
                <a16:creationId xmlns:a16="http://schemas.microsoft.com/office/drawing/2014/main" id="{17B19D24-3EE0-41B6-9D2C-1B3BF5E5D390}"/>
              </a:ext>
            </a:extLst>
          </p:cNvPr>
          <p:cNvSpPr>
            <a:spLocks noGrp="1"/>
          </p:cNvSpPr>
          <p:nvPr>
            <p:ph type="dt" sz="quarter" idx="1"/>
          </p:nvPr>
        </p:nvSpPr>
        <p:spPr>
          <a:xfrm>
            <a:off x="3855838" y="0"/>
            <a:ext cx="2949787" cy="498693"/>
          </a:xfrm>
          <a:prstGeom prst="rect">
            <a:avLst/>
          </a:prstGeom>
        </p:spPr>
        <p:txBody>
          <a:bodyPr vert="horz" lIns="91440" tIns="45720" rIns="91440" bIns="45720" rtlCol="0"/>
          <a:lstStyle>
            <a:lvl1pPr algn="r">
              <a:defRPr sz="1200"/>
            </a:lvl1pPr>
          </a:lstStyle>
          <a:p>
            <a:fld id="{A59EC517-36A2-4624-A9AE-62D925B3332B}" type="datetime1">
              <a:rPr kumimoji="1" lang="ja-JP" altLang="en-US" smtClean="0">
                <a:latin typeface="Meiryo UI" panose="020B0604030504040204" pitchFamily="50" charset="-128"/>
                <a:ea typeface="Meiryo UI" panose="020B0604030504040204" pitchFamily="50" charset="-128"/>
              </a:rPr>
              <a:t>2026/3/6</a:t>
            </a:fld>
            <a:endParaRPr kumimoji="1" lang="ja-JP" altLang="en-US">
              <a:latin typeface="Meiryo UI" panose="020B0604030504040204" pitchFamily="50" charset="-128"/>
              <a:ea typeface="Meiryo UI" panose="020B0604030504040204" pitchFamily="50" charset="-128"/>
            </a:endParaRPr>
          </a:p>
        </p:txBody>
      </p:sp>
      <p:sp>
        <p:nvSpPr>
          <p:cNvPr id="4" name="フッター プレースホルダー 3">
            <a:extLst>
              <a:ext uri="{FF2B5EF4-FFF2-40B4-BE49-F238E27FC236}">
                <a16:creationId xmlns:a16="http://schemas.microsoft.com/office/drawing/2014/main" id="{48628C67-F9DD-4E6C-A8CA-5B46B2FE07E6}"/>
              </a:ext>
            </a:extLst>
          </p:cNvPr>
          <p:cNvSpPr>
            <a:spLocks noGrp="1"/>
          </p:cNvSpPr>
          <p:nvPr>
            <p:ph type="ftr" sz="quarter" idx="2"/>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latin typeface="Meiryo UI" panose="020B0604030504040204" pitchFamily="50" charset="-128"/>
              <a:ea typeface="Meiryo UI" panose="020B0604030504040204" pitchFamily="50" charset="-128"/>
            </a:endParaRPr>
          </a:p>
        </p:txBody>
      </p:sp>
      <p:sp>
        <p:nvSpPr>
          <p:cNvPr id="5" name="スライド番号プレースホルダー 4">
            <a:extLst>
              <a:ext uri="{FF2B5EF4-FFF2-40B4-BE49-F238E27FC236}">
                <a16:creationId xmlns:a16="http://schemas.microsoft.com/office/drawing/2014/main" id="{0625513F-38D5-43DF-82EA-38A9E7064433}"/>
              </a:ext>
            </a:extLst>
          </p:cNvPr>
          <p:cNvSpPr>
            <a:spLocks noGrp="1"/>
          </p:cNvSpPr>
          <p:nvPr>
            <p:ph type="sldNum" sz="quarter" idx="3"/>
          </p:nvPr>
        </p:nvSpPr>
        <p:spPr>
          <a:xfrm>
            <a:off x="3855838" y="9440647"/>
            <a:ext cx="2949787" cy="498692"/>
          </a:xfrm>
          <a:prstGeom prst="rect">
            <a:avLst/>
          </a:prstGeom>
        </p:spPr>
        <p:txBody>
          <a:bodyPr vert="horz" lIns="91440" tIns="45720" rIns="91440" bIns="45720" rtlCol="0" anchor="b"/>
          <a:lstStyle>
            <a:lvl1pPr algn="r">
              <a:defRPr sz="1200"/>
            </a:lvl1pPr>
          </a:lstStyle>
          <a:p>
            <a:fld id="{6818F496-CC2B-4CEC-82FD-E516304D694D}" type="slidenum">
              <a:rPr kumimoji="1" lang="en-US" altLang="ja-JP" smtClean="0">
                <a:latin typeface="Meiryo UI" panose="020B0604030504040204" pitchFamily="50" charset="-128"/>
                <a:ea typeface="Meiryo UI" panose="020B0604030504040204" pitchFamily="50" charset="-128"/>
              </a:rPr>
              <a:t>‹#›</a:t>
            </a:fld>
            <a:endParaRPr kumimoji="1" lang="ja-JP" altLang="en-US">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99448724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atin typeface="Meiryo UI" panose="020B0604030504040204" pitchFamily="50" charset="-128"/>
                <a:ea typeface="Meiryo UI" panose="020B0604030504040204" pitchFamily="50" charset="-128"/>
              </a:defRPr>
            </a:lvl1pPr>
          </a:lstStyle>
          <a:p>
            <a:endParaRPr kumimoji="1" lang="ja-JP" altLang="en-US" noProof="0"/>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atin typeface="Meiryo UI" panose="020B0604030504040204" pitchFamily="50" charset="-128"/>
                <a:ea typeface="Meiryo UI" panose="020B0604030504040204" pitchFamily="50" charset="-128"/>
              </a:defRPr>
            </a:lvl1pPr>
          </a:lstStyle>
          <a:p>
            <a:fld id="{BF387562-9BAF-494B-890B-AA70B64085EE}" type="datetime1">
              <a:rPr kumimoji="1" lang="ja-JP" altLang="en-US" noProof="0" smtClean="0"/>
              <a:t>2026/3/6</a:t>
            </a:fld>
            <a:endParaRPr kumimoji="1" lang="ja-JP" altLang="en-US" noProof="0"/>
          </a:p>
        </p:txBody>
      </p:sp>
      <p:sp>
        <p:nvSpPr>
          <p:cNvPr id="4" name="スライド イメージ プレースホルダー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440" tIns="45720" rIns="91440" bIns="45720" rtlCol="0" anchor="ctr"/>
          <a:lstStyle/>
          <a:p>
            <a:endParaRPr lang="ja-JP" altLang="en-US" noProof="0"/>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noProof="0"/>
              <a:t>マスター テキストのスタイルを編集する</a:t>
            </a:r>
          </a:p>
          <a:p>
            <a:pPr lvl="1"/>
            <a:r>
              <a:rPr kumimoji="1" lang="ja-JP" altLang="en-US" noProof="0"/>
              <a:t>第 </a:t>
            </a:r>
            <a:r>
              <a:rPr kumimoji="1" lang="en-US" altLang="ja-JP" noProof="0"/>
              <a:t>2 </a:t>
            </a:r>
            <a:r>
              <a:rPr kumimoji="1" lang="ja-JP" altLang="en-US" noProof="0"/>
              <a:t>レベル</a:t>
            </a:r>
          </a:p>
          <a:p>
            <a:pPr lvl="2"/>
            <a:r>
              <a:rPr kumimoji="1" lang="ja-JP" altLang="en-US" noProof="0"/>
              <a:t>第 </a:t>
            </a:r>
            <a:r>
              <a:rPr kumimoji="1" lang="en-US" altLang="ja-JP" noProof="0"/>
              <a:t>3 </a:t>
            </a:r>
            <a:r>
              <a:rPr kumimoji="1" lang="ja-JP" altLang="en-US" noProof="0"/>
              <a:t>レベル</a:t>
            </a:r>
          </a:p>
          <a:p>
            <a:pPr lvl="3"/>
            <a:r>
              <a:rPr kumimoji="1" lang="ja-JP" altLang="en-US" noProof="0"/>
              <a:t>第 </a:t>
            </a:r>
            <a:r>
              <a:rPr kumimoji="1" lang="en-US" altLang="ja-JP" noProof="0"/>
              <a:t>4 </a:t>
            </a:r>
            <a:r>
              <a:rPr kumimoji="1" lang="ja-JP" altLang="en-US" noProof="0"/>
              <a:t>レベル</a:t>
            </a:r>
          </a:p>
          <a:p>
            <a:pPr lvl="4"/>
            <a:r>
              <a:rPr kumimoji="1" lang="ja-JP" altLang="en-US" noProof="0"/>
              <a:t>第 </a:t>
            </a:r>
            <a:r>
              <a:rPr kumimoji="1" lang="en-US" altLang="ja-JP" noProof="0"/>
              <a:t>5 </a:t>
            </a:r>
            <a:r>
              <a:rPr kumimoji="1" lang="ja-JP" altLang="en-US" noProof="0"/>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atin typeface="Meiryo UI" panose="020B0604030504040204" pitchFamily="50" charset="-128"/>
                <a:ea typeface="Meiryo UI" panose="020B0604030504040204" pitchFamily="50" charset="-128"/>
              </a:defRPr>
            </a:lvl1pPr>
          </a:lstStyle>
          <a:p>
            <a:endParaRPr kumimoji="1" lang="ja-JP" altLang="en-US" noProof="0"/>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atin typeface="Meiryo UI" panose="020B0604030504040204" pitchFamily="50" charset="-128"/>
                <a:ea typeface="Meiryo UI" panose="020B0604030504040204" pitchFamily="50" charset="-128"/>
              </a:defRPr>
            </a:lvl1pPr>
          </a:lstStyle>
          <a:p>
            <a:fld id="{A31FB8F3-31CF-46A8-8E96-B61FDBEF6207}" type="slidenum">
              <a:rPr kumimoji="1" lang="en-US" altLang="ja-JP" noProof="0" smtClean="0"/>
              <a:pPr/>
              <a:t>‹#›</a:t>
            </a:fld>
            <a:endParaRPr kumimoji="1" lang="ja-JP" altLang="en-US" noProof="0"/>
          </a:p>
        </p:txBody>
      </p:sp>
    </p:spTree>
    <p:extLst>
      <p:ext uri="{BB962C8B-B14F-4D97-AF65-F5344CB8AC3E}">
        <p14:creationId xmlns:p14="http://schemas.microsoft.com/office/powerpoint/2010/main" val="2888479947"/>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eiryo UI" panose="020B0604030504040204" pitchFamily="50" charset="-128"/>
        <a:ea typeface="Meiryo UI" panose="020B0604030504040204" pitchFamily="50" charset="-128"/>
        <a:cs typeface="+mn-cs"/>
      </a:defRPr>
    </a:lvl1pPr>
    <a:lvl2pPr marL="457200" algn="l" defTabSz="914400" rtl="0" eaLnBrk="1" latinLnBrk="0" hangingPunct="1">
      <a:defRPr kumimoji="1" sz="1200" kern="1200">
        <a:solidFill>
          <a:schemeClr val="tx1"/>
        </a:solidFill>
        <a:latin typeface="Meiryo UI" panose="020B0604030504040204" pitchFamily="50" charset="-128"/>
        <a:ea typeface="Meiryo UI" panose="020B0604030504040204" pitchFamily="50" charset="-128"/>
        <a:cs typeface="+mn-cs"/>
      </a:defRPr>
    </a:lvl2pPr>
    <a:lvl3pPr marL="914400" algn="l" defTabSz="914400" rtl="0" eaLnBrk="1" latinLnBrk="0" hangingPunct="1">
      <a:defRPr kumimoji="1" sz="1200" kern="1200">
        <a:solidFill>
          <a:schemeClr val="tx1"/>
        </a:solidFill>
        <a:latin typeface="Meiryo UI" panose="020B0604030504040204" pitchFamily="50" charset="-128"/>
        <a:ea typeface="Meiryo UI" panose="020B0604030504040204" pitchFamily="50" charset="-128"/>
        <a:cs typeface="+mn-cs"/>
      </a:defRPr>
    </a:lvl3pPr>
    <a:lvl4pPr marL="1371600" algn="l" defTabSz="914400" rtl="0" eaLnBrk="1" latinLnBrk="0" hangingPunct="1">
      <a:defRPr kumimoji="1" sz="1200" kern="1200">
        <a:solidFill>
          <a:schemeClr val="tx1"/>
        </a:solidFill>
        <a:latin typeface="Meiryo UI" panose="020B0604030504040204" pitchFamily="50" charset="-128"/>
        <a:ea typeface="Meiryo UI" panose="020B0604030504040204" pitchFamily="50" charset="-128"/>
        <a:cs typeface="+mn-cs"/>
      </a:defRPr>
    </a:lvl4pPr>
    <a:lvl5pPr marL="1828800" algn="l" defTabSz="914400" rtl="0" eaLnBrk="1" latinLnBrk="0" hangingPunct="1">
      <a:defRPr kumimoji="1" sz="1200" kern="1200">
        <a:solidFill>
          <a:schemeClr val="tx1"/>
        </a:solidFill>
        <a:latin typeface="Meiryo UI" panose="020B0604030504040204" pitchFamily="50" charset="-128"/>
        <a:ea typeface="Meiryo UI" panose="020B0604030504040204" pitchFamily="50"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本日の短時間研修</a:t>
            </a:r>
            <a:endParaRPr kumimoji="1" lang="en-US" altLang="ja-JP" dirty="0"/>
          </a:p>
          <a:p>
            <a:r>
              <a:rPr kumimoji="1" lang="ja-JP" altLang="en-US" dirty="0"/>
              <a:t>「４　埼玉県の男女共同参画の現状は」ということで、</a:t>
            </a:r>
            <a:endParaRPr kumimoji="1" lang="en-US" altLang="ja-JP" dirty="0"/>
          </a:p>
          <a:p>
            <a:r>
              <a:rPr kumimoji="1" lang="ja-JP" altLang="en-US" dirty="0"/>
              <a:t>内容については、御覧のとおりです。</a:t>
            </a:r>
            <a:endParaRPr kumimoji="1" lang="en-US" altLang="ja-JP" dirty="0"/>
          </a:p>
          <a:p>
            <a:r>
              <a:rPr kumimoji="1" lang="ja-JP" altLang="en-US" dirty="0"/>
              <a:t>（１）埼玉県の男女平等に関する意識　</a:t>
            </a:r>
            <a:r>
              <a:rPr kumimoji="1" lang="en-US" altLang="ja-JP" dirty="0"/>
              <a:t>3</a:t>
            </a:r>
            <a:r>
              <a:rPr kumimoji="1" lang="ja-JP" altLang="en-US" dirty="0"/>
              <a:t>分</a:t>
            </a:r>
          </a:p>
          <a:p>
            <a:r>
              <a:rPr kumimoji="1" lang="ja-JP" altLang="en-US" dirty="0"/>
              <a:t>（２）協議　</a:t>
            </a:r>
            <a:r>
              <a:rPr kumimoji="1" lang="en-US" altLang="ja-JP" dirty="0"/>
              <a:t>10</a:t>
            </a:r>
            <a:r>
              <a:rPr kumimoji="1" lang="ja-JP" altLang="en-US" dirty="0"/>
              <a:t>分</a:t>
            </a:r>
          </a:p>
          <a:p>
            <a:r>
              <a:rPr kumimoji="1" lang="ja-JP" altLang="en-US" dirty="0"/>
              <a:t>（３）発表　</a:t>
            </a:r>
            <a:r>
              <a:rPr kumimoji="1" lang="en-US" altLang="ja-JP" dirty="0"/>
              <a:t>2</a:t>
            </a:r>
            <a:r>
              <a:rPr kumimoji="1" lang="ja-JP" altLang="en-US" dirty="0"/>
              <a:t>分</a:t>
            </a:r>
          </a:p>
          <a:p>
            <a:endParaRPr kumimoji="1" lang="en-US" altLang="ja-JP" dirty="0"/>
          </a:p>
          <a:p>
            <a:endParaRPr kumimoji="1" lang="en-US" altLang="ja-JP" dirty="0"/>
          </a:p>
        </p:txBody>
      </p:sp>
      <p:sp>
        <p:nvSpPr>
          <p:cNvPr id="4" name="スライド番号プレースホルダー 3"/>
          <p:cNvSpPr>
            <a:spLocks noGrp="1"/>
          </p:cNvSpPr>
          <p:nvPr>
            <p:ph type="sldNum" sz="quarter" idx="5"/>
          </p:nvPr>
        </p:nvSpPr>
        <p:spPr/>
        <p:txBody>
          <a:bodyPr/>
          <a:lstStyle/>
          <a:p>
            <a:fld id="{A31FB8F3-31CF-46A8-8E96-B61FDBEF6207}" type="slidenum">
              <a:rPr kumimoji="1" lang="en-US" altLang="ja-JP" smtClean="0"/>
              <a:pPr/>
              <a:t>1</a:t>
            </a:fld>
            <a:endParaRPr kumimoji="1" lang="ja-JP" altLang="en-US"/>
          </a:p>
        </p:txBody>
      </p:sp>
    </p:spTree>
    <p:extLst>
      <p:ext uri="{BB962C8B-B14F-4D97-AF65-F5344CB8AC3E}">
        <p14:creationId xmlns:p14="http://schemas.microsoft.com/office/powerpoint/2010/main" val="19795397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はじめに、埼玉県の男女平等に関する意識についてです。</a:t>
            </a:r>
          </a:p>
        </p:txBody>
      </p:sp>
      <p:sp>
        <p:nvSpPr>
          <p:cNvPr id="4" name="スライド番号プレースホルダー 3"/>
          <p:cNvSpPr>
            <a:spLocks noGrp="1"/>
          </p:cNvSpPr>
          <p:nvPr>
            <p:ph type="sldNum" sz="quarter" idx="5"/>
          </p:nvPr>
        </p:nvSpPr>
        <p:spPr/>
        <p:txBody>
          <a:bodyPr/>
          <a:lstStyle/>
          <a:p>
            <a:fld id="{A31FB8F3-31CF-46A8-8E96-B61FDBEF6207}" type="slidenum">
              <a:rPr kumimoji="1" lang="en-US" altLang="ja-JP" noProof="0" smtClean="0"/>
              <a:pPr/>
              <a:t>2</a:t>
            </a:fld>
            <a:endParaRPr kumimoji="1" lang="ja-JP" altLang="en-US" noProof="0"/>
          </a:p>
        </p:txBody>
      </p:sp>
    </p:spTree>
    <p:extLst>
      <p:ext uri="{BB962C8B-B14F-4D97-AF65-F5344CB8AC3E}">
        <p14:creationId xmlns:p14="http://schemas.microsoft.com/office/powerpoint/2010/main" val="37555420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58F79F-9347-1B40-45A3-9FEF0E9D8C19}"/>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DEE47F5C-2FC0-9B16-1F76-DF0D1EF32EF1}"/>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82DCC05D-4F87-8511-1939-1A8E32F55FF8}"/>
              </a:ext>
            </a:extLst>
          </p:cNvPr>
          <p:cNvSpPr>
            <a:spLocks noGrp="1"/>
          </p:cNvSpPr>
          <p:nvPr>
            <p:ph type="body" idx="1"/>
          </p:nvPr>
        </p:nvSpPr>
        <p:spPr/>
        <p:txBody>
          <a:bodyPr/>
          <a:lstStyle/>
          <a:p>
            <a:r>
              <a:rPr kumimoji="1" lang="ja-JP" altLang="en-US" dirty="0"/>
              <a:t>「男女の地位の平等感」については、こちらのグラフからも読み取れるように、≪★クリック≫社会全体の中で見た場合、男女ともに半数以上の人が「平等になっていない」と感じています。</a:t>
            </a:r>
          </a:p>
          <a:p>
            <a:endParaRPr kumimoji="1" lang="ja-JP" altLang="en-US" dirty="0"/>
          </a:p>
        </p:txBody>
      </p:sp>
      <p:sp>
        <p:nvSpPr>
          <p:cNvPr id="4" name="スライド番号プレースホルダー 3">
            <a:extLst>
              <a:ext uri="{FF2B5EF4-FFF2-40B4-BE49-F238E27FC236}">
                <a16:creationId xmlns:a16="http://schemas.microsoft.com/office/drawing/2014/main" id="{47D1E054-8085-FCB5-C54B-7281B30F500A}"/>
              </a:ext>
            </a:extLst>
          </p:cNvPr>
          <p:cNvSpPr>
            <a:spLocks noGrp="1"/>
          </p:cNvSpPr>
          <p:nvPr>
            <p:ph type="sldNum" sz="quarter" idx="10"/>
          </p:nvPr>
        </p:nvSpPr>
        <p:spPr/>
        <p:txBody>
          <a:bodyPr/>
          <a:lstStyle/>
          <a:p>
            <a:fld id="{A31FB8F3-31CF-46A8-8E96-B61FDBEF6207}" type="slidenum">
              <a:rPr kumimoji="1" lang="en-US" altLang="ja-JP" noProof="0" smtClean="0"/>
              <a:pPr/>
              <a:t>3</a:t>
            </a:fld>
            <a:endParaRPr kumimoji="1" lang="ja-JP" altLang="en-US" noProof="0"/>
          </a:p>
        </p:txBody>
      </p:sp>
    </p:spTree>
    <p:extLst>
      <p:ext uri="{BB962C8B-B14F-4D97-AF65-F5344CB8AC3E}">
        <p14:creationId xmlns:p14="http://schemas.microsoft.com/office/powerpoint/2010/main" val="42480974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　また、「固定的な性別役割分担意識」のうち、「男性は仕事、女性は家庭」といった性別による役割分担について、</a:t>
            </a:r>
            <a:endParaRPr kumimoji="1" lang="en-US" altLang="ja-JP" dirty="0"/>
          </a:p>
          <a:p>
            <a:r>
              <a:rPr kumimoji="1" lang="ja-JP" altLang="en-US" dirty="0"/>
              <a:t>≪★クリック≫令和</a:t>
            </a:r>
            <a:r>
              <a:rPr kumimoji="1" lang="en-US" altLang="ja-JP" dirty="0"/>
              <a:t>2</a:t>
            </a:r>
            <a:r>
              <a:rPr kumimoji="1" lang="ja-JP" altLang="en-US" dirty="0"/>
              <a:t>年度は「同感する」と回答した女性が</a:t>
            </a:r>
            <a:r>
              <a:rPr kumimoji="1" lang="en-US" altLang="ja-JP" dirty="0"/>
              <a:t>7.7</a:t>
            </a:r>
            <a:r>
              <a:rPr kumimoji="1" lang="ja-JP" altLang="en-US" dirty="0"/>
              <a:t>％であるのに対し、男性は</a:t>
            </a:r>
            <a:r>
              <a:rPr kumimoji="1" lang="en-US" altLang="ja-JP" dirty="0"/>
              <a:t>12.5</a:t>
            </a:r>
            <a:r>
              <a:rPr kumimoji="1" lang="ja-JP" altLang="en-US" dirty="0"/>
              <a:t>％と、男性が女性を</a:t>
            </a:r>
            <a:r>
              <a:rPr kumimoji="1" lang="en-US" altLang="ja-JP" dirty="0"/>
              <a:t>4.8</a:t>
            </a:r>
            <a:r>
              <a:rPr kumimoji="1" lang="ja-JP" altLang="en-US" dirty="0"/>
              <a:t>ポイント上回っています。</a:t>
            </a:r>
            <a:endParaRPr kumimoji="1" lang="en-US" altLang="ja-JP" dirty="0"/>
          </a:p>
          <a:p>
            <a:r>
              <a:rPr kumimoji="1" lang="ja-JP" altLang="en-US" dirty="0"/>
              <a:t>「同感しない」は≪★クリック≫女性（</a:t>
            </a:r>
            <a:r>
              <a:rPr kumimoji="1" lang="en-US" altLang="ja-JP" dirty="0"/>
              <a:t>65.0</a:t>
            </a:r>
            <a:r>
              <a:rPr kumimoji="1" lang="ja-JP" altLang="en-US" dirty="0"/>
              <a:t>％）、男性（</a:t>
            </a:r>
            <a:r>
              <a:rPr kumimoji="1" lang="en-US" altLang="ja-JP" dirty="0"/>
              <a:t>60.3</a:t>
            </a:r>
            <a:r>
              <a:rPr kumimoji="1" lang="ja-JP" altLang="en-US" dirty="0"/>
              <a:t>％）と、女性が男性を</a:t>
            </a:r>
            <a:r>
              <a:rPr kumimoji="1" lang="en-US" altLang="ja-JP" dirty="0"/>
              <a:t>4.7</a:t>
            </a:r>
            <a:r>
              <a:rPr kumimoji="1" lang="ja-JP" altLang="en-US" dirty="0"/>
              <a:t>ポイント上回っています。</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資料にはありませんが、全体でみると「同感する」は</a:t>
            </a:r>
            <a:r>
              <a:rPr kumimoji="1" lang="en-US" altLang="ja-JP" dirty="0"/>
              <a:t>9.8</a:t>
            </a:r>
            <a:r>
              <a:rPr kumimoji="1" lang="ja-JP" altLang="en-US" dirty="0"/>
              <a:t>％、「同感しない」は</a:t>
            </a:r>
            <a:r>
              <a:rPr kumimoji="1" lang="en-US" altLang="ja-JP" dirty="0"/>
              <a:t>62.8</a:t>
            </a:r>
            <a:r>
              <a:rPr kumimoji="1" lang="ja-JP" altLang="en-US" dirty="0"/>
              <a:t>％、「どちらともいえない」は</a:t>
            </a:r>
            <a:r>
              <a:rPr kumimoji="1" lang="en-US" altLang="ja-JP" dirty="0"/>
              <a:t>24.9</a:t>
            </a:r>
            <a:r>
              <a:rPr kumimoji="1" lang="ja-JP" altLang="en-US" dirty="0"/>
              <a:t>％となっています。</a:t>
            </a:r>
          </a:p>
          <a:p>
            <a:endParaRPr kumimoji="1" lang="en-US" altLang="ja-JP" dirty="0"/>
          </a:p>
        </p:txBody>
      </p:sp>
      <p:sp>
        <p:nvSpPr>
          <p:cNvPr id="4" name="スライド番号プレースホルダー 3"/>
          <p:cNvSpPr>
            <a:spLocks noGrp="1"/>
          </p:cNvSpPr>
          <p:nvPr>
            <p:ph type="sldNum" sz="quarter" idx="10"/>
          </p:nvPr>
        </p:nvSpPr>
        <p:spPr/>
        <p:txBody>
          <a:bodyPr/>
          <a:lstStyle/>
          <a:p>
            <a:fld id="{A31FB8F3-31CF-46A8-8E96-B61FDBEF6207}" type="slidenum">
              <a:rPr kumimoji="1" lang="en-US" altLang="ja-JP" noProof="0" smtClean="0"/>
              <a:pPr/>
              <a:t>4</a:t>
            </a:fld>
            <a:endParaRPr kumimoji="1" lang="ja-JP" altLang="en-US" noProof="0"/>
          </a:p>
        </p:txBody>
      </p:sp>
    </p:spTree>
    <p:extLst>
      <p:ext uri="{BB962C8B-B14F-4D97-AF65-F5344CB8AC3E}">
        <p14:creationId xmlns:p14="http://schemas.microsoft.com/office/powerpoint/2010/main" val="31061699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こちらは男女の賃金格差のグラフです。緑の線が埼玉県の数値です。</a:t>
            </a:r>
            <a:endParaRPr kumimoji="1" lang="en-US" altLang="ja-JP" dirty="0"/>
          </a:p>
          <a:p>
            <a:endParaRPr kumimoji="1" lang="en-US" altLang="ja-JP" dirty="0"/>
          </a:p>
          <a:p>
            <a:r>
              <a:rPr kumimoji="1" lang="ja-JP" altLang="en-US" dirty="0"/>
              <a:t>本県における男性労働者の平均賃金水準（所定内給与額＊）を</a:t>
            </a:r>
            <a:r>
              <a:rPr kumimoji="1" lang="en-US" altLang="ja-JP" dirty="0"/>
              <a:t>100</a:t>
            </a:r>
            <a:r>
              <a:rPr kumimoji="1" lang="ja-JP" altLang="en-US" dirty="0"/>
              <a:t>としたとき、女性労働者の給与水準は</a:t>
            </a:r>
            <a:r>
              <a:rPr kumimoji="1" lang="en-US" altLang="ja-JP" dirty="0"/>
              <a:t>77.</a:t>
            </a:r>
            <a:r>
              <a:rPr kumimoji="1" lang="ja-JP" altLang="en-US" dirty="0"/>
              <a:t>７となっており、格差は長期的には縮小傾向にあるものの依然として格差はあります。</a:t>
            </a:r>
          </a:p>
          <a:p>
            <a:endParaRPr kumimoji="1" lang="en-US" altLang="ja-JP" dirty="0"/>
          </a:p>
          <a:p>
            <a:r>
              <a:rPr kumimoji="1" lang="ja-JP" altLang="en-US" dirty="0"/>
              <a:t>＊　所定内給与額</a:t>
            </a:r>
            <a:r>
              <a:rPr kumimoji="1" lang="en-US" altLang="ja-JP" dirty="0"/>
              <a:t>…</a:t>
            </a:r>
            <a:r>
              <a:rPr kumimoji="1" lang="ja-JP" altLang="en-US" dirty="0"/>
              <a:t>決まって支給する現金給与額のうち、超過労働給与額を差し引いた額</a:t>
            </a:r>
            <a:endParaRPr kumimoji="1" lang="en-US" altLang="ja-JP" dirty="0"/>
          </a:p>
          <a:p>
            <a:r>
              <a:rPr kumimoji="1" lang="ja-JP" altLang="en-US" sz="1200" dirty="0">
                <a:solidFill>
                  <a:schemeClr val="tx1"/>
                </a:solidFill>
              </a:rPr>
              <a:t>＊　</a:t>
            </a:r>
            <a:r>
              <a:rPr kumimoji="1" lang="ja-JP" altLang="en-US" sz="1200" b="0" dirty="0">
                <a:solidFill>
                  <a:schemeClr val="tx1"/>
                </a:solidFill>
              </a:rPr>
              <a:t>調査対象は調査対象事業所に雇用されている常用労働者 ・正社員だけでなく、パートタイム労働者も含まれる。</a:t>
            </a:r>
          </a:p>
        </p:txBody>
      </p:sp>
      <p:sp>
        <p:nvSpPr>
          <p:cNvPr id="4" name="スライド番号プレースホルダー 3"/>
          <p:cNvSpPr>
            <a:spLocks noGrp="1"/>
          </p:cNvSpPr>
          <p:nvPr>
            <p:ph type="sldNum" sz="quarter" idx="5"/>
          </p:nvPr>
        </p:nvSpPr>
        <p:spPr/>
        <p:txBody>
          <a:bodyPr/>
          <a:lstStyle/>
          <a:p>
            <a:fld id="{A31FB8F3-31CF-46A8-8E96-B61FDBEF6207}" type="slidenum">
              <a:rPr kumimoji="1" lang="en-US" altLang="ja-JP" noProof="0" smtClean="0"/>
              <a:pPr/>
              <a:t>5</a:t>
            </a:fld>
            <a:endParaRPr kumimoji="1" lang="ja-JP" altLang="en-US" noProof="0"/>
          </a:p>
        </p:txBody>
      </p:sp>
    </p:spTree>
    <p:extLst>
      <p:ext uri="{BB962C8B-B14F-4D97-AF65-F5344CB8AC3E}">
        <p14:creationId xmlns:p14="http://schemas.microsoft.com/office/powerpoint/2010/main" val="4256595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これまでの資料を確認し、「意識と現実のズレ」について各自考えたことをグループで協議してください。</a:t>
            </a:r>
            <a:endParaRPr kumimoji="1" lang="en-US" altLang="ja-JP" dirty="0"/>
          </a:p>
          <a:p>
            <a:endParaRPr kumimoji="1" lang="en-US" altLang="ja-JP" dirty="0"/>
          </a:p>
          <a:p>
            <a:r>
              <a:rPr kumimoji="1" lang="ja-JP" altLang="en-US" dirty="0"/>
              <a:t>話し合うポイント</a:t>
            </a:r>
            <a:endParaRPr kumimoji="1" lang="en-US" altLang="ja-JP" dirty="0"/>
          </a:p>
          <a:p>
            <a:r>
              <a:rPr kumimoji="1" lang="ja-JP" altLang="en-US" dirty="0"/>
              <a:t>　「男性は仕事、女性は家庭」という考え方に同感しないという回答が多いのに、平等になっていないと感じる人が多いのはなぜか。」</a:t>
            </a:r>
            <a:endParaRPr kumimoji="1" lang="en-US" altLang="ja-JP" dirty="0"/>
          </a:p>
          <a:p>
            <a:r>
              <a:rPr kumimoji="1" lang="ja-JP" altLang="en-US" dirty="0"/>
              <a:t>　</a:t>
            </a:r>
            <a:endParaRPr kumimoji="1" lang="en-US" altLang="ja-JP" dirty="0"/>
          </a:p>
          <a:p>
            <a:r>
              <a:rPr kumimoji="1" lang="ja-JP" altLang="en-US" dirty="0"/>
              <a:t>　「どんなところで平等になっていないと感じますか？」</a:t>
            </a:r>
            <a:endParaRPr kumimoji="1" lang="en-US" altLang="ja-JP" dirty="0"/>
          </a:p>
          <a:p>
            <a:endParaRPr kumimoji="1" lang="en-US" altLang="ja-JP" dirty="0"/>
          </a:p>
          <a:p>
            <a:r>
              <a:rPr kumimoji="1" lang="ja-JP" altLang="en-US" dirty="0"/>
              <a:t>（</a:t>
            </a:r>
            <a:r>
              <a:rPr kumimoji="1" lang="en-US" altLang="ja-JP" dirty="0"/>
              <a:t>10</a:t>
            </a:r>
            <a:r>
              <a:rPr kumimoji="1" lang="ja-JP" altLang="en-US" dirty="0"/>
              <a:t>分後）</a:t>
            </a:r>
            <a:endParaRPr kumimoji="1" lang="en-US" altLang="ja-JP" dirty="0"/>
          </a:p>
          <a:p>
            <a:endParaRPr kumimoji="1" lang="en-US" altLang="ja-JP" dirty="0"/>
          </a:p>
          <a:p>
            <a:r>
              <a:rPr kumimoji="1" lang="ja-JP" altLang="en-US" dirty="0"/>
              <a:t>協議ありがとうございました。</a:t>
            </a:r>
          </a:p>
          <a:p>
            <a:r>
              <a:rPr kumimoji="1" lang="ja-JP" altLang="en-US" dirty="0"/>
              <a:t>それでは</a:t>
            </a:r>
            <a:r>
              <a:rPr kumimoji="1" lang="en-US" altLang="ja-JP" b="0" dirty="0"/>
              <a:t>2</a:t>
            </a:r>
            <a:r>
              <a:rPr kumimoji="1" lang="ja-JP" altLang="en-US" dirty="0"/>
              <a:t>組に発表していただきたいと思います。</a:t>
            </a:r>
          </a:p>
          <a:p>
            <a:r>
              <a:rPr kumimoji="1" lang="en-US" altLang="ja-JP" dirty="0"/>
              <a:t>1</a:t>
            </a:r>
            <a:r>
              <a:rPr kumimoji="1" lang="ja-JP" altLang="en-US" dirty="0"/>
              <a:t>組</a:t>
            </a:r>
            <a:r>
              <a:rPr kumimoji="1" lang="en-US" altLang="ja-JP" dirty="0"/>
              <a:t>1</a:t>
            </a:r>
            <a:r>
              <a:rPr kumimoji="1" lang="ja-JP" altLang="en-US" dirty="0"/>
              <a:t>分程度でお願いします。</a:t>
            </a:r>
          </a:p>
          <a:p>
            <a:endParaRPr kumimoji="1" lang="ja-JP" altLang="en-US" dirty="0"/>
          </a:p>
          <a:p>
            <a:r>
              <a:rPr kumimoji="1" lang="ja-JP" altLang="en-US" dirty="0"/>
              <a:t>発表者が発表したら拍手</a:t>
            </a:r>
          </a:p>
          <a:p>
            <a:r>
              <a:rPr kumimoji="1" lang="ja-JP" altLang="en-US" dirty="0"/>
              <a:t>ありがとうございました。続きまして・・・</a:t>
            </a:r>
            <a:endParaRPr kumimoji="1" lang="en-US" altLang="ja-JP" dirty="0"/>
          </a:p>
          <a:p>
            <a:endParaRPr kumimoji="1" lang="en-US" altLang="ja-JP" dirty="0"/>
          </a:p>
          <a:p>
            <a:endParaRPr kumimoji="1" lang="ja-JP" altLang="en-US" dirty="0"/>
          </a:p>
          <a:p>
            <a:endParaRPr kumimoji="1" lang="en-US" altLang="ja-JP" b="1" dirty="0"/>
          </a:p>
          <a:p>
            <a:endParaRPr kumimoji="1" lang="en-US" altLang="ja-JP" b="1"/>
          </a:p>
          <a:p>
            <a:r>
              <a:rPr kumimoji="1" lang="ja-JP" altLang="en-US" b="1"/>
              <a:t>協議後</a:t>
            </a:r>
            <a:r>
              <a:rPr kumimoji="1" lang="ja-JP" altLang="en-US" b="1" dirty="0"/>
              <a:t>の補足説明</a:t>
            </a:r>
          </a:p>
          <a:p>
            <a:endParaRPr kumimoji="1" lang="ja-JP" altLang="en-US" dirty="0"/>
          </a:p>
          <a:p>
            <a:r>
              <a:rPr kumimoji="1" lang="ja-JP" altLang="en-US" dirty="0"/>
              <a:t>不平等感が残る主な理由</a:t>
            </a:r>
            <a:endParaRPr kumimoji="1" lang="en-US" altLang="ja-JP" dirty="0"/>
          </a:p>
          <a:p>
            <a:r>
              <a:rPr kumimoji="1" lang="ja-JP" altLang="en-US" dirty="0"/>
              <a:t>令和</a:t>
            </a:r>
            <a:r>
              <a:rPr kumimoji="1" lang="en-US" altLang="ja-JP" b="0" dirty="0"/>
              <a:t>6</a:t>
            </a:r>
            <a:r>
              <a:rPr kumimoji="1" lang="ja-JP" altLang="en-US" dirty="0"/>
              <a:t>年に内閣府が実施した男女共同参画社会に関する世論調査によると以下の理由がある。</a:t>
            </a:r>
            <a:endParaRPr kumimoji="1" lang="en-US" altLang="ja-JP" dirty="0"/>
          </a:p>
          <a:p>
            <a:endParaRPr kumimoji="1" lang="ja-JP" altLang="en-US" dirty="0"/>
          </a:p>
          <a:p>
            <a:r>
              <a:rPr kumimoji="1" lang="ja-JP" altLang="en-US" dirty="0"/>
              <a:t>・社会通念や慣習の根強さ </a:t>
            </a:r>
          </a:p>
          <a:p>
            <a:r>
              <a:rPr kumimoji="1" lang="ja-JP" altLang="en-US" dirty="0"/>
              <a:t>　「男は仕事、女は家庭」のような性別役割の意識が、今も一部に根強く残っている。これが無意識の偏見（アンコンシャス・バイアス）として行動や判断に影響している。</a:t>
            </a:r>
          </a:p>
          <a:p>
            <a:endParaRPr kumimoji="1" lang="ja-JP" altLang="en-US" dirty="0"/>
          </a:p>
          <a:p>
            <a:r>
              <a:rPr kumimoji="1" lang="ja-JP" altLang="en-US" dirty="0"/>
              <a:t>・職場での格差 </a:t>
            </a:r>
            <a:endParaRPr kumimoji="1" lang="en-US" altLang="ja-JP" dirty="0"/>
          </a:p>
          <a:p>
            <a:r>
              <a:rPr kumimoji="1" lang="ja-JP" altLang="en-US" dirty="0"/>
              <a:t>　管理職や意思決定の場に女性が少ないことや、昇進・給与の面での差がまだある。実際、職場で「男女が平等」と感じている人は</a:t>
            </a:r>
            <a:r>
              <a:rPr kumimoji="1" lang="en-US" altLang="ja-JP" dirty="0"/>
              <a:t>25.8%</a:t>
            </a:r>
            <a:r>
              <a:rPr kumimoji="1" lang="ja-JP" altLang="en-US" dirty="0"/>
              <a:t>しかいない。</a:t>
            </a:r>
          </a:p>
          <a:p>
            <a:endParaRPr kumimoji="1" lang="ja-JP" altLang="en-US" dirty="0"/>
          </a:p>
          <a:p>
            <a:r>
              <a:rPr kumimoji="1" lang="ja-JP" altLang="en-US" dirty="0"/>
              <a:t>・政治分野での男女格差</a:t>
            </a:r>
          </a:p>
          <a:p>
            <a:r>
              <a:rPr kumimoji="1" lang="ja-JP" altLang="en-US" dirty="0"/>
              <a:t>　政治の場では、女性の議員比率がまだまだ低く、「平等」と感じている人はわずか</a:t>
            </a:r>
            <a:r>
              <a:rPr kumimoji="1" lang="en-US" altLang="ja-JP" dirty="0"/>
              <a:t>9.4%</a:t>
            </a:r>
            <a:r>
              <a:rPr kumimoji="1" lang="ja-JP" altLang="en-US" dirty="0"/>
              <a:t>しかいない。</a:t>
            </a:r>
          </a:p>
          <a:p>
            <a:endParaRPr kumimoji="1" lang="ja-JP" altLang="en-US" dirty="0"/>
          </a:p>
          <a:p>
            <a:r>
              <a:rPr kumimoji="1" lang="ja-JP" altLang="en-US" dirty="0"/>
              <a:t>・制度と現実のギャップ </a:t>
            </a:r>
          </a:p>
          <a:p>
            <a:r>
              <a:rPr kumimoji="1" lang="ja-JP" altLang="en-US" dirty="0"/>
              <a:t>　法律や制度上は平等でも、実際の運用や社会の雰囲気が追いついていないこともある。例えば、育児休業を取りにくい職場文化など。</a:t>
            </a:r>
            <a:endParaRPr kumimoji="1" lang="en-US" altLang="ja-JP" dirty="0"/>
          </a:p>
          <a:p>
            <a:r>
              <a:rPr kumimoji="1" lang="ja-JP" altLang="en-US" dirty="0"/>
              <a:t>　</a:t>
            </a:r>
            <a:endParaRPr kumimoji="1" lang="en-US" altLang="ja-JP" dirty="0"/>
          </a:p>
          <a:p>
            <a:r>
              <a:rPr kumimoji="1" lang="ja-JP" altLang="en-US" dirty="0"/>
              <a:t>　</a:t>
            </a:r>
            <a:endParaRPr kumimoji="1" lang="en-US" altLang="ja-JP" dirty="0"/>
          </a:p>
          <a:p>
            <a:endParaRPr kumimoji="1" lang="en-US" altLang="ja-JP" dirty="0"/>
          </a:p>
          <a:p>
            <a:endParaRPr kumimoji="1" lang="ja-JP" altLang="en-US" dirty="0"/>
          </a:p>
          <a:p>
            <a:endParaRPr kumimoji="1" lang="ja-JP" altLang="en-US" dirty="0"/>
          </a:p>
        </p:txBody>
      </p:sp>
      <p:sp>
        <p:nvSpPr>
          <p:cNvPr id="4" name="スライド番号プレースホルダー 3"/>
          <p:cNvSpPr>
            <a:spLocks noGrp="1"/>
          </p:cNvSpPr>
          <p:nvPr>
            <p:ph type="sldNum" sz="quarter" idx="5"/>
          </p:nvPr>
        </p:nvSpPr>
        <p:spPr/>
        <p:txBody>
          <a:bodyPr/>
          <a:lstStyle/>
          <a:p>
            <a:fld id="{A31FB8F3-31CF-46A8-8E96-B61FDBEF6207}" type="slidenum">
              <a:rPr kumimoji="1" lang="en-US" altLang="ja-JP" noProof="0" smtClean="0"/>
              <a:pPr/>
              <a:t>6</a:t>
            </a:fld>
            <a:endParaRPr kumimoji="1" lang="ja-JP" altLang="en-US" noProof="0"/>
          </a:p>
        </p:txBody>
      </p:sp>
    </p:spTree>
    <p:extLst>
      <p:ext uri="{BB962C8B-B14F-4D97-AF65-F5344CB8AC3E}">
        <p14:creationId xmlns:p14="http://schemas.microsoft.com/office/powerpoint/2010/main" val="29894670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以上で研修会を終了いたします。お疲れ様でした。</a:t>
            </a:r>
          </a:p>
          <a:p>
            <a:endParaRPr kumimoji="1" lang="ja-JP" altLang="en-US" dirty="0"/>
          </a:p>
        </p:txBody>
      </p:sp>
      <p:sp>
        <p:nvSpPr>
          <p:cNvPr id="4" name="スライド番号プレースホルダー 3"/>
          <p:cNvSpPr>
            <a:spLocks noGrp="1"/>
          </p:cNvSpPr>
          <p:nvPr>
            <p:ph type="sldNum" sz="quarter" idx="5"/>
          </p:nvPr>
        </p:nvSpPr>
        <p:spPr/>
        <p:txBody>
          <a:bodyPr/>
          <a:lstStyle/>
          <a:p>
            <a:fld id="{A31FB8F3-31CF-46A8-8E96-B61FDBEF6207}" type="slidenum">
              <a:rPr kumimoji="1" lang="en-US" altLang="ja-JP" noProof="0" smtClean="0"/>
              <a:pPr/>
              <a:t>7</a:t>
            </a:fld>
            <a:endParaRPr kumimoji="1" lang="ja-JP" altLang="en-US" noProof="0"/>
          </a:p>
        </p:txBody>
      </p:sp>
    </p:spTree>
    <p:extLst>
      <p:ext uri="{BB962C8B-B14F-4D97-AF65-F5344CB8AC3E}">
        <p14:creationId xmlns:p14="http://schemas.microsoft.com/office/powerpoint/2010/main" val="38780761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ja-JP" altLang="en-US"/>
              <a:t>マスター タイトルの書式設定</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pPr rtl="0"/>
            <a:fld id="{A73305FE-4DDA-4BEB-A351-7DB3BD3236CE}" type="datetime1">
              <a:rPr lang="ja-JP" altLang="en-US" noProof="0" smtClean="0"/>
              <a:t>2026/3/6</a:t>
            </a:fld>
            <a:endParaRPr lang="ja-JP" altLang="en-US" noProof="0"/>
          </a:p>
        </p:txBody>
      </p:sp>
      <p:sp>
        <p:nvSpPr>
          <p:cNvPr id="5" name="Footer Placeholder 4"/>
          <p:cNvSpPr>
            <a:spLocks noGrp="1"/>
          </p:cNvSpPr>
          <p:nvPr>
            <p:ph type="ftr" sz="quarter" idx="11"/>
          </p:nvPr>
        </p:nvSpPr>
        <p:spPr>
          <a:xfrm>
            <a:off x="2416500" y="329307"/>
            <a:ext cx="4973915" cy="309201"/>
          </a:xfrm>
        </p:spPr>
        <p:txBody>
          <a:bodyPr/>
          <a:lstStyle/>
          <a:p>
            <a:pPr rtl="0"/>
            <a:endParaRPr lang="ja-JP" altLang="en-US" noProof="0"/>
          </a:p>
        </p:txBody>
      </p:sp>
      <p:sp>
        <p:nvSpPr>
          <p:cNvPr id="6" name="Slide Number Placeholder 5"/>
          <p:cNvSpPr>
            <a:spLocks noGrp="1"/>
          </p:cNvSpPr>
          <p:nvPr>
            <p:ph type="sldNum" sz="quarter" idx="12"/>
          </p:nvPr>
        </p:nvSpPr>
        <p:spPr>
          <a:xfrm>
            <a:off x="1437664" y="798973"/>
            <a:ext cx="811019" cy="503578"/>
          </a:xfrm>
        </p:spPr>
        <p:txBody>
          <a:bodyPr/>
          <a:lstStyle/>
          <a:p>
            <a:pPr rtl="0"/>
            <a:fld id="{6D22F896-40B5-4ADD-8801-0D06FADFA095}" type="slidenum">
              <a:rPr lang="en-US" altLang="ja-JP" noProof="0" smtClean="0"/>
              <a:t>‹#›</a:t>
            </a:fld>
            <a:endParaRPr lang="ja-JP" altLang="en-US" noProof="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6365417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B5E6D98-21E1-40F3-AD8D-BBE410E20B2D}" type="datetime1">
              <a:rPr lang="ja-JP" altLang="en-US" noProof="0" smtClean="0"/>
              <a:t>2026/3/6</a:t>
            </a:fld>
            <a:endParaRPr lang="ja-JP" altLang="en-US" noProof="0" dirty="0"/>
          </a:p>
        </p:txBody>
      </p:sp>
      <p:sp>
        <p:nvSpPr>
          <p:cNvPr id="5" name="Footer Placeholder 4"/>
          <p:cNvSpPr>
            <a:spLocks noGrp="1"/>
          </p:cNvSpPr>
          <p:nvPr>
            <p:ph type="ftr" sz="quarter" idx="11"/>
          </p:nvPr>
        </p:nvSpPr>
        <p:spPr/>
        <p:txBody>
          <a:bodyPr/>
          <a:lstStyle/>
          <a:p>
            <a:endParaRPr lang="ja-JP" altLang="en-US" noProof="0" dirty="0"/>
          </a:p>
        </p:txBody>
      </p:sp>
      <p:sp>
        <p:nvSpPr>
          <p:cNvPr id="6" name="Slide Number Placeholder 5"/>
          <p:cNvSpPr>
            <a:spLocks noGrp="1"/>
          </p:cNvSpPr>
          <p:nvPr>
            <p:ph type="sldNum" sz="quarter" idx="12"/>
          </p:nvPr>
        </p:nvSpPr>
        <p:spPr/>
        <p:txBody>
          <a:bodyPr/>
          <a:lstStyle/>
          <a:p>
            <a:fld id="{6D22F896-40B5-4ADD-8801-0D06FADFA095}" type="slidenum">
              <a:rPr lang="en-US" altLang="ja-JP" noProof="0" smtClean="0"/>
              <a:pPr/>
              <a:t>‹#›</a:t>
            </a:fld>
            <a:endParaRPr lang="ja-JP" altLang="en-US" noProof="0"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904936904"/>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B5E6D98-21E1-40F3-AD8D-BBE410E20B2D}" type="datetime1">
              <a:rPr lang="ja-JP" altLang="en-US" noProof="0" smtClean="0"/>
              <a:t>2026/3/6</a:t>
            </a:fld>
            <a:endParaRPr lang="ja-JP" altLang="en-US" noProof="0" dirty="0"/>
          </a:p>
        </p:txBody>
      </p:sp>
      <p:sp>
        <p:nvSpPr>
          <p:cNvPr id="5" name="Footer Placeholder 4"/>
          <p:cNvSpPr>
            <a:spLocks noGrp="1"/>
          </p:cNvSpPr>
          <p:nvPr>
            <p:ph type="ftr" sz="quarter" idx="11"/>
          </p:nvPr>
        </p:nvSpPr>
        <p:spPr/>
        <p:txBody>
          <a:bodyPr/>
          <a:lstStyle/>
          <a:p>
            <a:endParaRPr lang="ja-JP" altLang="en-US" noProof="0" dirty="0"/>
          </a:p>
        </p:txBody>
      </p:sp>
      <p:sp>
        <p:nvSpPr>
          <p:cNvPr id="6" name="Slide Number Placeholder 5"/>
          <p:cNvSpPr>
            <a:spLocks noGrp="1"/>
          </p:cNvSpPr>
          <p:nvPr>
            <p:ph type="sldNum" sz="quarter" idx="12"/>
          </p:nvPr>
        </p:nvSpPr>
        <p:spPr/>
        <p:txBody>
          <a:bodyPr/>
          <a:lstStyle/>
          <a:p>
            <a:fld id="{6D22F896-40B5-4ADD-8801-0D06FADFA095}" type="slidenum">
              <a:rPr lang="en-US" altLang="ja-JP" noProof="0" smtClean="0"/>
              <a:pPr/>
              <a:t>‹#›</a:t>
            </a:fld>
            <a:endParaRPr lang="ja-JP" altLang="en-US" noProof="0"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216993608"/>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1_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lstStyle/>
          <a:p>
            <a:pPr rtl="0"/>
            <a:r>
              <a:rPr lang="ja-JP" altLang="en-US" noProof="0"/>
              <a:t>マスター タイトルの書式設定</a:t>
            </a:r>
          </a:p>
        </p:txBody>
      </p:sp>
      <p:sp>
        <p:nvSpPr>
          <p:cNvPr id="12" name="コンテンツ プレースホルダー 2"/>
          <p:cNvSpPr>
            <a:spLocks noGrp="1"/>
          </p:cNvSpPr>
          <p:nvPr>
            <p:ph sz="quarter" idx="13" hasCustomPrompt="1"/>
          </p:nvPr>
        </p:nvSpPr>
        <p:spPr>
          <a:xfrm>
            <a:off x="913774" y="2367092"/>
            <a:ext cx="10363826" cy="3424107"/>
          </a:xfrm>
        </p:spPr>
        <p:txBody>
          <a:bodyPr rtlCol="0"/>
          <a:lstStyle/>
          <a:p>
            <a:pPr lvl="0" rtl="0"/>
            <a:r>
              <a:rPr lang="ja-JP" altLang="en-US" noProof="0"/>
              <a:t>マスター テキストのスタイルを編集する</a:t>
            </a:r>
          </a:p>
          <a:p>
            <a:pPr lvl="1" rtl="0"/>
            <a:r>
              <a:rPr lang="ja-JP" altLang="en-US" noProof="0"/>
              <a:t>第 </a:t>
            </a:r>
            <a:r>
              <a:rPr lang="en-US" altLang="ja-JP" noProof="0"/>
              <a:t>2 </a:t>
            </a:r>
            <a:r>
              <a:rPr lang="ja-JP" altLang="en-US" noProof="0"/>
              <a:t>レベル</a:t>
            </a:r>
          </a:p>
          <a:p>
            <a:pPr lvl="2" rtl="0"/>
            <a:r>
              <a:rPr lang="ja-JP" altLang="en-US" noProof="0"/>
              <a:t>第 </a:t>
            </a:r>
            <a:r>
              <a:rPr lang="en-US" altLang="ja-JP" noProof="0"/>
              <a:t>3 </a:t>
            </a:r>
            <a:r>
              <a:rPr lang="ja-JP" altLang="en-US" noProof="0"/>
              <a:t>レベル</a:t>
            </a:r>
          </a:p>
          <a:p>
            <a:pPr lvl="3" rtl="0"/>
            <a:r>
              <a:rPr lang="ja-JP" altLang="en-US" noProof="0"/>
              <a:t>第 </a:t>
            </a:r>
            <a:r>
              <a:rPr lang="en-US" altLang="ja-JP" noProof="0"/>
              <a:t>4 </a:t>
            </a:r>
            <a:r>
              <a:rPr lang="ja-JP" altLang="en-US" noProof="0"/>
              <a:t>レベル</a:t>
            </a:r>
          </a:p>
          <a:p>
            <a:pPr lvl="4" rtl="0"/>
            <a:r>
              <a:rPr lang="ja-JP" altLang="en-US" noProof="0"/>
              <a:t>第 </a:t>
            </a:r>
            <a:r>
              <a:rPr lang="en-US" altLang="ja-JP" noProof="0"/>
              <a:t>5 </a:t>
            </a:r>
            <a:r>
              <a:rPr lang="ja-JP" altLang="en-US" noProof="0"/>
              <a:t>レベル</a:t>
            </a:r>
          </a:p>
        </p:txBody>
      </p:sp>
      <p:sp>
        <p:nvSpPr>
          <p:cNvPr id="4" name="日付プレースホルダー 3"/>
          <p:cNvSpPr>
            <a:spLocks noGrp="1"/>
          </p:cNvSpPr>
          <p:nvPr>
            <p:ph type="dt" sz="half" idx="10"/>
          </p:nvPr>
        </p:nvSpPr>
        <p:spPr/>
        <p:txBody>
          <a:bodyPr rtlCol="0"/>
          <a:lstStyle/>
          <a:p>
            <a:pPr rtl="0"/>
            <a:fld id="{9B47FE27-6274-4386-8AE0-AD53739EF451}" type="datetime1">
              <a:rPr lang="ja-JP" altLang="en-US" noProof="0" smtClean="0"/>
              <a:t>2026/3/6</a:t>
            </a:fld>
            <a:endParaRPr lang="ja-JP" altLang="en-US" noProof="0"/>
          </a:p>
        </p:txBody>
      </p:sp>
      <p:sp>
        <p:nvSpPr>
          <p:cNvPr id="5" name="フッター プレースホルダー 4"/>
          <p:cNvSpPr>
            <a:spLocks noGrp="1"/>
          </p:cNvSpPr>
          <p:nvPr>
            <p:ph type="ftr" sz="quarter" idx="11"/>
          </p:nvPr>
        </p:nvSpPr>
        <p:spPr/>
        <p:txBody>
          <a:bodyPr rtlCol="0"/>
          <a:lstStyle/>
          <a:p>
            <a:pPr rtl="0"/>
            <a:endParaRPr lang="ja-JP" altLang="en-US" noProof="0"/>
          </a:p>
        </p:txBody>
      </p:sp>
      <p:sp>
        <p:nvSpPr>
          <p:cNvPr id="6" name="スライド番号プレースホルダー 5"/>
          <p:cNvSpPr>
            <a:spLocks noGrp="1"/>
          </p:cNvSpPr>
          <p:nvPr>
            <p:ph type="sldNum" sz="quarter" idx="12"/>
          </p:nvPr>
        </p:nvSpPr>
        <p:spPr/>
        <p:txBody>
          <a:bodyPr rtlCol="0"/>
          <a:lstStyle/>
          <a:p>
            <a:pPr rtl="0"/>
            <a:fld id="{6D22F896-40B5-4ADD-8801-0D06FADFA095}" type="slidenum">
              <a:rPr lang="en-US" altLang="ja-JP" noProof="0" smtClean="0"/>
              <a:t>‹#›</a:t>
            </a:fld>
            <a:endParaRPr lang="ja-JP" altLang="en-US" noProof="0"/>
          </a:p>
        </p:txBody>
      </p:sp>
    </p:spTree>
    <p:extLst>
      <p:ext uri="{BB962C8B-B14F-4D97-AF65-F5344CB8AC3E}">
        <p14:creationId xmlns:p14="http://schemas.microsoft.com/office/powerpoint/2010/main" val="18999398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ncho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B5E6D98-21E1-40F3-AD8D-BBE410E20B2D}" type="datetime1">
              <a:rPr lang="ja-JP" altLang="en-US" noProof="0" smtClean="0"/>
              <a:t>2026/3/6</a:t>
            </a:fld>
            <a:endParaRPr lang="ja-JP" altLang="en-US" noProof="0" dirty="0"/>
          </a:p>
        </p:txBody>
      </p:sp>
      <p:sp>
        <p:nvSpPr>
          <p:cNvPr id="5" name="Footer Placeholder 4"/>
          <p:cNvSpPr>
            <a:spLocks noGrp="1"/>
          </p:cNvSpPr>
          <p:nvPr>
            <p:ph type="ftr" sz="quarter" idx="11"/>
          </p:nvPr>
        </p:nvSpPr>
        <p:spPr/>
        <p:txBody>
          <a:bodyPr/>
          <a:lstStyle/>
          <a:p>
            <a:endParaRPr lang="ja-JP" altLang="en-US" noProof="0" dirty="0"/>
          </a:p>
        </p:txBody>
      </p:sp>
      <p:sp>
        <p:nvSpPr>
          <p:cNvPr id="6" name="Slide Number Placeholder 5"/>
          <p:cNvSpPr>
            <a:spLocks noGrp="1"/>
          </p:cNvSpPr>
          <p:nvPr>
            <p:ph type="sldNum" sz="quarter" idx="12"/>
          </p:nvPr>
        </p:nvSpPr>
        <p:spPr/>
        <p:txBody>
          <a:bodyPr/>
          <a:lstStyle/>
          <a:p>
            <a:fld id="{6D22F896-40B5-4ADD-8801-0D06FADFA095}" type="slidenum">
              <a:rPr lang="en-US" altLang="ja-JP" noProof="0" smtClean="0"/>
              <a:pPr/>
              <a:t>‹#›</a:t>
            </a:fld>
            <a:endParaRPr lang="ja-JP" altLang="en-US" noProof="0"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194614840"/>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B5E6D98-21E1-40F3-AD8D-BBE410E20B2D}" type="datetime1">
              <a:rPr lang="ja-JP" altLang="en-US" noProof="0" smtClean="0"/>
              <a:t>2026/3/6</a:t>
            </a:fld>
            <a:endParaRPr lang="ja-JP" altLang="en-US" noProof="0" dirty="0"/>
          </a:p>
        </p:txBody>
      </p:sp>
      <p:sp>
        <p:nvSpPr>
          <p:cNvPr id="5" name="Footer Placeholder 4"/>
          <p:cNvSpPr>
            <a:spLocks noGrp="1"/>
          </p:cNvSpPr>
          <p:nvPr>
            <p:ph type="ftr" sz="quarter" idx="11"/>
          </p:nvPr>
        </p:nvSpPr>
        <p:spPr/>
        <p:txBody>
          <a:bodyPr/>
          <a:lstStyle/>
          <a:p>
            <a:endParaRPr lang="ja-JP" altLang="en-US" noProof="0" dirty="0"/>
          </a:p>
        </p:txBody>
      </p:sp>
      <p:sp>
        <p:nvSpPr>
          <p:cNvPr id="6" name="Slide Number Placeholder 5"/>
          <p:cNvSpPr>
            <a:spLocks noGrp="1"/>
          </p:cNvSpPr>
          <p:nvPr>
            <p:ph type="sldNum" sz="quarter" idx="12"/>
          </p:nvPr>
        </p:nvSpPr>
        <p:spPr/>
        <p:txBody>
          <a:bodyPr/>
          <a:lstStyle/>
          <a:p>
            <a:fld id="{6D22F896-40B5-4ADD-8801-0D06FADFA095}" type="slidenum">
              <a:rPr lang="en-US" altLang="ja-JP" noProof="0" smtClean="0"/>
              <a:pPr/>
              <a:t>‹#›</a:t>
            </a:fld>
            <a:endParaRPr lang="ja-JP" altLang="en-US" noProof="0"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999786"/>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EB5E6D98-21E1-40F3-AD8D-BBE410E20B2D}" type="datetime1">
              <a:rPr lang="ja-JP" altLang="en-US" noProof="0" smtClean="0"/>
              <a:t>2026/3/6</a:t>
            </a:fld>
            <a:endParaRPr lang="ja-JP" altLang="en-US" noProof="0" dirty="0"/>
          </a:p>
        </p:txBody>
      </p:sp>
      <p:sp>
        <p:nvSpPr>
          <p:cNvPr id="6" name="Footer Placeholder 5"/>
          <p:cNvSpPr>
            <a:spLocks noGrp="1"/>
          </p:cNvSpPr>
          <p:nvPr>
            <p:ph type="ftr" sz="quarter" idx="11"/>
          </p:nvPr>
        </p:nvSpPr>
        <p:spPr/>
        <p:txBody>
          <a:bodyPr/>
          <a:lstStyle/>
          <a:p>
            <a:endParaRPr lang="ja-JP" altLang="en-US" noProof="0" dirty="0"/>
          </a:p>
        </p:txBody>
      </p:sp>
      <p:sp>
        <p:nvSpPr>
          <p:cNvPr id="7" name="Slide Number Placeholder 6"/>
          <p:cNvSpPr>
            <a:spLocks noGrp="1"/>
          </p:cNvSpPr>
          <p:nvPr>
            <p:ph type="sldNum" sz="quarter" idx="12"/>
          </p:nvPr>
        </p:nvSpPr>
        <p:spPr/>
        <p:txBody>
          <a:bodyPr/>
          <a:lstStyle/>
          <a:p>
            <a:fld id="{6D22F896-40B5-4ADD-8801-0D06FADFA095}" type="slidenum">
              <a:rPr lang="en-US" altLang="ja-JP" noProof="0" smtClean="0"/>
              <a:pPr/>
              <a:t>‹#›</a:t>
            </a:fld>
            <a:endParaRPr lang="ja-JP" altLang="en-US" noProof="0"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750391664"/>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1447191" y="2824269"/>
            <a:ext cx="4645152" cy="26444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412362" y="2821491"/>
            <a:ext cx="4645152" cy="2637371"/>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EB5E6D98-21E1-40F3-AD8D-BBE410E20B2D}" type="datetime1">
              <a:rPr lang="ja-JP" altLang="en-US" noProof="0" smtClean="0"/>
              <a:t>2026/3/6</a:t>
            </a:fld>
            <a:endParaRPr lang="ja-JP" altLang="en-US" noProof="0" dirty="0"/>
          </a:p>
        </p:txBody>
      </p:sp>
      <p:sp>
        <p:nvSpPr>
          <p:cNvPr id="8" name="Footer Placeholder 7"/>
          <p:cNvSpPr>
            <a:spLocks noGrp="1"/>
          </p:cNvSpPr>
          <p:nvPr>
            <p:ph type="ftr" sz="quarter" idx="11"/>
          </p:nvPr>
        </p:nvSpPr>
        <p:spPr/>
        <p:txBody>
          <a:bodyPr/>
          <a:lstStyle/>
          <a:p>
            <a:endParaRPr lang="ja-JP" altLang="en-US" noProof="0" dirty="0"/>
          </a:p>
        </p:txBody>
      </p:sp>
      <p:sp>
        <p:nvSpPr>
          <p:cNvPr id="9" name="Slide Number Placeholder 8"/>
          <p:cNvSpPr>
            <a:spLocks noGrp="1"/>
          </p:cNvSpPr>
          <p:nvPr>
            <p:ph type="sldNum" sz="quarter" idx="12"/>
          </p:nvPr>
        </p:nvSpPr>
        <p:spPr/>
        <p:txBody>
          <a:bodyPr/>
          <a:lstStyle/>
          <a:p>
            <a:fld id="{6D22F896-40B5-4ADD-8801-0D06FADFA095}" type="slidenum">
              <a:rPr lang="en-US" altLang="ja-JP" noProof="0" smtClean="0"/>
              <a:pPr/>
              <a:t>‹#›</a:t>
            </a:fld>
            <a:endParaRPr lang="ja-JP" altLang="en-US" noProof="0"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024603748"/>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pPr rtl="0"/>
            <a:fld id="{61018FAD-874A-47B5-A7A2-B87C2A0D758B}" type="datetime1">
              <a:rPr lang="ja-JP" altLang="en-US" noProof="0" smtClean="0"/>
              <a:t>2026/3/6</a:t>
            </a:fld>
            <a:endParaRPr lang="ja-JP" altLang="en-US" noProof="0"/>
          </a:p>
        </p:txBody>
      </p:sp>
      <p:sp>
        <p:nvSpPr>
          <p:cNvPr id="4" name="Footer Placeholder 3"/>
          <p:cNvSpPr>
            <a:spLocks noGrp="1"/>
          </p:cNvSpPr>
          <p:nvPr>
            <p:ph type="ftr" sz="quarter" idx="11"/>
          </p:nvPr>
        </p:nvSpPr>
        <p:spPr/>
        <p:txBody>
          <a:bodyPr/>
          <a:lstStyle/>
          <a:p>
            <a:pPr rtl="0"/>
            <a:endParaRPr lang="ja-JP" altLang="en-US" noProof="0"/>
          </a:p>
        </p:txBody>
      </p:sp>
      <p:sp>
        <p:nvSpPr>
          <p:cNvPr id="5" name="Slide Number Placeholder 4"/>
          <p:cNvSpPr>
            <a:spLocks noGrp="1"/>
          </p:cNvSpPr>
          <p:nvPr>
            <p:ph type="sldNum" sz="quarter" idx="12"/>
          </p:nvPr>
        </p:nvSpPr>
        <p:spPr/>
        <p:txBody>
          <a:bodyPr/>
          <a:lstStyle/>
          <a:p>
            <a:pPr rtl="0"/>
            <a:fld id="{6D22F896-40B5-4ADD-8801-0D06FADFA095}" type="slidenum">
              <a:rPr lang="en-US" altLang="ja-JP" noProof="0" smtClean="0"/>
              <a:t>‹#›</a:t>
            </a:fld>
            <a:endParaRPr lang="ja-JP" altLang="en-US" noProof="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5342339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B5E6D98-21E1-40F3-AD8D-BBE410E20B2D}" type="datetime1">
              <a:rPr lang="ja-JP" altLang="en-US" noProof="0" smtClean="0"/>
              <a:t>2026/3/6</a:t>
            </a:fld>
            <a:endParaRPr lang="ja-JP" altLang="en-US" noProof="0" dirty="0"/>
          </a:p>
        </p:txBody>
      </p:sp>
      <p:sp>
        <p:nvSpPr>
          <p:cNvPr id="3" name="Footer Placeholder 2"/>
          <p:cNvSpPr>
            <a:spLocks noGrp="1"/>
          </p:cNvSpPr>
          <p:nvPr>
            <p:ph type="ftr" sz="quarter" idx="11"/>
          </p:nvPr>
        </p:nvSpPr>
        <p:spPr/>
        <p:txBody>
          <a:bodyPr/>
          <a:lstStyle/>
          <a:p>
            <a:endParaRPr lang="ja-JP" altLang="en-US" noProof="0" dirty="0"/>
          </a:p>
        </p:txBody>
      </p:sp>
      <p:sp>
        <p:nvSpPr>
          <p:cNvPr id="4" name="Slide Number Placeholder 3"/>
          <p:cNvSpPr>
            <a:spLocks noGrp="1"/>
          </p:cNvSpPr>
          <p:nvPr>
            <p:ph type="sldNum" sz="quarter" idx="12"/>
          </p:nvPr>
        </p:nvSpPr>
        <p:spPr/>
        <p:txBody>
          <a:bodyPr/>
          <a:lstStyle/>
          <a:p>
            <a:fld id="{6D22F896-40B5-4ADD-8801-0D06FADFA095}" type="slidenum">
              <a:rPr lang="en-US" altLang="ja-JP" noProof="0" smtClean="0"/>
              <a:pPr/>
              <a:t>‹#›</a:t>
            </a:fld>
            <a:endParaRPr lang="ja-JP" altLang="en-US" noProof="0" dirty="0"/>
          </a:p>
        </p:txBody>
      </p:sp>
    </p:spTree>
    <p:extLst>
      <p:ext uri="{BB962C8B-B14F-4D97-AF65-F5344CB8AC3E}">
        <p14:creationId xmlns:p14="http://schemas.microsoft.com/office/powerpoint/2010/main" val="1383873120"/>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B5E6D98-21E1-40F3-AD8D-BBE410E20B2D}" type="datetime1">
              <a:rPr lang="ja-JP" altLang="en-US" noProof="0" smtClean="0"/>
              <a:t>2026/3/6</a:t>
            </a:fld>
            <a:endParaRPr lang="ja-JP" altLang="en-US" noProof="0" dirty="0"/>
          </a:p>
        </p:txBody>
      </p:sp>
      <p:sp>
        <p:nvSpPr>
          <p:cNvPr id="6" name="Footer Placeholder 5"/>
          <p:cNvSpPr>
            <a:spLocks noGrp="1"/>
          </p:cNvSpPr>
          <p:nvPr>
            <p:ph type="ftr" sz="quarter" idx="11"/>
          </p:nvPr>
        </p:nvSpPr>
        <p:spPr/>
        <p:txBody>
          <a:bodyPr/>
          <a:lstStyle/>
          <a:p>
            <a:endParaRPr lang="ja-JP" altLang="en-US" noProof="0" dirty="0"/>
          </a:p>
        </p:txBody>
      </p:sp>
      <p:sp>
        <p:nvSpPr>
          <p:cNvPr id="7" name="Slide Number Placeholder 6"/>
          <p:cNvSpPr>
            <a:spLocks noGrp="1"/>
          </p:cNvSpPr>
          <p:nvPr>
            <p:ph type="sldNum" sz="quarter" idx="12"/>
          </p:nvPr>
        </p:nvSpPr>
        <p:spPr/>
        <p:txBody>
          <a:bodyPr/>
          <a:lstStyle/>
          <a:p>
            <a:fld id="{6D22F896-40B5-4ADD-8801-0D06FADFA095}" type="slidenum">
              <a:rPr lang="en-US" altLang="ja-JP" noProof="0" smtClean="0"/>
              <a:pPr/>
              <a:t>‹#›</a:t>
            </a:fld>
            <a:endParaRPr lang="ja-JP" altLang="en-US" noProof="0"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570979959"/>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pPr rtl="0"/>
            <a:fld id="{7BDDEE26-D0CD-484E-A2FC-1444D53B8C01}" type="datetime1">
              <a:rPr lang="ja-JP" altLang="en-US" noProof="0" smtClean="0"/>
              <a:t>2026/3/6</a:t>
            </a:fld>
            <a:endParaRPr lang="ja-JP" altLang="en-US" noProof="0"/>
          </a:p>
        </p:txBody>
      </p:sp>
      <p:sp>
        <p:nvSpPr>
          <p:cNvPr id="6" name="Footer Placeholder 5"/>
          <p:cNvSpPr>
            <a:spLocks noGrp="1"/>
          </p:cNvSpPr>
          <p:nvPr>
            <p:ph type="ftr" sz="quarter" idx="11"/>
          </p:nvPr>
        </p:nvSpPr>
        <p:spPr>
          <a:xfrm>
            <a:off x="1447382" y="318640"/>
            <a:ext cx="5541004" cy="320931"/>
          </a:xfrm>
        </p:spPr>
        <p:txBody>
          <a:bodyPr/>
          <a:lstStyle/>
          <a:p>
            <a:pPr rtl="0"/>
            <a:endParaRPr lang="ja-JP" altLang="en-US" noProof="0"/>
          </a:p>
        </p:txBody>
      </p:sp>
      <p:sp>
        <p:nvSpPr>
          <p:cNvPr id="7" name="Slide Number Placeholder 6"/>
          <p:cNvSpPr>
            <a:spLocks noGrp="1"/>
          </p:cNvSpPr>
          <p:nvPr>
            <p:ph type="sldNum" sz="quarter" idx="12"/>
          </p:nvPr>
        </p:nvSpPr>
        <p:spPr/>
        <p:txBody>
          <a:bodyPr/>
          <a:lstStyle/>
          <a:p>
            <a:pPr rtl="0"/>
            <a:fld id="{6D22F896-40B5-4ADD-8801-0D06FADFA095}" type="slidenum">
              <a:rPr lang="en-US" altLang="ja-JP" noProof="0" smtClean="0"/>
              <a:t>‹#›</a:t>
            </a:fld>
            <a:endParaRPr lang="ja-JP" altLang="en-US" noProof="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5717970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ja-JP" altLang="en-US"/>
          </a:p>
        </p:txBody>
      </p:sp>
      <p:pic>
        <p:nvPicPr>
          <p:cNvPr id="7" name="Picture 6"/>
          <p:cNvPicPr>
            <a:picLocks noChangeAspect="1"/>
          </p:cNvPicPr>
          <p:nvPr/>
        </p:nvPicPr>
        <p:blipFill rotWithShape="1">
          <a:blip r:embed="rId14">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EB5E6D98-21E1-40F3-AD8D-BBE410E20B2D}" type="datetime1">
              <a:rPr lang="ja-JP" altLang="en-US" noProof="0" smtClean="0"/>
              <a:t>2026/3/6</a:t>
            </a:fld>
            <a:endParaRPr lang="ja-JP" altLang="en-US" noProof="0"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ja-JP" altLang="en-US" noProof="0"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altLang="ja-JP" noProof="0" smtClean="0"/>
              <a:pPr/>
              <a:t>‹#›</a:t>
            </a:fld>
            <a:endParaRPr lang="ja-JP" altLang="en-US" noProof="0"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75624558"/>
      </p:ext>
    </p:extLst>
  </p:cSld>
  <p:clrMap bg1="lt1" tx1="dk1" bg2="lt2" tx2="dk2" accent1="accent1" accent2="accent2" accent3="accent3" accent4="accent4" accent5="accent5" accent6="accent6" hlink="hlink" folHlink="folHlink"/>
  <p:sldLayoutIdLst>
    <p:sldLayoutId id="2147483762" r:id="rId1"/>
    <p:sldLayoutId id="2147483763" r:id="rId2"/>
    <p:sldLayoutId id="2147483764" r:id="rId3"/>
    <p:sldLayoutId id="2147483765" r:id="rId4"/>
    <p:sldLayoutId id="2147483766" r:id="rId5"/>
    <p:sldLayoutId id="2147483767" r:id="rId6"/>
    <p:sldLayoutId id="2147483768" r:id="rId7"/>
    <p:sldLayoutId id="2147483769" r:id="rId8"/>
    <p:sldLayoutId id="2147483770" r:id="rId9"/>
    <p:sldLayoutId id="2147483771" r:id="rId10"/>
    <p:sldLayoutId id="2147483772" r:id="rId11"/>
    <p:sldLayoutId id="2147483773" r:id="rId12"/>
  </p:sldLayoutIdLst>
  <p:hf sldNum="0" hdr="0" ftr="0" dt="0"/>
  <p:txStyles>
    <p:titleStyle>
      <a:lvl1pPr algn="l" defTabSz="914400" rtl="0" eaLnBrk="1" latinLnBrk="0" hangingPunct="1">
        <a:lnSpc>
          <a:spcPct val="90000"/>
        </a:lnSpc>
        <a:spcBef>
          <a:spcPct val="0"/>
        </a:spcBef>
        <a:buNone/>
        <a:defRPr kumimoji="1"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kumimoji="1"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BE7596B-F237-47DD-989E-9D8B0B49B4BB}"/>
              </a:ext>
            </a:extLst>
          </p:cNvPr>
          <p:cNvSpPr>
            <a:spLocks noGrp="1"/>
          </p:cNvSpPr>
          <p:nvPr>
            <p:ph type="ctrTitle"/>
          </p:nvPr>
        </p:nvSpPr>
        <p:spPr>
          <a:xfrm>
            <a:off x="360647" y="191698"/>
            <a:ext cx="8928784" cy="660312"/>
          </a:xfrm>
        </p:spPr>
        <p:txBody>
          <a:bodyPr rtlCol="0">
            <a:normAutofit fontScale="90000"/>
          </a:bodyPr>
          <a:lstStyle/>
          <a:p>
            <a:pPr rtl="0"/>
            <a:r>
              <a:rPr lang="ja-JP" altLang="en-US" sz="4000" dirty="0">
                <a:solidFill>
                  <a:schemeClr val="tx1"/>
                </a:solidFill>
                <a:latin typeface="BIZ UDゴシック" panose="020B0400000000000000" pitchFamily="49" charset="-128"/>
                <a:ea typeface="BIZ UDゴシック" panose="020B0400000000000000" pitchFamily="49" charset="-128"/>
              </a:rPr>
              <a:t>～男女平等意識を高める校内短時間研修～</a:t>
            </a:r>
          </a:p>
        </p:txBody>
      </p:sp>
      <p:sp>
        <p:nvSpPr>
          <p:cNvPr id="3" name="サブタイトル 2">
            <a:extLst>
              <a:ext uri="{FF2B5EF4-FFF2-40B4-BE49-F238E27FC236}">
                <a16:creationId xmlns:a16="http://schemas.microsoft.com/office/drawing/2014/main" id="{6063915B-82A1-4F1C-B5C6-3E18DDD97232}"/>
              </a:ext>
            </a:extLst>
          </p:cNvPr>
          <p:cNvSpPr>
            <a:spLocks noGrp="1"/>
          </p:cNvSpPr>
          <p:nvPr>
            <p:ph type="subTitle" idx="1"/>
          </p:nvPr>
        </p:nvSpPr>
        <p:spPr>
          <a:xfrm>
            <a:off x="346401" y="2434293"/>
            <a:ext cx="11499197" cy="994707"/>
          </a:xfrm>
          <a:solidFill>
            <a:schemeClr val="bg2">
              <a:lumMod val="20000"/>
              <a:lumOff val="80000"/>
            </a:schemeClr>
          </a:solidFill>
        </p:spPr>
        <p:txBody>
          <a:bodyPr rtlCol="0">
            <a:noAutofit/>
          </a:bodyPr>
          <a:lstStyle/>
          <a:p>
            <a:pPr algn="l"/>
            <a:r>
              <a:rPr lang="ja-JP" altLang="en-US" sz="5400" dirty="0">
                <a:latin typeface="BIZ UDゴシック" panose="020B0400000000000000" pitchFamily="49" charset="-128"/>
                <a:ea typeface="BIZ UDゴシック" panose="020B0400000000000000" pitchFamily="49" charset="-128"/>
              </a:rPr>
              <a:t>４　</a:t>
            </a:r>
            <a:r>
              <a:rPr lang="ja-JP" altLang="en-US" sz="5400" dirty="0">
                <a:solidFill>
                  <a:schemeClr val="tx1"/>
                </a:solidFill>
                <a:latin typeface="BIZ UDゴシック" panose="020B0400000000000000" pitchFamily="49" charset="-128"/>
                <a:ea typeface="BIZ UDゴシック" panose="020B0400000000000000" pitchFamily="49" charset="-128"/>
              </a:rPr>
              <a:t>埼玉県の男女共同参画の現状は</a:t>
            </a:r>
            <a:endParaRPr lang="en-US" altLang="ja-JP" sz="8000" dirty="0">
              <a:solidFill>
                <a:schemeClr val="tx1"/>
              </a:solidFill>
              <a:latin typeface="HGS創英角ﾎﾟｯﾌﾟ体" panose="040B0A00000000000000" pitchFamily="50" charset="-128"/>
              <a:ea typeface="HGS創英角ﾎﾟｯﾌﾟ体" panose="040B0A00000000000000" pitchFamily="50" charset="-128"/>
            </a:endParaRPr>
          </a:p>
        </p:txBody>
      </p:sp>
      <p:sp>
        <p:nvSpPr>
          <p:cNvPr id="4" name="正方形/長方形 3"/>
          <p:cNvSpPr/>
          <p:nvPr/>
        </p:nvSpPr>
        <p:spPr>
          <a:xfrm>
            <a:off x="4781004" y="6220916"/>
            <a:ext cx="3640844" cy="53532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latin typeface="BIZ UDゴシック" panose="020B0400000000000000" pitchFamily="49" charset="-128"/>
                <a:ea typeface="BIZ UDゴシック" panose="020B0400000000000000" pitchFamily="49" charset="-128"/>
              </a:rPr>
              <a:t>埼玉県　男女平等教育推進委員会</a:t>
            </a:r>
          </a:p>
        </p:txBody>
      </p:sp>
      <p:sp>
        <p:nvSpPr>
          <p:cNvPr id="6" name="サブタイトル 2">
            <a:extLst>
              <a:ext uri="{FF2B5EF4-FFF2-40B4-BE49-F238E27FC236}">
                <a16:creationId xmlns:a16="http://schemas.microsoft.com/office/drawing/2014/main" id="{B0486ED1-265D-047C-1415-D76AAA5704EC}"/>
              </a:ext>
            </a:extLst>
          </p:cNvPr>
          <p:cNvSpPr txBox="1">
            <a:spLocks/>
          </p:cNvSpPr>
          <p:nvPr/>
        </p:nvSpPr>
        <p:spPr>
          <a:xfrm>
            <a:off x="3392991" y="3845585"/>
            <a:ext cx="5406016" cy="1958746"/>
          </a:xfrm>
          <a:prstGeom prst="rect">
            <a:avLst/>
          </a:prstGeom>
          <a:solidFill>
            <a:schemeClr val="bg2">
              <a:lumMod val="20000"/>
              <a:lumOff val="80000"/>
            </a:schemeClr>
          </a:solidFill>
          <a:ln>
            <a:solidFill>
              <a:schemeClr val="tx1"/>
            </a:solidFill>
          </a:ln>
        </p:spPr>
        <p:txBody>
          <a:bodyPr vert="horz" lIns="91440" tIns="45720" rIns="91440" bIns="45720" rtlCol="0" anchor="t">
            <a:noAutofit/>
          </a:bodyPr>
          <a:lstStyle>
            <a:lvl1pPr marL="0" indent="0" algn="r" defTabSz="457200" rtl="0" eaLnBrk="1" latinLnBrk="0" hangingPunct="1">
              <a:spcBef>
                <a:spcPts val="1000"/>
              </a:spcBef>
              <a:spcAft>
                <a:spcPts val="0"/>
              </a:spcAft>
              <a:buClr>
                <a:schemeClr val="accent1"/>
              </a:buClr>
              <a:buSzPct val="80000"/>
              <a:buFont typeface="Wingdings 3" charset="2"/>
              <a:buNone/>
              <a:defRPr kumimoji="1"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kumimoji="1"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kumimoji="1"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kumimoji="1"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kumimoji="1"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kumimoji="1"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kumimoji="1"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kumimoji="1"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kumimoji="1" sz="1200" kern="1200">
                <a:solidFill>
                  <a:schemeClr val="tx1">
                    <a:tint val="75000"/>
                  </a:schemeClr>
                </a:solidFill>
                <a:latin typeface="+mn-lt"/>
                <a:ea typeface="+mn-ea"/>
                <a:cs typeface="+mn-cs"/>
              </a:defRPr>
            </a:lvl9pPr>
          </a:lstStyle>
          <a:p>
            <a:pPr algn="l"/>
            <a:r>
              <a:rPr lang="ja-JP" altLang="en-US" sz="2000" dirty="0">
                <a:solidFill>
                  <a:schemeClr val="tx1"/>
                </a:solidFill>
                <a:latin typeface="BIZ UDゴシック" panose="020B0400000000000000" pitchFamily="49" charset="-128"/>
                <a:ea typeface="BIZ UDゴシック" panose="020B0400000000000000" pitchFamily="49" charset="-128"/>
              </a:rPr>
              <a:t>本日の研修内容　約</a:t>
            </a:r>
            <a:r>
              <a:rPr lang="en-US" altLang="ja-JP" sz="2000" dirty="0">
                <a:solidFill>
                  <a:schemeClr val="tx1"/>
                </a:solidFill>
                <a:latin typeface="BIZ UDゴシック" panose="020B0400000000000000" pitchFamily="49" charset="-128"/>
                <a:ea typeface="BIZ UDゴシック" panose="020B0400000000000000" pitchFamily="49" charset="-128"/>
              </a:rPr>
              <a:t>15</a:t>
            </a:r>
            <a:r>
              <a:rPr lang="ja-JP" altLang="en-US" sz="2000" dirty="0">
                <a:solidFill>
                  <a:schemeClr val="tx1"/>
                </a:solidFill>
                <a:latin typeface="BIZ UDゴシック" panose="020B0400000000000000" pitchFamily="49" charset="-128"/>
                <a:ea typeface="BIZ UDゴシック" panose="020B0400000000000000" pitchFamily="49" charset="-128"/>
              </a:rPr>
              <a:t>分</a:t>
            </a:r>
            <a:endParaRPr lang="en-US" altLang="ja-JP" sz="2000" dirty="0">
              <a:solidFill>
                <a:schemeClr val="tx1"/>
              </a:solidFill>
              <a:latin typeface="BIZ UDゴシック" panose="020B0400000000000000" pitchFamily="49" charset="-128"/>
              <a:ea typeface="BIZ UDゴシック" panose="020B0400000000000000" pitchFamily="49" charset="-128"/>
            </a:endParaRPr>
          </a:p>
          <a:p>
            <a:pPr algn="l"/>
            <a:r>
              <a:rPr lang="ja-JP" altLang="en-US" sz="2000" dirty="0">
                <a:solidFill>
                  <a:schemeClr val="tx1"/>
                </a:solidFill>
                <a:latin typeface="BIZ UDゴシック" panose="020B0400000000000000" pitchFamily="49" charset="-128"/>
                <a:ea typeface="BIZ UDゴシック" panose="020B0400000000000000" pitchFamily="49" charset="-128"/>
              </a:rPr>
              <a:t>（１）埼玉県の男女平等に関する意識　</a:t>
            </a:r>
            <a:r>
              <a:rPr lang="en-US" altLang="ja-JP" sz="2000" dirty="0">
                <a:solidFill>
                  <a:schemeClr val="tx1"/>
                </a:solidFill>
                <a:latin typeface="BIZ UDゴシック" panose="020B0400000000000000" pitchFamily="49" charset="-128"/>
                <a:ea typeface="BIZ UDゴシック" panose="020B0400000000000000" pitchFamily="49" charset="-128"/>
              </a:rPr>
              <a:t>3</a:t>
            </a:r>
            <a:r>
              <a:rPr lang="ja-JP" altLang="en-US" sz="2000" dirty="0">
                <a:solidFill>
                  <a:schemeClr val="tx1"/>
                </a:solidFill>
                <a:latin typeface="BIZ UDゴシック" panose="020B0400000000000000" pitchFamily="49" charset="-128"/>
                <a:ea typeface="BIZ UDゴシック" panose="020B0400000000000000" pitchFamily="49" charset="-128"/>
              </a:rPr>
              <a:t>分</a:t>
            </a:r>
          </a:p>
          <a:p>
            <a:pPr algn="l"/>
            <a:r>
              <a:rPr lang="ja-JP" altLang="en-US" sz="2000" dirty="0">
                <a:solidFill>
                  <a:schemeClr val="tx1"/>
                </a:solidFill>
                <a:latin typeface="BIZ UDゴシック" panose="020B0400000000000000" pitchFamily="49" charset="-128"/>
                <a:ea typeface="BIZ UDゴシック" panose="020B0400000000000000" pitchFamily="49" charset="-128"/>
              </a:rPr>
              <a:t>（２）協議　</a:t>
            </a:r>
            <a:r>
              <a:rPr lang="en-US" altLang="ja-JP" sz="2000" dirty="0">
                <a:solidFill>
                  <a:schemeClr val="tx1"/>
                </a:solidFill>
                <a:latin typeface="BIZ UDゴシック" panose="020B0400000000000000" pitchFamily="49" charset="-128"/>
                <a:ea typeface="BIZ UDゴシック" panose="020B0400000000000000" pitchFamily="49" charset="-128"/>
              </a:rPr>
              <a:t>10</a:t>
            </a:r>
            <a:r>
              <a:rPr lang="ja-JP" altLang="en-US" sz="2000" dirty="0">
                <a:solidFill>
                  <a:schemeClr val="tx1"/>
                </a:solidFill>
                <a:latin typeface="BIZ UDゴシック" panose="020B0400000000000000" pitchFamily="49" charset="-128"/>
                <a:ea typeface="BIZ UDゴシック" panose="020B0400000000000000" pitchFamily="49" charset="-128"/>
              </a:rPr>
              <a:t>分</a:t>
            </a:r>
          </a:p>
          <a:p>
            <a:pPr algn="l"/>
            <a:r>
              <a:rPr lang="ja-JP" altLang="en-US" sz="2000" dirty="0">
                <a:solidFill>
                  <a:schemeClr val="tx1"/>
                </a:solidFill>
                <a:latin typeface="BIZ UDゴシック" panose="020B0400000000000000" pitchFamily="49" charset="-128"/>
                <a:ea typeface="BIZ UDゴシック" panose="020B0400000000000000" pitchFamily="49" charset="-128"/>
              </a:rPr>
              <a:t>（３）発表　</a:t>
            </a:r>
            <a:r>
              <a:rPr lang="en-US" altLang="ja-JP" sz="2000" dirty="0">
                <a:solidFill>
                  <a:schemeClr val="tx1"/>
                </a:solidFill>
                <a:latin typeface="BIZ UDゴシック" panose="020B0400000000000000" pitchFamily="49" charset="-128"/>
                <a:ea typeface="BIZ UDゴシック" panose="020B0400000000000000" pitchFamily="49" charset="-128"/>
              </a:rPr>
              <a:t>2</a:t>
            </a:r>
            <a:r>
              <a:rPr lang="ja-JP" altLang="en-US" sz="2000" dirty="0">
                <a:solidFill>
                  <a:schemeClr val="tx1"/>
                </a:solidFill>
                <a:latin typeface="BIZ UDゴシック" panose="020B0400000000000000" pitchFamily="49" charset="-128"/>
                <a:ea typeface="BIZ UDゴシック" panose="020B0400000000000000" pitchFamily="49" charset="-128"/>
              </a:rPr>
              <a:t>分</a:t>
            </a:r>
          </a:p>
          <a:p>
            <a:endParaRPr lang="en-US" altLang="ja-JP" sz="8000" dirty="0">
              <a:solidFill>
                <a:schemeClr val="tx1"/>
              </a:solidFill>
              <a:latin typeface="HGS創英角ﾎﾟｯﾌﾟ体" panose="040B0A00000000000000" pitchFamily="50" charset="-128"/>
              <a:ea typeface="HGS創英角ﾎﾟｯﾌﾟ体" panose="040B0A00000000000000" pitchFamily="50" charset="-128"/>
            </a:endParaRPr>
          </a:p>
        </p:txBody>
      </p:sp>
    </p:spTree>
    <p:extLst>
      <p:ext uri="{BB962C8B-B14F-4D97-AF65-F5344CB8AC3E}">
        <p14:creationId xmlns:p14="http://schemas.microsoft.com/office/powerpoint/2010/main" val="2642022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636D111E-C999-9DE2-7F52-E6DE1BB196AE}"/>
              </a:ext>
            </a:extLst>
          </p:cNvPr>
          <p:cNvSpPr txBox="1">
            <a:spLocks noGrp="1"/>
          </p:cNvSpPr>
          <p:nvPr>
            <p:ph type="title"/>
          </p:nvPr>
        </p:nvSpPr>
        <p:spPr>
          <a:xfrm>
            <a:off x="1287342" y="2727269"/>
            <a:ext cx="9617315" cy="701731"/>
          </a:xfrm>
          <a:prstGeom prst="rect">
            <a:avLst/>
          </a:prstGeom>
          <a:noFill/>
        </p:spPr>
        <p:txBody>
          <a:bodyPr wrap="square">
            <a:spAutoFit/>
          </a:bodyPr>
          <a:lstStyle/>
          <a:p>
            <a:r>
              <a:rPr lang="ja-JP" altLang="en-US" sz="3600" b="1" dirty="0">
                <a:latin typeface="BIZ UDPゴシック" panose="020B0400000000000000" pitchFamily="50" charset="-128"/>
                <a:ea typeface="BIZ UDPゴシック" panose="020B0400000000000000" pitchFamily="50" charset="-128"/>
              </a:rPr>
              <a:t>（１）</a:t>
            </a:r>
            <a:r>
              <a:rPr lang="ja-JP" altLang="en-US" sz="4400" b="1" dirty="0">
                <a:latin typeface="BIZ UDPゴシック" panose="020B0400000000000000" pitchFamily="50" charset="-128"/>
                <a:ea typeface="BIZ UDPゴシック" panose="020B0400000000000000" pitchFamily="50" charset="-128"/>
              </a:rPr>
              <a:t>　</a:t>
            </a:r>
            <a:r>
              <a:rPr lang="ja-JP" altLang="en-US" sz="3600" b="1" dirty="0">
                <a:latin typeface="BIZ UDPゴシック" panose="020B0400000000000000" pitchFamily="50" charset="-128"/>
                <a:ea typeface="BIZ UDPゴシック" panose="020B0400000000000000" pitchFamily="50" charset="-128"/>
              </a:rPr>
              <a:t>埼玉県の男女平等に関する意識について</a:t>
            </a:r>
          </a:p>
        </p:txBody>
      </p:sp>
    </p:spTree>
    <p:extLst>
      <p:ext uri="{BB962C8B-B14F-4D97-AF65-F5344CB8AC3E}">
        <p14:creationId xmlns:p14="http://schemas.microsoft.com/office/powerpoint/2010/main" val="36294433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16E7B9-3DFF-A95B-2ACC-C0A65B1E4135}"/>
            </a:ext>
          </a:extLst>
        </p:cNvPr>
        <p:cNvGrpSpPr/>
        <p:nvPr/>
      </p:nvGrpSpPr>
      <p:grpSpPr>
        <a:xfrm>
          <a:off x="0" y="0"/>
          <a:ext cx="0" cy="0"/>
          <a:chOff x="0" y="0"/>
          <a:chExt cx="0" cy="0"/>
        </a:xfrm>
      </p:grpSpPr>
      <p:sp>
        <p:nvSpPr>
          <p:cNvPr id="6" name="テキスト ボックス 5">
            <a:extLst>
              <a:ext uri="{FF2B5EF4-FFF2-40B4-BE49-F238E27FC236}">
                <a16:creationId xmlns:a16="http://schemas.microsoft.com/office/drawing/2014/main" id="{E08D43AD-E570-518F-056E-166D42425D84}"/>
              </a:ext>
            </a:extLst>
          </p:cNvPr>
          <p:cNvSpPr txBox="1"/>
          <p:nvPr/>
        </p:nvSpPr>
        <p:spPr>
          <a:xfrm>
            <a:off x="473439" y="298731"/>
            <a:ext cx="6108492" cy="369332"/>
          </a:xfrm>
          <a:prstGeom prst="rect">
            <a:avLst/>
          </a:prstGeom>
          <a:noFill/>
        </p:spPr>
        <p:txBody>
          <a:bodyPr wrap="square">
            <a:spAutoFit/>
          </a:bodyPr>
          <a:lstStyle/>
          <a:p>
            <a:r>
              <a:rPr lang="ja-JP" altLang="en-US" dirty="0"/>
              <a:t>男女の地位の平等感</a:t>
            </a:r>
          </a:p>
        </p:txBody>
      </p:sp>
      <p:pic>
        <p:nvPicPr>
          <p:cNvPr id="3" name="図 2">
            <a:extLst>
              <a:ext uri="{FF2B5EF4-FFF2-40B4-BE49-F238E27FC236}">
                <a16:creationId xmlns:a16="http://schemas.microsoft.com/office/drawing/2014/main" id="{3E8F8056-3D58-8DCA-78E4-91D4430842FD}"/>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551162" y="668063"/>
            <a:ext cx="9089676" cy="5195016"/>
          </a:xfrm>
          <a:prstGeom prst="rect">
            <a:avLst/>
          </a:prstGeom>
        </p:spPr>
      </p:pic>
      <p:sp>
        <p:nvSpPr>
          <p:cNvPr id="2" name="フローチャート: 結合子 1">
            <a:extLst>
              <a:ext uri="{FF2B5EF4-FFF2-40B4-BE49-F238E27FC236}">
                <a16:creationId xmlns:a16="http://schemas.microsoft.com/office/drawing/2014/main" id="{9AD62D2A-18CA-DDB3-AE42-0F994AD4137D}"/>
              </a:ext>
            </a:extLst>
          </p:cNvPr>
          <p:cNvSpPr/>
          <p:nvPr/>
        </p:nvSpPr>
        <p:spPr>
          <a:xfrm>
            <a:off x="3752193" y="1726013"/>
            <a:ext cx="2829738" cy="2632842"/>
          </a:xfrm>
          <a:prstGeom prst="flowChartConnector">
            <a:avLst/>
          </a:prstGeom>
          <a:noFill/>
          <a:ln w="7620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テキスト ボックス 3">
            <a:extLst>
              <a:ext uri="{FF2B5EF4-FFF2-40B4-BE49-F238E27FC236}">
                <a16:creationId xmlns:a16="http://schemas.microsoft.com/office/drawing/2014/main" id="{8CDAE97E-F3DB-6598-122C-A4EB32A1682E}"/>
              </a:ext>
            </a:extLst>
          </p:cNvPr>
          <p:cNvSpPr txBox="1"/>
          <p:nvPr/>
        </p:nvSpPr>
        <p:spPr>
          <a:xfrm>
            <a:off x="2004935" y="5845828"/>
            <a:ext cx="10496862" cy="369332"/>
          </a:xfrm>
          <a:prstGeom prst="rect">
            <a:avLst/>
          </a:prstGeom>
          <a:noFill/>
        </p:spPr>
        <p:txBody>
          <a:bodyPr wrap="square">
            <a:spAutoFit/>
          </a:bodyPr>
          <a:lstStyle/>
          <a:p>
            <a:r>
              <a:rPr lang="ja-JP" altLang="en-US" dirty="0"/>
              <a:t>出典：「みんなですすめよう男女共同参画」令和７年３月埼玉県県民生活部人権・男女共同参画課</a:t>
            </a:r>
          </a:p>
        </p:txBody>
      </p:sp>
    </p:spTree>
    <p:extLst>
      <p:ext uri="{BB962C8B-B14F-4D97-AF65-F5344CB8AC3E}">
        <p14:creationId xmlns:p14="http://schemas.microsoft.com/office/powerpoint/2010/main" val="36369800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a:extLst>
              <a:ext uri="{FF2B5EF4-FFF2-40B4-BE49-F238E27FC236}">
                <a16:creationId xmlns:a16="http://schemas.microsoft.com/office/drawing/2014/main" id="{48700C8B-DAC5-6162-A7EA-90D34643C804}"/>
              </a:ext>
            </a:extLst>
          </p:cNvPr>
          <p:cNvSpPr txBox="1"/>
          <p:nvPr/>
        </p:nvSpPr>
        <p:spPr>
          <a:xfrm>
            <a:off x="913774" y="324999"/>
            <a:ext cx="6108492" cy="369332"/>
          </a:xfrm>
          <a:prstGeom prst="rect">
            <a:avLst/>
          </a:prstGeom>
          <a:noFill/>
        </p:spPr>
        <p:txBody>
          <a:bodyPr wrap="square">
            <a:spAutoFit/>
          </a:bodyPr>
          <a:lstStyle/>
          <a:p>
            <a:r>
              <a:rPr lang="ja-JP" altLang="en-US" dirty="0"/>
              <a:t>固定的な性別役割分担意識</a:t>
            </a:r>
          </a:p>
        </p:txBody>
      </p:sp>
      <p:pic>
        <p:nvPicPr>
          <p:cNvPr id="5" name="図 4">
            <a:extLst>
              <a:ext uri="{FF2B5EF4-FFF2-40B4-BE49-F238E27FC236}">
                <a16:creationId xmlns:a16="http://schemas.microsoft.com/office/drawing/2014/main" id="{F65C71B4-F947-F3E7-1D3B-E7A0CEC0CDA7}"/>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500618" y="638806"/>
            <a:ext cx="8970579" cy="5280196"/>
          </a:xfrm>
          <a:prstGeom prst="rect">
            <a:avLst/>
          </a:prstGeom>
        </p:spPr>
      </p:pic>
      <p:sp>
        <p:nvSpPr>
          <p:cNvPr id="2" name="テキスト ボックス 1">
            <a:extLst>
              <a:ext uri="{FF2B5EF4-FFF2-40B4-BE49-F238E27FC236}">
                <a16:creationId xmlns:a16="http://schemas.microsoft.com/office/drawing/2014/main" id="{77922F90-0C57-6F77-377F-7D10381CE170}"/>
              </a:ext>
            </a:extLst>
          </p:cNvPr>
          <p:cNvSpPr txBox="1"/>
          <p:nvPr/>
        </p:nvSpPr>
        <p:spPr>
          <a:xfrm>
            <a:off x="1720803" y="5849862"/>
            <a:ext cx="10496862" cy="369332"/>
          </a:xfrm>
          <a:prstGeom prst="rect">
            <a:avLst/>
          </a:prstGeom>
          <a:noFill/>
        </p:spPr>
        <p:txBody>
          <a:bodyPr wrap="square">
            <a:spAutoFit/>
          </a:bodyPr>
          <a:lstStyle/>
          <a:p>
            <a:r>
              <a:rPr lang="ja-JP" altLang="en-US" dirty="0"/>
              <a:t>出典：「みんなですすめよう男女共同参画」令和７年３月埼玉県県民生活部人権・男女共同参画課</a:t>
            </a:r>
          </a:p>
        </p:txBody>
      </p:sp>
      <p:sp>
        <p:nvSpPr>
          <p:cNvPr id="3" name="フローチャート: 結合子 2">
            <a:extLst>
              <a:ext uri="{FF2B5EF4-FFF2-40B4-BE49-F238E27FC236}">
                <a16:creationId xmlns:a16="http://schemas.microsoft.com/office/drawing/2014/main" id="{CAC21870-8D25-CA74-ABE0-FF8360B7B692}"/>
              </a:ext>
            </a:extLst>
          </p:cNvPr>
          <p:cNvSpPr/>
          <p:nvPr/>
        </p:nvSpPr>
        <p:spPr>
          <a:xfrm>
            <a:off x="7321821" y="4225156"/>
            <a:ext cx="1096975" cy="1047402"/>
          </a:xfrm>
          <a:prstGeom prst="flowChartConnector">
            <a:avLst/>
          </a:prstGeom>
          <a:noFill/>
          <a:ln w="57150">
            <a:solidFill>
              <a:schemeClr val="accent2">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フローチャート: 結合子 3">
            <a:extLst>
              <a:ext uri="{FF2B5EF4-FFF2-40B4-BE49-F238E27FC236}">
                <a16:creationId xmlns:a16="http://schemas.microsoft.com/office/drawing/2014/main" id="{B6F9CF37-BCDE-B5EB-EDBD-B08DBA7D01D7}"/>
              </a:ext>
            </a:extLst>
          </p:cNvPr>
          <p:cNvSpPr/>
          <p:nvPr/>
        </p:nvSpPr>
        <p:spPr>
          <a:xfrm>
            <a:off x="7321820" y="1622164"/>
            <a:ext cx="1096975" cy="1047402"/>
          </a:xfrm>
          <a:prstGeom prst="flowChartConnector">
            <a:avLst/>
          </a:prstGeom>
          <a:noFill/>
          <a:ln w="57150">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9513136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heel(1)">
                                      <p:cBhvr>
                                        <p:cTn id="12"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DA127A1F-29E2-6547-4745-BAA3082152D6}"/>
              </a:ext>
            </a:extLst>
          </p:cNvPr>
          <p:cNvSpPr txBox="1"/>
          <p:nvPr/>
        </p:nvSpPr>
        <p:spPr>
          <a:xfrm>
            <a:off x="1495269" y="160107"/>
            <a:ext cx="6108492" cy="369332"/>
          </a:xfrm>
          <a:prstGeom prst="rect">
            <a:avLst/>
          </a:prstGeom>
          <a:noFill/>
        </p:spPr>
        <p:txBody>
          <a:bodyPr wrap="square">
            <a:spAutoFit/>
          </a:bodyPr>
          <a:lstStyle/>
          <a:p>
            <a:r>
              <a:rPr lang="ja-JP" altLang="en-US" dirty="0"/>
              <a:t>男女の経済格差（賃金格差）</a:t>
            </a:r>
          </a:p>
        </p:txBody>
      </p:sp>
      <p:sp>
        <p:nvSpPr>
          <p:cNvPr id="6" name="テキスト ボックス 5">
            <a:extLst>
              <a:ext uri="{FF2B5EF4-FFF2-40B4-BE49-F238E27FC236}">
                <a16:creationId xmlns:a16="http://schemas.microsoft.com/office/drawing/2014/main" id="{26A4A9E1-08EA-9511-5E37-515437FEA6C5}"/>
              </a:ext>
            </a:extLst>
          </p:cNvPr>
          <p:cNvSpPr txBox="1"/>
          <p:nvPr/>
        </p:nvSpPr>
        <p:spPr>
          <a:xfrm>
            <a:off x="2004935" y="5845828"/>
            <a:ext cx="10496862" cy="369332"/>
          </a:xfrm>
          <a:prstGeom prst="rect">
            <a:avLst/>
          </a:prstGeom>
          <a:noFill/>
        </p:spPr>
        <p:txBody>
          <a:bodyPr wrap="square">
            <a:spAutoFit/>
          </a:bodyPr>
          <a:lstStyle/>
          <a:p>
            <a:r>
              <a:rPr lang="ja-JP" altLang="en-US" dirty="0"/>
              <a:t>出典：「みんなですすめよう男女共同参画」令和７年３月埼玉県県民生活部人権・男女共同参画課</a:t>
            </a:r>
          </a:p>
        </p:txBody>
      </p:sp>
      <p:pic>
        <p:nvPicPr>
          <p:cNvPr id="5" name="図 4">
            <a:extLst>
              <a:ext uri="{FF2B5EF4-FFF2-40B4-BE49-F238E27FC236}">
                <a16:creationId xmlns:a16="http://schemas.microsoft.com/office/drawing/2014/main" id="{F435F512-D0A1-02D1-A9B3-DEDEB942E561}"/>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742668" y="511289"/>
            <a:ext cx="8706663" cy="5334539"/>
          </a:xfrm>
          <a:prstGeom prst="rect">
            <a:avLst/>
          </a:prstGeom>
        </p:spPr>
      </p:pic>
      <p:sp>
        <p:nvSpPr>
          <p:cNvPr id="2" name="正方形/長方形 1">
            <a:extLst>
              <a:ext uri="{FF2B5EF4-FFF2-40B4-BE49-F238E27FC236}">
                <a16:creationId xmlns:a16="http://schemas.microsoft.com/office/drawing/2014/main" id="{63E50506-01B4-0C09-60F0-7D4C2E0C708F}"/>
              </a:ext>
            </a:extLst>
          </p:cNvPr>
          <p:cNvSpPr/>
          <p:nvPr/>
        </p:nvSpPr>
        <p:spPr>
          <a:xfrm>
            <a:off x="2626185" y="1828801"/>
            <a:ext cx="3128229" cy="1150882"/>
          </a:xfrm>
          <a:prstGeom prst="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dirty="0">
                <a:solidFill>
                  <a:schemeClr val="tx1"/>
                </a:solidFill>
              </a:rPr>
              <a:t>調査対象</a:t>
            </a:r>
            <a:endParaRPr kumimoji="1" lang="en-US" altLang="ja-JP" dirty="0">
              <a:solidFill>
                <a:schemeClr val="tx1"/>
              </a:solidFill>
            </a:endParaRPr>
          </a:p>
          <a:p>
            <a:r>
              <a:rPr kumimoji="1" lang="ja-JP" altLang="en-US" dirty="0">
                <a:solidFill>
                  <a:schemeClr val="tx1"/>
                </a:solidFill>
              </a:rPr>
              <a:t>調査対象事業所に雇用されている常用労働者 ・正社員、パートタイム労働者</a:t>
            </a:r>
          </a:p>
        </p:txBody>
      </p:sp>
    </p:spTree>
    <p:extLst>
      <p:ext uri="{BB962C8B-B14F-4D97-AF65-F5344CB8AC3E}">
        <p14:creationId xmlns:p14="http://schemas.microsoft.com/office/powerpoint/2010/main" val="11540333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コンテンツ プレースホルダー 2">
            <a:extLst>
              <a:ext uri="{FF2B5EF4-FFF2-40B4-BE49-F238E27FC236}">
                <a16:creationId xmlns:a16="http://schemas.microsoft.com/office/drawing/2014/main" id="{596E5D9C-EB6C-4D0F-EFB2-8213FF9C9FB2}"/>
              </a:ext>
            </a:extLst>
          </p:cNvPr>
          <p:cNvSpPr>
            <a:spLocks noGrp="1"/>
          </p:cNvSpPr>
          <p:nvPr>
            <p:ph sz="quarter" idx="13"/>
          </p:nvPr>
        </p:nvSpPr>
        <p:spPr>
          <a:xfrm>
            <a:off x="1860013" y="2123781"/>
            <a:ext cx="8471971" cy="1145754"/>
          </a:xfrm>
        </p:spPr>
        <p:txBody>
          <a:bodyPr>
            <a:noAutofit/>
          </a:bodyPr>
          <a:lstStyle/>
          <a:p>
            <a:pPr marL="0" indent="0">
              <a:buNone/>
            </a:pPr>
            <a:r>
              <a:rPr kumimoji="1" lang="ja-JP" altLang="en-US" sz="6000" dirty="0">
                <a:latin typeface="BIZ UDゴシック" panose="020B0400000000000000" pitchFamily="49" charset="-128"/>
                <a:ea typeface="BIZ UDゴシック" panose="020B0400000000000000" pitchFamily="49" charset="-128"/>
              </a:rPr>
              <a:t>（２）協議・</a:t>
            </a:r>
            <a:r>
              <a:rPr kumimoji="1" lang="en-US" altLang="ja-JP" sz="6000" dirty="0">
                <a:latin typeface="BIZ UDゴシック" panose="020B0400000000000000" pitchFamily="49" charset="-128"/>
                <a:ea typeface="BIZ UDゴシック" panose="020B0400000000000000" pitchFamily="49" charset="-128"/>
              </a:rPr>
              <a:t>(</a:t>
            </a:r>
            <a:r>
              <a:rPr kumimoji="1" lang="ja-JP" altLang="en-US" sz="6000" dirty="0">
                <a:latin typeface="BIZ UDゴシック" panose="020B0400000000000000" pitchFamily="49" charset="-128"/>
                <a:ea typeface="BIZ UDゴシック" panose="020B0400000000000000" pitchFamily="49" charset="-128"/>
              </a:rPr>
              <a:t>３</a:t>
            </a:r>
            <a:r>
              <a:rPr kumimoji="1" lang="en-US" altLang="ja-JP" sz="6000" dirty="0">
                <a:latin typeface="BIZ UDゴシック" panose="020B0400000000000000" pitchFamily="49" charset="-128"/>
                <a:ea typeface="BIZ UDゴシック" panose="020B0400000000000000" pitchFamily="49" charset="-128"/>
              </a:rPr>
              <a:t>)</a:t>
            </a:r>
            <a:r>
              <a:rPr kumimoji="1" lang="ja-JP" altLang="en-US" sz="6000" dirty="0">
                <a:latin typeface="BIZ UDゴシック" panose="020B0400000000000000" pitchFamily="49" charset="-128"/>
                <a:ea typeface="BIZ UDゴシック" panose="020B0400000000000000" pitchFamily="49" charset="-128"/>
              </a:rPr>
              <a:t>発表</a:t>
            </a:r>
          </a:p>
        </p:txBody>
      </p:sp>
      <p:sp>
        <p:nvSpPr>
          <p:cNvPr id="3" name="正方形/長方形 2">
            <a:extLst>
              <a:ext uri="{FF2B5EF4-FFF2-40B4-BE49-F238E27FC236}">
                <a16:creationId xmlns:a16="http://schemas.microsoft.com/office/drawing/2014/main" id="{19A31941-F9FC-B1D7-FD82-C0AE153D4340}"/>
              </a:ext>
            </a:extLst>
          </p:cNvPr>
          <p:cNvSpPr/>
          <p:nvPr/>
        </p:nvSpPr>
        <p:spPr>
          <a:xfrm>
            <a:off x="246031" y="3429000"/>
            <a:ext cx="11699936" cy="2404241"/>
          </a:xfrm>
          <a:prstGeom prst="rect">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2000" dirty="0">
                <a:solidFill>
                  <a:schemeClr val="tx1"/>
                </a:solidFill>
              </a:rPr>
              <a:t>協議のテーマ：</a:t>
            </a:r>
            <a:r>
              <a:rPr kumimoji="1" lang="en-US" altLang="ja-JP" sz="2000" dirty="0">
                <a:solidFill>
                  <a:schemeClr val="tx1"/>
                </a:solidFill>
              </a:rPr>
              <a:t>『</a:t>
            </a:r>
            <a:r>
              <a:rPr kumimoji="1" lang="ja-JP" altLang="en-US" sz="2000" dirty="0">
                <a:solidFill>
                  <a:schemeClr val="tx1"/>
                </a:solidFill>
              </a:rPr>
              <a:t>意識と現実のズレに着目し「平等になっていない」という実感の正体を探る</a:t>
            </a:r>
            <a:r>
              <a:rPr kumimoji="1" lang="en-US" altLang="ja-JP" sz="2000" dirty="0">
                <a:solidFill>
                  <a:schemeClr val="tx1"/>
                </a:solidFill>
              </a:rPr>
              <a:t>』</a:t>
            </a:r>
            <a:endParaRPr kumimoji="1" lang="ja-JP" altLang="en-US" sz="2000" dirty="0">
              <a:solidFill>
                <a:schemeClr val="tx1"/>
              </a:solidFill>
            </a:endParaRPr>
          </a:p>
          <a:p>
            <a:endParaRPr kumimoji="1" lang="en-US" altLang="ja-JP" sz="2000" dirty="0">
              <a:solidFill>
                <a:schemeClr val="tx1"/>
              </a:solidFill>
            </a:endParaRPr>
          </a:p>
          <a:p>
            <a:r>
              <a:rPr kumimoji="1" lang="ja-JP" altLang="en-US" sz="2000" dirty="0">
                <a:solidFill>
                  <a:schemeClr val="tx1"/>
                </a:solidFill>
              </a:rPr>
              <a:t>　　　</a:t>
            </a:r>
            <a:r>
              <a:rPr kumimoji="1" lang="en-US" altLang="ja-JP" sz="2000" dirty="0">
                <a:solidFill>
                  <a:schemeClr val="tx1"/>
                </a:solidFill>
              </a:rPr>
              <a:t>POINT</a:t>
            </a:r>
            <a:r>
              <a:rPr kumimoji="1" lang="ja-JP" altLang="en-US" sz="2000" dirty="0">
                <a:solidFill>
                  <a:schemeClr val="tx1"/>
                </a:solidFill>
              </a:rPr>
              <a:t>・「男性は仕事、女性は家庭」という考え方に同感しないという回答が多いのに、平等</a:t>
            </a:r>
          </a:p>
          <a:p>
            <a:r>
              <a:rPr kumimoji="1" lang="ja-JP" altLang="en-US" sz="2000" dirty="0">
                <a:solidFill>
                  <a:schemeClr val="tx1"/>
                </a:solidFill>
              </a:rPr>
              <a:t>　　　　　　　になっていないと感じる人が多いのはなぜか。」</a:t>
            </a:r>
          </a:p>
          <a:p>
            <a:r>
              <a:rPr kumimoji="1" lang="ja-JP" altLang="en-US" sz="2000" dirty="0">
                <a:solidFill>
                  <a:schemeClr val="tx1"/>
                </a:solidFill>
              </a:rPr>
              <a:t>　　　　　　・「どんなところで平等になっていないと感じますか？」</a:t>
            </a:r>
          </a:p>
          <a:p>
            <a:r>
              <a:rPr kumimoji="1" lang="ja-JP" altLang="en-US" sz="2000" dirty="0">
                <a:solidFill>
                  <a:schemeClr val="tx1"/>
                </a:solidFill>
              </a:rPr>
              <a:t>　　　　　　　</a:t>
            </a:r>
          </a:p>
        </p:txBody>
      </p:sp>
    </p:spTree>
    <p:extLst>
      <p:ext uri="{BB962C8B-B14F-4D97-AF65-F5344CB8AC3E}">
        <p14:creationId xmlns:p14="http://schemas.microsoft.com/office/powerpoint/2010/main" val="30781941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1">
            <a:extLst>
              <a:ext uri="{FF2B5EF4-FFF2-40B4-BE49-F238E27FC236}">
                <a16:creationId xmlns:a16="http://schemas.microsoft.com/office/drawing/2014/main" id="{20D44171-A11C-56F1-0C02-BC8BF13841B0}"/>
              </a:ext>
            </a:extLst>
          </p:cNvPr>
          <p:cNvSpPr txBox="1">
            <a:spLocks/>
          </p:cNvSpPr>
          <p:nvPr/>
        </p:nvSpPr>
        <p:spPr>
          <a:xfrm>
            <a:off x="2717105" y="760320"/>
            <a:ext cx="6757788" cy="1320800"/>
          </a:xfrm>
          <a:prstGeom prst="rect">
            <a:avLst/>
          </a:prstGeom>
        </p:spPr>
        <p:txBody>
          <a:bodyPr>
            <a:normAutofit/>
          </a:bodyPr>
          <a:lstStyle>
            <a:lvl1pPr algn="l" defTabSz="914400" rtl="0" eaLnBrk="1" latinLnBrk="0" hangingPunct="1">
              <a:lnSpc>
                <a:spcPct val="90000"/>
              </a:lnSpc>
              <a:spcBef>
                <a:spcPct val="0"/>
              </a:spcBef>
              <a:buNone/>
              <a:defRPr kumimoji="1" sz="3200" b="0" i="0" kern="1200" cap="all">
                <a:solidFill>
                  <a:schemeClr val="tx1"/>
                </a:solidFill>
                <a:effectLst/>
                <a:latin typeface="+mj-lt"/>
                <a:ea typeface="+mj-ea"/>
                <a:cs typeface="+mj-cs"/>
              </a:defRPr>
            </a:lvl1pPr>
          </a:lstStyle>
          <a:p>
            <a:r>
              <a:rPr lang="ja-JP" altLang="en-US" dirty="0">
                <a:latin typeface="BIZ UDゴシック" panose="020B0400000000000000" pitchFamily="49" charset="-128"/>
                <a:ea typeface="BIZ UDゴシック" panose="020B0400000000000000" pitchFamily="49" charset="-128"/>
              </a:rPr>
              <a:t>以上で研修会を終了いたします。</a:t>
            </a:r>
            <a:endParaRPr lang="en-US" altLang="ja-JP" dirty="0">
              <a:latin typeface="BIZ UDゴシック" panose="020B0400000000000000" pitchFamily="49" charset="-128"/>
              <a:ea typeface="BIZ UDゴシック" panose="020B0400000000000000" pitchFamily="49" charset="-128"/>
            </a:endParaRPr>
          </a:p>
          <a:p>
            <a:r>
              <a:rPr lang="ja-JP" altLang="en-US" dirty="0">
                <a:latin typeface="BIZ UDゴシック" panose="020B0400000000000000" pitchFamily="49" charset="-128"/>
                <a:ea typeface="BIZ UDゴシック" panose="020B0400000000000000" pitchFamily="49" charset="-128"/>
              </a:rPr>
              <a:t>お疲れ様でした。</a:t>
            </a:r>
          </a:p>
        </p:txBody>
      </p:sp>
      <p:sp>
        <p:nvSpPr>
          <p:cNvPr id="2" name="テキスト ボックス 1">
            <a:extLst>
              <a:ext uri="{FF2B5EF4-FFF2-40B4-BE49-F238E27FC236}">
                <a16:creationId xmlns:a16="http://schemas.microsoft.com/office/drawing/2014/main" id="{355341B3-3B47-8FED-71E8-793BCDFAEE1E}"/>
              </a:ext>
            </a:extLst>
          </p:cNvPr>
          <p:cNvSpPr txBox="1"/>
          <p:nvPr/>
        </p:nvSpPr>
        <p:spPr>
          <a:xfrm>
            <a:off x="-1" y="2192357"/>
            <a:ext cx="12192001" cy="4055608"/>
          </a:xfrm>
          <a:prstGeom prst="rect">
            <a:avLst/>
          </a:prstGeom>
          <a:noFill/>
        </p:spPr>
        <p:txBody>
          <a:bodyPr wrap="square">
            <a:spAutoFit/>
          </a:bodyPr>
          <a:lstStyle/>
          <a:p>
            <a:r>
              <a:rPr lang="ja-JP" altLang="en-US" sz="2000">
                <a:latin typeface="UD デジタル 教科書体 NK-B" panose="02020700000000000000" pitchFamily="18" charset="-128"/>
                <a:ea typeface="UD デジタル 教科書体 NK-B" panose="02020700000000000000" pitchFamily="18" charset="-128"/>
              </a:rPr>
              <a:t>内閣府男女</a:t>
            </a:r>
            <a:r>
              <a:rPr lang="ja-JP" altLang="en-US" sz="2000" dirty="0">
                <a:latin typeface="UD デジタル 教科書体 NK-B" panose="02020700000000000000" pitchFamily="18" charset="-128"/>
                <a:ea typeface="UD デジタル 教科書体 NK-B" panose="02020700000000000000" pitchFamily="18" charset="-128"/>
              </a:rPr>
              <a:t>共同参画局　男女共同参画週間のキャッチフレーズ　第</a:t>
            </a:r>
            <a:r>
              <a:rPr lang="en-US" altLang="ja-JP" sz="2000" dirty="0">
                <a:latin typeface="UD デジタル 教科書体 NK-B" panose="02020700000000000000" pitchFamily="18" charset="-128"/>
                <a:ea typeface="UD デジタル 教科書体 NK-B" panose="02020700000000000000" pitchFamily="18" charset="-128"/>
              </a:rPr>
              <a:t>22</a:t>
            </a:r>
            <a:r>
              <a:rPr lang="ja-JP" altLang="en-US" sz="2000" dirty="0">
                <a:latin typeface="UD デジタル 教科書体 NK-B" panose="02020700000000000000" pitchFamily="18" charset="-128"/>
                <a:ea typeface="UD デジタル 教科書体 NK-B" panose="02020700000000000000" pitchFamily="18" charset="-128"/>
              </a:rPr>
              <a:t>回（令和</a:t>
            </a:r>
            <a:r>
              <a:rPr lang="en-US" altLang="ja-JP" sz="2000" dirty="0">
                <a:latin typeface="UD デジタル 教科書体 NK-B" panose="02020700000000000000" pitchFamily="18" charset="-128"/>
                <a:ea typeface="UD デジタル 教科書体 NK-B" panose="02020700000000000000" pitchFamily="18" charset="-128"/>
              </a:rPr>
              <a:t>4</a:t>
            </a:r>
            <a:r>
              <a:rPr lang="ja-JP" altLang="en-US" sz="2000" dirty="0">
                <a:latin typeface="UD デジタル 教科書体 NK-B" panose="02020700000000000000" pitchFamily="18" charset="-128"/>
                <a:ea typeface="UD デジタル 教科書体 NK-B" panose="02020700000000000000" pitchFamily="18" charset="-128"/>
              </a:rPr>
              <a:t>年度）</a:t>
            </a:r>
          </a:p>
          <a:p>
            <a:r>
              <a:rPr lang="ja-JP" altLang="en-US" sz="2000" dirty="0">
                <a:latin typeface="UD デジタル 教科書体 NK-B" panose="02020700000000000000" pitchFamily="18" charset="-128"/>
                <a:ea typeface="UD デジタル 教科書体 NK-B" panose="02020700000000000000" pitchFamily="18" charset="-128"/>
              </a:rPr>
              <a:t>テーマ</a:t>
            </a:r>
            <a:r>
              <a:rPr lang="en-US" altLang="ja-JP" sz="2000" dirty="0">
                <a:latin typeface="UD デジタル 教科書体 NK-B" panose="02020700000000000000" pitchFamily="18" charset="-128"/>
                <a:ea typeface="UD デジタル 教科書体 NK-B" panose="02020700000000000000" pitchFamily="18" charset="-128"/>
              </a:rPr>
              <a:t>:</a:t>
            </a:r>
            <a:r>
              <a:rPr lang="ja-JP" altLang="en-US" sz="2000" dirty="0">
                <a:latin typeface="UD デジタル 教科書体 NK-B" panose="02020700000000000000" pitchFamily="18" charset="-128"/>
                <a:ea typeface="UD デジタル 教科書体 NK-B" panose="02020700000000000000" pitchFamily="18" charset="-128"/>
              </a:rPr>
              <a:t>「男だから」「女だから」といった性別役割意識にとらわれず、個性と多様性を尊重し、自身の可能性を信　　　</a:t>
            </a:r>
            <a:endParaRPr lang="en-US" altLang="ja-JP" sz="2000" dirty="0">
              <a:latin typeface="UD デジタル 教科書体 NK-B" panose="02020700000000000000" pitchFamily="18" charset="-128"/>
              <a:ea typeface="UD デジタル 教科書体 NK-B" panose="02020700000000000000" pitchFamily="18" charset="-128"/>
            </a:endParaRPr>
          </a:p>
          <a:p>
            <a:r>
              <a:rPr lang="ja-JP" altLang="en-US" sz="2000" dirty="0">
                <a:latin typeface="UD デジタル 教科書体 NK-B" panose="02020700000000000000" pitchFamily="18" charset="-128"/>
                <a:ea typeface="UD デジタル 教科書体 NK-B" panose="02020700000000000000" pitchFamily="18" charset="-128"/>
              </a:rPr>
              <a:t>　　　　　　じて誰もが生きがいを感じられる社会を実現していくきっかけとなるキャッチフレーズ</a:t>
            </a:r>
            <a:endParaRPr lang="en-US" altLang="ja-JP" sz="2000" dirty="0">
              <a:latin typeface="UD デジタル 教科書体 NK-B" panose="02020700000000000000" pitchFamily="18" charset="-128"/>
              <a:ea typeface="UD デジタル 教科書体 NK-B" panose="02020700000000000000" pitchFamily="18" charset="-128"/>
            </a:endParaRPr>
          </a:p>
          <a:p>
            <a:endParaRPr lang="ja-JP" altLang="en-US" sz="2400" dirty="0">
              <a:latin typeface="UD デジタル 教科書体 NK-B" panose="02020700000000000000" pitchFamily="18" charset="-128"/>
              <a:ea typeface="UD デジタル 教科書体 NK-B" panose="02020700000000000000" pitchFamily="18" charset="-128"/>
            </a:endParaRPr>
          </a:p>
          <a:p>
            <a:r>
              <a:rPr lang="ja-JP" altLang="en-US" sz="2400" dirty="0">
                <a:latin typeface="UD デジタル 教科書体 NK-B" panose="02020700000000000000" pitchFamily="18" charset="-128"/>
                <a:ea typeface="UD デジタル 教科書体 NK-B" panose="02020700000000000000" pitchFamily="18" charset="-128"/>
              </a:rPr>
              <a:t>最優秀賞</a:t>
            </a:r>
          </a:p>
          <a:p>
            <a:r>
              <a:rPr lang="ja-JP" altLang="en-US" sz="2400" dirty="0">
                <a:latin typeface="UD デジタル 教科書体 NK-B" panose="02020700000000000000" pitchFamily="18" charset="-128"/>
                <a:ea typeface="UD デジタル 教科書体 NK-B" panose="02020700000000000000" pitchFamily="18" charset="-128"/>
              </a:rPr>
              <a:t>「あなたらしい」を築く、「あたらしい」社会へ（北海道　竹内瑠那さん）</a:t>
            </a:r>
            <a:endParaRPr lang="en-US" altLang="ja-JP" sz="2400" dirty="0">
              <a:latin typeface="UD デジタル 教科書体 NK-B" panose="02020700000000000000" pitchFamily="18" charset="-128"/>
              <a:ea typeface="UD デジタル 教科書体 NK-B" panose="02020700000000000000" pitchFamily="18" charset="-128"/>
            </a:endParaRPr>
          </a:p>
          <a:p>
            <a:endParaRPr lang="ja-JP" altLang="en-US" sz="2400" dirty="0">
              <a:latin typeface="UD デジタル 教科書体 NK-B" panose="02020700000000000000" pitchFamily="18" charset="-128"/>
              <a:ea typeface="UD デジタル 教科書体 NK-B" panose="02020700000000000000" pitchFamily="18" charset="-128"/>
            </a:endParaRPr>
          </a:p>
          <a:p>
            <a:r>
              <a:rPr lang="ja-JP" altLang="en-US" sz="2400" dirty="0">
                <a:latin typeface="UD デジタル 教科書体 NK-B" panose="02020700000000000000" pitchFamily="18" charset="-128"/>
                <a:ea typeface="UD デジタル 教科書体 NK-B" panose="02020700000000000000" pitchFamily="18" charset="-128"/>
              </a:rPr>
              <a:t>優秀賞</a:t>
            </a:r>
          </a:p>
          <a:p>
            <a:r>
              <a:rPr lang="ja-JP" altLang="en-US" sz="2400" dirty="0">
                <a:latin typeface="UD デジタル 教科書体 NK-B" panose="02020700000000000000" pitchFamily="18" charset="-128"/>
                <a:ea typeface="UD デジタル 教科書体 NK-B" panose="02020700000000000000" pitchFamily="18" charset="-128"/>
              </a:rPr>
              <a:t>じぶんを生きよう　自分の人生、自分らしく。（福島県　小林怜生さん）</a:t>
            </a:r>
            <a:endParaRPr lang="en-US" altLang="ja-JP" sz="2400" dirty="0">
              <a:latin typeface="UD デジタル 教科書体 NK-B" panose="02020700000000000000" pitchFamily="18" charset="-128"/>
              <a:ea typeface="UD デジタル 教科書体 NK-B" panose="02020700000000000000" pitchFamily="18" charset="-128"/>
            </a:endParaRPr>
          </a:p>
          <a:p>
            <a:endParaRPr lang="ja-JP" altLang="en-US" sz="2400" dirty="0">
              <a:latin typeface="UD デジタル 教科書体 NK-B" panose="02020700000000000000" pitchFamily="18" charset="-128"/>
              <a:ea typeface="UD デジタル 教科書体 NK-B" panose="02020700000000000000" pitchFamily="18" charset="-128"/>
            </a:endParaRPr>
          </a:p>
          <a:p>
            <a:r>
              <a:rPr lang="ja-JP" altLang="en-US" sz="2400" dirty="0">
                <a:latin typeface="UD デジタル 教科書体 NK-B" panose="02020700000000000000" pitchFamily="18" charset="-128"/>
                <a:ea typeface="UD デジタル 教科書体 NK-B" panose="02020700000000000000" pitchFamily="18" charset="-128"/>
              </a:rPr>
              <a:t>あなたの色と、私の色。混ざり合ったら新しい色。（神奈川県　江越みづほさん）</a:t>
            </a:r>
          </a:p>
        </p:txBody>
      </p:sp>
    </p:spTree>
    <p:extLst>
      <p:ext uri="{BB962C8B-B14F-4D97-AF65-F5344CB8AC3E}">
        <p14:creationId xmlns:p14="http://schemas.microsoft.com/office/powerpoint/2010/main" val="3986404916"/>
      </p:ext>
    </p:extLst>
  </p:cSld>
  <p:clrMapOvr>
    <a:masterClrMapping/>
  </p:clrMapOvr>
</p:sld>
</file>

<file path=ppt/theme/theme1.xml><?xml version="1.0" encoding="utf-8"?>
<a:theme xmlns:a="http://schemas.openxmlformats.org/drawingml/2006/main" name="ギャラリー">
  <a:themeElements>
    <a:clrScheme name="ギャラリー">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ギャラリー">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ギャラリー">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1c2eb7a32e66fb6e4260f3771546a5e2">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04e1f6479c48b08974ba73b5ca973489"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2B31D25-712D-46FD-A9DF-85443E555627}">
  <ds:schemaRefs>
    <ds:schemaRef ds:uri="http://schemas.microsoft.com/office/2006/documentManagement/types"/>
    <ds:schemaRef ds:uri="http://schemas.microsoft.com/office/2006/metadata/properties"/>
    <ds:schemaRef ds:uri="http://www.w3.org/XML/1998/namespace"/>
    <ds:schemaRef ds:uri="http://purl.org/dc/terms/"/>
    <ds:schemaRef ds:uri="http://purl.org/dc/elements/1.1/"/>
    <ds:schemaRef ds:uri="http://schemas.microsoft.com/office/infopath/2007/PartnerControls"/>
    <ds:schemaRef ds:uri="http://purl.org/dc/dcmitype/"/>
    <ds:schemaRef ds:uri="http://schemas.openxmlformats.org/package/2006/metadata/core-properties"/>
    <ds:schemaRef ds:uri="16c05727-aa75-4e4a-9b5f-8a80a1165891"/>
    <ds:schemaRef ds:uri="71af3243-3dd4-4a8d-8c0d-dd76da1f02a5"/>
  </ds:schemaRefs>
</ds:datastoreItem>
</file>

<file path=customXml/itemProps2.xml><?xml version="1.0" encoding="utf-8"?>
<ds:datastoreItem xmlns:ds="http://schemas.openxmlformats.org/officeDocument/2006/customXml" ds:itemID="{297E0B37-40BF-4857-B2E5-B52E6B39D4D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2E158AC7-AA74-4FE4-9207-24EA2187AAE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Gallery</Template>
  <TotalTime>655</TotalTime>
  <Words>1130</Words>
  <Application>Microsoft Office PowerPoint</Application>
  <PresentationFormat>ワイド画面</PresentationFormat>
  <Paragraphs>100</Paragraphs>
  <Slides>7</Slides>
  <Notes>7</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7</vt:i4>
      </vt:variant>
    </vt:vector>
  </HeadingPairs>
  <TitlesOfParts>
    <vt:vector size="15" baseType="lpstr">
      <vt:lpstr>BIZ UDPゴシック</vt:lpstr>
      <vt:lpstr>BIZ UDゴシック</vt:lpstr>
      <vt:lpstr>HGS創英角ﾎﾟｯﾌﾟ体</vt:lpstr>
      <vt:lpstr>Meiryo UI</vt:lpstr>
      <vt:lpstr>UD デジタル 教科書体 NK-B</vt:lpstr>
      <vt:lpstr>Arial</vt:lpstr>
      <vt:lpstr>Gill Sans MT</vt:lpstr>
      <vt:lpstr>ギャラリー</vt:lpstr>
      <vt:lpstr>～男女平等意識を高める校内短時間研修～</vt:lpstr>
      <vt:lpstr>（１）　埼玉県の男女平等に関する意識について</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堀口 剛（人権教育課）</cp:lastModifiedBy>
  <cp:revision>62</cp:revision>
  <cp:lastPrinted>2025-05-27T04:29:31Z</cp:lastPrinted>
  <dcterms:created xsi:type="dcterms:W3CDTF">2024-06-21T00:04:08Z</dcterms:created>
  <dcterms:modified xsi:type="dcterms:W3CDTF">2026-03-06T04:17:55Z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