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75" d="100"/>
          <a:sy n="75" d="100"/>
        </p:scale>
        <p:origin x="-330" y="-19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52" indent="0" algn="ctr">
              <a:buNone/>
              <a:defRPr sz="2889"/>
            </a:lvl2pPr>
            <a:lvl3pPr marL="1320703" indent="0" algn="ctr">
              <a:buNone/>
              <a:defRPr sz="2600"/>
            </a:lvl3pPr>
            <a:lvl4pPr marL="1981056" indent="0" algn="ctr">
              <a:buNone/>
              <a:defRPr sz="2311"/>
            </a:lvl4pPr>
            <a:lvl5pPr marL="2641408" indent="0" algn="ctr">
              <a:buNone/>
              <a:defRPr sz="2311"/>
            </a:lvl5pPr>
            <a:lvl6pPr marL="3301759" indent="0" algn="ctr">
              <a:buNone/>
              <a:defRPr sz="2311"/>
            </a:lvl6pPr>
            <a:lvl7pPr marL="3962112" indent="0" algn="ctr">
              <a:buNone/>
              <a:defRPr sz="2311"/>
            </a:lvl7pPr>
            <a:lvl8pPr marL="4622464" indent="0" algn="ctr">
              <a:buNone/>
              <a:defRPr sz="2311"/>
            </a:lvl8pPr>
            <a:lvl9pPr marL="5282816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46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25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04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94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7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7" y="6629226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52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03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05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40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112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464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281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52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2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52" indent="0">
              <a:buNone/>
              <a:defRPr sz="2889" b="1"/>
            </a:lvl2pPr>
            <a:lvl3pPr marL="1320703" indent="0">
              <a:buNone/>
              <a:defRPr sz="2600" b="1"/>
            </a:lvl3pPr>
            <a:lvl4pPr marL="1981056" indent="0">
              <a:buNone/>
              <a:defRPr sz="2311" b="1"/>
            </a:lvl4pPr>
            <a:lvl5pPr marL="2641408" indent="0">
              <a:buNone/>
              <a:defRPr sz="2311" b="1"/>
            </a:lvl5pPr>
            <a:lvl6pPr marL="3301759" indent="0">
              <a:buNone/>
              <a:defRPr sz="2311" b="1"/>
            </a:lvl6pPr>
            <a:lvl7pPr marL="3962112" indent="0">
              <a:buNone/>
              <a:defRPr sz="2311" b="1"/>
            </a:lvl7pPr>
            <a:lvl8pPr marL="4622464" indent="0">
              <a:buNone/>
              <a:defRPr sz="2311" b="1"/>
            </a:lvl8pPr>
            <a:lvl9pPr marL="5282816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52" indent="0">
              <a:buNone/>
              <a:defRPr sz="2889" b="1"/>
            </a:lvl2pPr>
            <a:lvl3pPr marL="1320703" indent="0">
              <a:buNone/>
              <a:defRPr sz="2600" b="1"/>
            </a:lvl3pPr>
            <a:lvl4pPr marL="1981056" indent="0">
              <a:buNone/>
              <a:defRPr sz="2311" b="1"/>
            </a:lvl4pPr>
            <a:lvl5pPr marL="2641408" indent="0">
              <a:buNone/>
              <a:defRPr sz="2311" b="1"/>
            </a:lvl5pPr>
            <a:lvl6pPr marL="3301759" indent="0">
              <a:buNone/>
              <a:defRPr sz="2311" b="1"/>
            </a:lvl6pPr>
            <a:lvl7pPr marL="3962112" indent="0">
              <a:buNone/>
              <a:defRPr sz="2311" b="1"/>
            </a:lvl7pPr>
            <a:lvl8pPr marL="4622464" indent="0">
              <a:buNone/>
              <a:defRPr sz="2311" b="1"/>
            </a:lvl8pPr>
            <a:lvl9pPr marL="5282816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92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84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3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52" indent="0">
              <a:buNone/>
              <a:defRPr sz="2022"/>
            </a:lvl2pPr>
            <a:lvl3pPr marL="1320703" indent="0">
              <a:buNone/>
              <a:defRPr sz="1733"/>
            </a:lvl3pPr>
            <a:lvl4pPr marL="1981056" indent="0">
              <a:buNone/>
              <a:defRPr sz="1444"/>
            </a:lvl4pPr>
            <a:lvl5pPr marL="2641408" indent="0">
              <a:buNone/>
              <a:defRPr sz="1444"/>
            </a:lvl5pPr>
            <a:lvl6pPr marL="3301759" indent="0">
              <a:buNone/>
              <a:defRPr sz="1444"/>
            </a:lvl6pPr>
            <a:lvl7pPr marL="3962112" indent="0">
              <a:buNone/>
              <a:defRPr sz="1444"/>
            </a:lvl7pPr>
            <a:lvl8pPr marL="4622464" indent="0">
              <a:buNone/>
              <a:defRPr sz="1444"/>
            </a:lvl8pPr>
            <a:lvl9pPr marL="5282816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37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52" indent="0">
              <a:buNone/>
              <a:defRPr sz="4044"/>
            </a:lvl2pPr>
            <a:lvl3pPr marL="1320703" indent="0">
              <a:buNone/>
              <a:defRPr sz="3467"/>
            </a:lvl3pPr>
            <a:lvl4pPr marL="1981056" indent="0">
              <a:buNone/>
              <a:defRPr sz="2889"/>
            </a:lvl4pPr>
            <a:lvl5pPr marL="2641408" indent="0">
              <a:buNone/>
              <a:defRPr sz="2889"/>
            </a:lvl5pPr>
            <a:lvl6pPr marL="3301759" indent="0">
              <a:buNone/>
              <a:defRPr sz="2889"/>
            </a:lvl6pPr>
            <a:lvl7pPr marL="3962112" indent="0">
              <a:buNone/>
              <a:defRPr sz="2889"/>
            </a:lvl7pPr>
            <a:lvl8pPr marL="4622464" indent="0">
              <a:buNone/>
              <a:defRPr sz="2889"/>
            </a:lvl8pPr>
            <a:lvl9pPr marL="5282816" indent="0">
              <a:buNone/>
              <a:defRPr sz="2889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52" indent="0">
              <a:buNone/>
              <a:defRPr sz="2022"/>
            </a:lvl2pPr>
            <a:lvl3pPr marL="1320703" indent="0">
              <a:buNone/>
              <a:defRPr sz="1733"/>
            </a:lvl3pPr>
            <a:lvl4pPr marL="1981056" indent="0">
              <a:buNone/>
              <a:defRPr sz="1444"/>
            </a:lvl4pPr>
            <a:lvl5pPr marL="2641408" indent="0">
              <a:buNone/>
              <a:defRPr sz="1444"/>
            </a:lvl5pPr>
            <a:lvl6pPr marL="3301759" indent="0">
              <a:buNone/>
              <a:defRPr sz="1444"/>
            </a:lvl6pPr>
            <a:lvl7pPr marL="3962112" indent="0">
              <a:buNone/>
              <a:defRPr sz="1444"/>
            </a:lvl7pPr>
            <a:lvl8pPr marL="4622464" indent="0">
              <a:buNone/>
              <a:defRPr sz="1444"/>
            </a:lvl8pPr>
            <a:lvl9pPr marL="5282816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194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4A7C0-1931-4D42-8C60-025C75F77F8F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4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47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03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76" indent="-330176" algn="l" defTabSz="1320703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28" indent="-330176" algn="l" defTabSz="1320703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880" indent="-330176" algn="l" defTabSz="1320703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232" indent="-330176" algn="l" defTabSz="1320703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584" indent="-330176" algn="l" defTabSz="1320703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936" indent="-330176" algn="l" defTabSz="1320703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288" indent="-330176" algn="l" defTabSz="1320703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641" indent="-330176" algn="l" defTabSz="1320703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2992" indent="-330176" algn="l" defTabSz="1320703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0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52" algn="l" defTabSz="132070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03" algn="l" defTabSz="132070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056" algn="l" defTabSz="132070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408" algn="l" defTabSz="132070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759" algn="l" defTabSz="132070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112" algn="l" defTabSz="132070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464" algn="l" defTabSz="132070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2816" algn="l" defTabSz="132070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323850" y="4486276"/>
            <a:ext cx="6248400" cy="26058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学校教育活動全体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8015" y="274320"/>
            <a:ext cx="5570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令和〇年度　性に関する指導の全体計画（例）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27140" y="962024"/>
            <a:ext cx="3600000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学校教育目標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4573" y="2144130"/>
            <a:ext cx="3240000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学校保健目標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3730" y="3522584"/>
            <a:ext cx="4322176" cy="7848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性に関する指導の目標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（低学年）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（中学年）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（高学年）</a:t>
            </a: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876562"/>
              </p:ext>
            </p:extLst>
          </p:nvPr>
        </p:nvGraphicFramePr>
        <p:xfrm>
          <a:off x="951938" y="4925688"/>
          <a:ext cx="4962524" cy="3793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619">
                  <a:extLst>
                    <a:ext uri="{9D8B030D-6E8A-4147-A177-3AD203B41FA5}">
                      <a16:colId xmlns:a16="http://schemas.microsoft.com/office/drawing/2014/main" val="691184023"/>
                    </a:ext>
                  </a:extLst>
                </a:gridCol>
                <a:gridCol w="376373">
                  <a:extLst>
                    <a:ext uri="{9D8B030D-6E8A-4147-A177-3AD203B41FA5}">
                      <a16:colId xmlns:a16="http://schemas.microsoft.com/office/drawing/2014/main" val="3902476492"/>
                    </a:ext>
                  </a:extLst>
                </a:gridCol>
                <a:gridCol w="1406844">
                  <a:extLst>
                    <a:ext uri="{9D8B030D-6E8A-4147-A177-3AD203B41FA5}">
                      <a16:colId xmlns:a16="http://schemas.microsoft.com/office/drawing/2014/main" val="3697280330"/>
                    </a:ext>
                  </a:extLst>
                </a:gridCol>
                <a:gridCol w="1406844">
                  <a:extLst>
                    <a:ext uri="{9D8B030D-6E8A-4147-A177-3AD203B41FA5}">
                      <a16:colId xmlns:a16="http://schemas.microsoft.com/office/drawing/2014/main" val="2631557920"/>
                    </a:ext>
                  </a:extLst>
                </a:gridCol>
                <a:gridCol w="1406844">
                  <a:extLst>
                    <a:ext uri="{9D8B030D-6E8A-4147-A177-3AD203B41FA5}">
                      <a16:colId xmlns:a16="http://schemas.microsoft.com/office/drawing/2014/main" val="950071937"/>
                    </a:ext>
                  </a:extLst>
                </a:gridCol>
              </a:tblGrid>
              <a:tr h="260252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低学年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中学年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高学年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517280"/>
                  </a:ext>
                </a:extLst>
              </a:tr>
              <a:tr h="82733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保健管理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健康観察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定期健康診断、事後措置、臨時の健康診断</a:t>
                      </a:r>
                    </a:p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健康相談・保健指導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救急処置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443765"/>
                  </a:ext>
                </a:extLst>
              </a:tr>
              <a:tr h="76668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保健教育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教科等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・体育科「保健領域」、保健体育科「保健分野」「科目保健」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・その他関連する教科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生活科、理科、家庭科、技術・家庭科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、特別の教科道徳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・総合的な学習（探求）の時間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396740"/>
                  </a:ext>
                </a:extLst>
              </a:tr>
              <a:tr h="100393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特別活動等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・学級活動（ホームルーム）活動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・児童生徒会活動等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・学校行事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・日常生活における指導及び子供の実態に応じた個別指導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90265"/>
                  </a:ext>
                </a:extLst>
              </a:tr>
              <a:tr h="93550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組織活動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保健部・生徒指導部・進路指導部等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職員会議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学校保健委員会・教育相談委員会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地域学校保健委員会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PTA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保健部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3131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218750" y="962024"/>
            <a:ext cx="108234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日本国憲法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教育基本法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学校教育法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学習指導要領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学校保健安全法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723453" y="2597684"/>
            <a:ext cx="1992467" cy="70104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1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児童生徒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の実態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4150066" y="2597684"/>
            <a:ext cx="1992467" cy="70104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家庭・地域の実態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17345" y="962024"/>
            <a:ext cx="14670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学校健康教育全体計画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学校保健全体計画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学校安全全体計画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食に関する全体計画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保健室経営計画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上矢印吹き出し 1"/>
          <p:cNvSpPr/>
          <p:nvPr/>
        </p:nvSpPr>
        <p:spPr>
          <a:xfrm>
            <a:off x="723900" y="8858712"/>
            <a:ext cx="5457825" cy="780588"/>
          </a:xfrm>
          <a:prstGeom prst="upArrowCallout">
            <a:avLst>
              <a:gd name="adj1" fmla="val 25000"/>
              <a:gd name="adj2" fmla="val 26847"/>
              <a:gd name="adj3" fmla="val 12071"/>
              <a:gd name="adj4" fmla="val 8146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＜家庭＞保護者会、個別面談、学校だよりや保健だより等の活用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＜地域＞〇〇市保健所・保健センター、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外部講師との連携　等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25456" y="621638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〇〇立◇◇学校</a:t>
            </a:r>
          </a:p>
        </p:txBody>
      </p:sp>
      <p:sp>
        <p:nvSpPr>
          <p:cNvPr id="23" name="右矢印 22"/>
          <p:cNvSpPr/>
          <p:nvPr/>
        </p:nvSpPr>
        <p:spPr>
          <a:xfrm rot="5400000" flipV="1">
            <a:off x="3317602" y="1308174"/>
            <a:ext cx="219075" cy="275381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右矢印 23"/>
          <p:cNvSpPr/>
          <p:nvPr/>
        </p:nvSpPr>
        <p:spPr>
          <a:xfrm rot="5400000" flipV="1">
            <a:off x="2916795" y="2892376"/>
            <a:ext cx="1032818" cy="275381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ストライプ矢印 7"/>
          <p:cNvSpPr/>
          <p:nvPr/>
        </p:nvSpPr>
        <p:spPr>
          <a:xfrm>
            <a:off x="2862985" y="2854110"/>
            <a:ext cx="469809" cy="229026"/>
          </a:xfrm>
          <a:prstGeom prst="stripedRightArrow">
            <a:avLst>
              <a:gd name="adj1" fmla="val 43952"/>
              <a:gd name="adj2" fmla="val 50000"/>
            </a:avLst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" name="ストライプ矢印 24"/>
          <p:cNvSpPr/>
          <p:nvPr/>
        </p:nvSpPr>
        <p:spPr>
          <a:xfrm flipH="1">
            <a:off x="3512906" y="2864588"/>
            <a:ext cx="469809" cy="229026"/>
          </a:xfrm>
          <a:prstGeom prst="stripedRightArrow">
            <a:avLst>
              <a:gd name="adj1" fmla="val 43952"/>
              <a:gd name="adj2" fmla="val 50000"/>
            </a:avLst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624723" y="1553027"/>
            <a:ext cx="3600000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学校経営方針</a:t>
            </a:r>
          </a:p>
        </p:txBody>
      </p:sp>
      <p:sp>
        <p:nvSpPr>
          <p:cNvPr id="27" name="右矢印 26"/>
          <p:cNvSpPr/>
          <p:nvPr/>
        </p:nvSpPr>
        <p:spPr>
          <a:xfrm rot="5400000" flipV="1">
            <a:off x="3323663" y="1900438"/>
            <a:ext cx="219075" cy="275381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13" name="直線コネクタ 12"/>
          <p:cNvCxnSpPr/>
          <p:nvPr/>
        </p:nvCxnSpPr>
        <p:spPr>
          <a:xfrm flipH="1">
            <a:off x="3332793" y="3755812"/>
            <a:ext cx="130600" cy="4732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3414574" y="3707287"/>
            <a:ext cx="74892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（１年）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（２年）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（３年）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323850" y="4956810"/>
            <a:ext cx="436074" cy="16440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学校安全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323850" y="7063662"/>
            <a:ext cx="436074" cy="16440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食に関する指導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6136176" y="4922935"/>
            <a:ext cx="436074" cy="20818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生命（いのち）の安全教育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6145702" y="7167194"/>
            <a:ext cx="436074" cy="15404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キャリア教育</a:t>
            </a:r>
          </a:p>
        </p:txBody>
      </p:sp>
    </p:spTree>
    <p:extLst>
      <p:ext uri="{BB962C8B-B14F-4D97-AF65-F5344CB8AC3E}">
        <p14:creationId xmlns:p14="http://schemas.microsoft.com/office/powerpoint/2010/main" val="2486678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B5B470C-206A-4E43-B23E-49149D8042C3}" vid="{18EB2EDB-8088-4B5C-9601-5A76D6698FA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592</TotalTime>
  <Words>277</Words>
  <Application>Microsoft Office PowerPoint</Application>
  <PresentationFormat>A4 210 x 297 mm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メイリオ</vt:lpstr>
      <vt:lpstr>Arial</vt:lpstr>
      <vt:lpstr>Office テーマ</vt:lpstr>
      <vt:lpstr>PowerPoint プレゼンテーション</vt:lpstr>
    </vt:vector>
  </TitlesOfParts>
  <Company>埼玉県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埼玉県</dc:creator>
  <cp:lastModifiedBy>埼玉県</cp:lastModifiedBy>
  <cp:revision>31</cp:revision>
  <cp:lastPrinted>2023-02-10T08:03:34Z</cp:lastPrinted>
  <dcterms:created xsi:type="dcterms:W3CDTF">2023-02-06T08:54:05Z</dcterms:created>
  <dcterms:modified xsi:type="dcterms:W3CDTF">2023-02-22T00:57:33Z</dcterms:modified>
</cp:coreProperties>
</file>