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Lst>
  <p:sldSz cx="5327650" cy="7559675"/>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EF3"/>
    <a:srgbClr val="A2E3F3"/>
    <a:srgbClr val="69FE5E"/>
    <a:srgbClr val="F3FD95"/>
    <a:srgbClr val="F0EEEC"/>
    <a:srgbClr val="FF5050"/>
    <a:srgbClr val="4E6382"/>
    <a:srgbClr val="B7CCDD"/>
    <a:srgbClr val="526D98"/>
    <a:srgbClr val="E7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2250" y="90"/>
      </p:cViewPr>
      <p:guideLst>
        <p:guide orient="horz" pos="2381"/>
        <p:guide pos="1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ja-JP" altLang="en-US"/>
              <a:t>マスター タイトルの書式設定</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9298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90617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5067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4970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48300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81281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4" name="Content Placeholder 3"/>
          <p:cNvSpPr>
            <a:spLocks noGrp="1"/>
          </p:cNvSpPr>
          <p:nvPr>
            <p:ph sz="half" idx="2"/>
          </p:nvPr>
        </p:nvSpPr>
        <p:spPr>
          <a:xfrm>
            <a:off x="366971" y="2761381"/>
            <a:ext cx="22538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6" name="Content Placeholder 5"/>
          <p:cNvSpPr>
            <a:spLocks noGrp="1"/>
          </p:cNvSpPr>
          <p:nvPr>
            <p:ph sz="quarter" idx="4"/>
          </p:nvPr>
        </p:nvSpPr>
        <p:spPr>
          <a:xfrm>
            <a:off x="2697123" y="2761381"/>
            <a:ext cx="22649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127275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97398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1831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39904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82286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1429047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32729" rtl="0" eaLnBrk="1" latinLnBrk="0" hangingPunct="1">
        <a:lnSpc>
          <a:spcPct val="90000"/>
        </a:lnSpc>
        <a:spcBef>
          <a:spcPct val="0"/>
        </a:spcBef>
        <a:buNone/>
        <a:defRPr kumimoji="1"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3FF4F7D-55EA-43C5-8E47-E6A88E45462F}"/>
              </a:ext>
            </a:extLst>
          </p:cNvPr>
          <p:cNvSpPr/>
          <p:nvPr/>
        </p:nvSpPr>
        <p:spPr>
          <a:xfrm>
            <a:off x="0" y="0"/>
            <a:ext cx="5327650" cy="6593486"/>
          </a:xfrm>
          <a:prstGeom prst="rect">
            <a:avLst/>
          </a:prstGeom>
          <a:solidFill>
            <a:srgbClr val="E7E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28" name="正方形/長方形 27">
            <a:extLst>
              <a:ext uri="{FF2B5EF4-FFF2-40B4-BE49-F238E27FC236}">
                <a16:creationId xmlns:a16="http://schemas.microsoft.com/office/drawing/2014/main" id="{073B3C69-F8C6-4037-B320-88CABB83A6DD}"/>
              </a:ext>
            </a:extLst>
          </p:cNvPr>
          <p:cNvSpPr/>
          <p:nvPr/>
        </p:nvSpPr>
        <p:spPr>
          <a:xfrm>
            <a:off x="0" y="6558981"/>
            <a:ext cx="5327651" cy="1000694"/>
          </a:xfrm>
          <a:prstGeom prst="rect">
            <a:avLst/>
          </a:prstGeom>
          <a:solidFill>
            <a:srgbClr val="C9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6" dirty="0"/>
          </a:p>
        </p:txBody>
      </p:sp>
      <p:sp>
        <p:nvSpPr>
          <p:cNvPr id="34" name="正方形/長方形 33"/>
          <p:cNvSpPr/>
          <p:nvPr/>
        </p:nvSpPr>
        <p:spPr>
          <a:xfrm>
            <a:off x="266706" y="5479675"/>
            <a:ext cx="4807591" cy="968789"/>
          </a:xfrm>
          <a:prstGeom prst="rect">
            <a:avLst/>
          </a:prstGeom>
          <a:solidFill>
            <a:schemeClr val="bg1"/>
          </a:solidFill>
          <a:ln w="3175">
            <a:solidFill>
              <a:srgbClr val="526D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6" b="1" dirty="0">
                <a:latin typeface="Meiryo UI" panose="020B0604030504040204" pitchFamily="50" charset="-128"/>
                <a:ea typeface="Meiryo UI" panose="020B0604030504040204" pitchFamily="50" charset="-128"/>
              </a:rPr>
              <a:t>等は不要</a:t>
            </a:r>
            <a:endParaRPr kumimoji="1" lang="ja-JP" altLang="en-US" sz="1056" dirty="0"/>
          </a:p>
        </p:txBody>
      </p:sp>
      <p:sp>
        <p:nvSpPr>
          <p:cNvPr id="31" name="正方形/長方形 30"/>
          <p:cNvSpPr/>
          <p:nvPr/>
        </p:nvSpPr>
        <p:spPr>
          <a:xfrm>
            <a:off x="301210" y="5521044"/>
            <a:ext cx="954107" cy="402546"/>
          </a:xfrm>
          <a:prstGeom prst="rect">
            <a:avLst/>
          </a:prstGeom>
        </p:spPr>
        <p:txBody>
          <a:bodyPr wrap="none">
            <a:spAutoFit/>
          </a:bodyPr>
          <a:lstStyle/>
          <a:p>
            <a:pPr>
              <a:lnSpc>
                <a:spcPct val="120000"/>
              </a:lnSpc>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販売店記入欄</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（会社名・連絡先）</a:t>
            </a:r>
          </a:p>
        </p:txBody>
      </p:sp>
      <p:sp>
        <p:nvSpPr>
          <p:cNvPr id="10" name="テキスト ボックス 9">
            <a:extLst>
              <a:ext uri="{FF2B5EF4-FFF2-40B4-BE49-F238E27FC236}">
                <a16:creationId xmlns:a16="http://schemas.microsoft.com/office/drawing/2014/main" id="{6B248ABB-643E-41CB-8B4C-80DCC2CFBCA5}"/>
              </a:ext>
            </a:extLst>
          </p:cNvPr>
          <p:cNvSpPr txBox="1"/>
          <p:nvPr/>
        </p:nvSpPr>
        <p:spPr>
          <a:xfrm>
            <a:off x="294455" y="6619364"/>
            <a:ext cx="2393604" cy="468141"/>
          </a:xfrm>
          <a:prstGeom prst="rect">
            <a:avLst/>
          </a:prstGeom>
          <a:noFill/>
        </p:spPr>
        <p:txBody>
          <a:bodyPr wrap="none" rtlCol="0">
            <a:spAutoFit/>
          </a:bodyPr>
          <a:lstStyle/>
          <a:p>
            <a:pPr>
              <a:lnSpc>
                <a:spcPct val="1200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お問合せ</a:t>
            </a:r>
            <a:endParaRPr kumimoji="1" lang="en-US" altLang="ja-JP"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埼玉県 危機管理防災部 化学保安課</a:t>
            </a:r>
          </a:p>
        </p:txBody>
      </p:sp>
      <p:pic>
        <p:nvPicPr>
          <p:cNvPr id="18" name="図 17">
            <a:extLst>
              <a:ext uri="{FF2B5EF4-FFF2-40B4-BE49-F238E27FC236}">
                <a16:creationId xmlns:a16="http://schemas.microsoft.com/office/drawing/2014/main" id="{C573DBD7-77C1-4D5B-A69D-ED7F95803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5405" y="6515711"/>
            <a:ext cx="919898" cy="676395"/>
          </a:xfrm>
          <a:prstGeom prst="rect">
            <a:avLst/>
          </a:prstGeom>
        </p:spPr>
      </p:pic>
      <p:sp>
        <p:nvSpPr>
          <p:cNvPr id="2" name="テキスト ボックス 1">
            <a:extLst>
              <a:ext uri="{FF2B5EF4-FFF2-40B4-BE49-F238E27FC236}">
                <a16:creationId xmlns:a16="http://schemas.microsoft.com/office/drawing/2014/main" id="{44F681D9-42F4-420F-9567-D41C15087224}"/>
              </a:ext>
            </a:extLst>
          </p:cNvPr>
          <p:cNvSpPr txBox="1"/>
          <p:nvPr/>
        </p:nvSpPr>
        <p:spPr>
          <a:xfrm>
            <a:off x="4157806" y="7200746"/>
            <a:ext cx="1055097" cy="350289"/>
          </a:xfrm>
          <a:prstGeom prst="rect">
            <a:avLst/>
          </a:prstGeom>
          <a:noFill/>
        </p:spPr>
        <p:txBody>
          <a:bodyPr wrap="none" rtlCol="0">
            <a:spAutoFit/>
          </a:bodyPr>
          <a:lstStyle/>
          <a:p>
            <a:pPr algn="ctr">
              <a:lnSpc>
                <a:spcPts val="1068"/>
              </a:lnSpc>
            </a:pP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埼玉県マスコット</a:t>
            </a:r>
            <a:endParaRPr kumimoji="1" lang="en-US" altLang="ja-JP" sz="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lnSpc>
                <a:spcPts val="1068"/>
              </a:lnSpc>
            </a:pP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「コバトン＆さいたま</a:t>
            </a:r>
            <a:r>
              <a:rPr kumimoji="1" lang="ja-JP" altLang="en-US" sz="600" dirty="0" err="1">
                <a:solidFill>
                  <a:schemeClr val="tx1">
                    <a:lumMod val="75000"/>
                    <a:lumOff val="25000"/>
                  </a:schemeClr>
                </a:solidFill>
                <a:latin typeface="BIZ UDPゴシック" panose="020B0400000000000000" pitchFamily="50" charset="-128"/>
                <a:ea typeface="BIZ UDPゴシック" panose="020B0400000000000000" pitchFamily="50" charset="-128"/>
              </a:rPr>
              <a:t>っち</a:t>
            </a: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sp>
        <p:nvSpPr>
          <p:cNvPr id="3" name="テキスト ボックス 2">
            <a:extLst>
              <a:ext uri="{FF2B5EF4-FFF2-40B4-BE49-F238E27FC236}">
                <a16:creationId xmlns:a16="http://schemas.microsoft.com/office/drawing/2014/main" id="{05430184-F148-45DA-A1DC-17D157A398CD}"/>
              </a:ext>
            </a:extLst>
          </p:cNvPr>
          <p:cNvSpPr txBox="1"/>
          <p:nvPr/>
        </p:nvSpPr>
        <p:spPr>
          <a:xfrm>
            <a:off x="285829" y="7065249"/>
            <a:ext cx="2266967" cy="407676"/>
          </a:xfrm>
          <a:prstGeom prst="rect">
            <a:avLst/>
          </a:prstGeom>
          <a:noFill/>
        </p:spPr>
        <p:txBody>
          <a:bodyPr wrap="none" rtlCol="0">
            <a:spAutoFit/>
          </a:bodyPr>
          <a:lstStyle/>
          <a:p>
            <a:pPr>
              <a:lnSpc>
                <a:spcPct val="120000"/>
              </a:lnSpc>
            </a:pP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048-830-8439</a:t>
            </a:r>
          </a:p>
          <a:p>
            <a:pPr>
              <a:lnSpc>
                <a:spcPct val="120000"/>
              </a:lnSpc>
            </a:pP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a2970-06@pref.saitama.lg.jp</a:t>
            </a:r>
            <a:endPar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810585B6-958B-45DF-A839-0D54F0507BED}"/>
              </a:ext>
            </a:extLst>
          </p:cNvPr>
          <p:cNvPicPr>
            <a:picLocks noChangeAspect="1"/>
          </p:cNvPicPr>
          <p:nvPr/>
        </p:nvPicPr>
        <p:blipFill>
          <a:blip r:embed="rId3"/>
          <a:stretch>
            <a:fillRect/>
          </a:stretch>
        </p:blipFill>
        <p:spPr>
          <a:xfrm>
            <a:off x="3133630" y="1056752"/>
            <a:ext cx="2099998" cy="1260000"/>
          </a:xfrm>
          <a:prstGeom prst="rect">
            <a:avLst/>
          </a:prstGeom>
        </p:spPr>
      </p:pic>
      <p:sp>
        <p:nvSpPr>
          <p:cNvPr id="36" name="フローチャート: 代替処理 35">
            <a:extLst>
              <a:ext uri="{FF2B5EF4-FFF2-40B4-BE49-F238E27FC236}">
                <a16:creationId xmlns:a16="http://schemas.microsoft.com/office/drawing/2014/main" id="{5AA61D19-6E9F-4E7C-9DD6-99DBDE02CD90}"/>
              </a:ext>
            </a:extLst>
          </p:cNvPr>
          <p:cNvSpPr/>
          <p:nvPr/>
        </p:nvSpPr>
        <p:spPr>
          <a:xfrm>
            <a:off x="269591" y="631400"/>
            <a:ext cx="4788468" cy="358039"/>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1E6062C-B1AA-4A52-A3B3-8046DC7E0187}"/>
              </a:ext>
            </a:extLst>
          </p:cNvPr>
          <p:cNvSpPr txBox="1"/>
          <p:nvPr/>
        </p:nvSpPr>
        <p:spPr>
          <a:xfrm>
            <a:off x="266704" y="698814"/>
            <a:ext cx="4809238" cy="307777"/>
          </a:xfrm>
          <a:prstGeom prst="rect">
            <a:avLst/>
          </a:prstGeom>
          <a:noFill/>
        </p:spPr>
        <p:txBody>
          <a:bodyPr wrap="square" rtlCol="0">
            <a:spAutoFit/>
          </a:bodyPr>
          <a:lstStyle/>
          <a:p>
            <a:pPr algn="ctr"/>
            <a:r>
              <a:rPr kumimoji="1" lang="en-US" altLang="ja-JP" sz="1400" b="1" spc="300" dirty="0">
                <a:solidFill>
                  <a:schemeClr val="tx1">
                    <a:lumMod val="85000"/>
                    <a:lumOff val="15000"/>
                  </a:schemeClr>
                </a:solidFill>
                <a:latin typeface="メイリオ" panose="020B0604030504040204" pitchFamily="50" charset="-128"/>
                <a:ea typeface="メイリオ" panose="020B0604030504040204" pitchFamily="50" charset="-128"/>
              </a:rPr>
              <a:t>LP</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ガス</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を</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お使い</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の</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皆さま</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へ</a:t>
            </a:r>
            <a:endParaRPr kumimoji="1" lang="en-US" altLang="ja-JP" sz="11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CC987E44-632C-480A-8E9A-3701F2BC2763}"/>
              </a:ext>
            </a:extLst>
          </p:cNvPr>
          <p:cNvSpPr txBox="1"/>
          <p:nvPr/>
        </p:nvSpPr>
        <p:spPr>
          <a:xfrm>
            <a:off x="194050" y="1154938"/>
            <a:ext cx="3341881" cy="1261884"/>
          </a:xfrm>
          <a:prstGeom prst="rect">
            <a:avLst/>
          </a:prstGeom>
          <a:noFill/>
        </p:spPr>
        <p:txBody>
          <a:bodyPr wrap="square" rtlCol="0">
            <a:spAutoFit/>
          </a:bodyPr>
          <a:lstStyle/>
          <a:p>
            <a:r>
              <a:rPr kumimoji="1"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rPr>
              <a:t>LP</a:t>
            </a:r>
            <a:r>
              <a:rPr kumimoji="1"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ガス料金を</a:t>
            </a:r>
            <a:endParaRPr kumimoji="1"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4400" b="1" dirty="0">
                <a:solidFill>
                  <a:srgbClr val="FF0000"/>
                </a:solidFill>
                <a:latin typeface="メイリオ" panose="020B0604030504040204" pitchFamily="50" charset="-128"/>
                <a:ea typeface="メイリオ" panose="020B0604030504040204" pitchFamily="50" charset="-128"/>
              </a:rPr>
              <a:t>値引き</a:t>
            </a:r>
            <a:r>
              <a:rPr kumimoji="1"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します</a:t>
            </a:r>
            <a:endParaRPr kumimoji="1"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9" name="四角形: 角を丸くする 38">
            <a:extLst>
              <a:ext uri="{FF2B5EF4-FFF2-40B4-BE49-F238E27FC236}">
                <a16:creationId xmlns:a16="http://schemas.microsoft.com/office/drawing/2014/main" id="{C5B9E01E-A0C1-43C0-97BD-EB1063FA9DDD}"/>
              </a:ext>
            </a:extLst>
          </p:cNvPr>
          <p:cNvSpPr/>
          <p:nvPr/>
        </p:nvSpPr>
        <p:spPr>
          <a:xfrm>
            <a:off x="266706" y="2765884"/>
            <a:ext cx="4807591" cy="2668410"/>
          </a:xfrm>
          <a:prstGeom prst="roundRect">
            <a:avLst>
              <a:gd name="adj" fmla="val 3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0E45C487-DA3A-46B2-9E6B-560CD783D063}"/>
              </a:ext>
            </a:extLst>
          </p:cNvPr>
          <p:cNvSpPr txBox="1"/>
          <p:nvPr/>
        </p:nvSpPr>
        <p:spPr>
          <a:xfrm>
            <a:off x="494512" y="2824466"/>
            <a:ext cx="4553907" cy="2165208"/>
          </a:xfrm>
          <a:prstGeom prst="rect">
            <a:avLst/>
          </a:prstGeom>
          <a:noFill/>
        </p:spPr>
        <p:txBody>
          <a:bodyPr wrap="square" rtlCol="0">
            <a:spAutoFit/>
          </a:bodyPr>
          <a:lstStyle/>
          <a:p>
            <a:pPr>
              <a:lnSpc>
                <a:spcPct val="130000"/>
              </a:lnSpc>
            </a:pP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LP</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ガス販売店を通じて、原則として令和８年１～３月分</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２～４月検針分</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の</a:t>
            </a:r>
            <a:r>
              <a:rPr kumimoji="1" lang="ja-JP" altLang="en-US" sz="1100" b="1" dirty="0">
                <a:solidFill>
                  <a:srgbClr val="4E6382"/>
                </a:solidFill>
                <a:latin typeface="メイリオ" panose="020B0604030504040204" pitchFamily="50" charset="-128"/>
                <a:ea typeface="メイリオ" panose="020B0604030504040204" pitchFamily="50" charset="-128"/>
              </a:rPr>
              <a:t>いずれかの月の</a:t>
            </a:r>
            <a:r>
              <a:rPr kumimoji="1" lang="en-US" altLang="ja-JP" sz="1100" b="1" dirty="0">
                <a:solidFill>
                  <a:srgbClr val="4E6382"/>
                </a:solidFill>
                <a:latin typeface="メイリオ" panose="020B0604030504040204" pitchFamily="50" charset="-128"/>
                <a:ea typeface="メイリオ" panose="020B0604030504040204" pitchFamily="50" charset="-128"/>
              </a:rPr>
              <a:t>LP</a:t>
            </a:r>
            <a:r>
              <a:rPr kumimoji="1" lang="ja-JP" altLang="en-US" sz="1100" b="1" dirty="0">
                <a:solidFill>
                  <a:srgbClr val="4E6382"/>
                </a:solidFill>
                <a:latin typeface="メイリオ" panose="020B0604030504040204" pitchFamily="50" charset="-128"/>
                <a:ea typeface="メイリオ" panose="020B0604030504040204" pitchFamily="50" charset="-128"/>
              </a:rPr>
              <a:t>ガス使用料金から値引き</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を行います</a:t>
            </a:r>
            <a:r>
              <a:rPr kumimoji="1" lang="ja-JP" altLang="en-US" sz="1100" b="1" dirty="0">
                <a:solidFill>
                  <a:schemeClr val="tx1">
                    <a:lumMod val="75000"/>
                    <a:lumOff val="25000"/>
                  </a:schemeClr>
                </a:solidFill>
                <a:latin typeface="+mn-ea"/>
              </a:rPr>
              <a:t>。</a:t>
            </a:r>
            <a:endParaRPr lang="ja-JP" altLang="en-US" sz="1100" dirty="0">
              <a:solidFill>
                <a:schemeClr val="tx1">
                  <a:lumMod val="75000"/>
                  <a:lumOff val="25000"/>
                </a:schemeClr>
              </a:solidFill>
            </a:endParaRPr>
          </a:p>
          <a:p>
            <a:endParaRPr kumimoji="1" lang="en-US" altLang="ja-JP" sz="1400" dirty="0">
              <a:solidFill>
                <a:schemeClr val="bg2">
                  <a:lumMod val="25000"/>
                </a:schemeClr>
              </a:solidFill>
              <a:latin typeface="メイリオ" panose="020B0604030504040204" pitchFamily="50" charset="-128"/>
              <a:ea typeface="メイリオ" panose="020B0604030504040204" pitchFamily="50" charset="-128"/>
            </a:endParaRPr>
          </a:p>
          <a:p>
            <a:pPr>
              <a:lnSpc>
                <a:spcPct val="130000"/>
              </a:lnSpc>
              <a:spcAft>
                <a:spcPts val="600"/>
              </a:spcAft>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対象</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県内の</a:t>
            </a:r>
            <a:r>
              <a:rPr kumimoji="1" lang="ja-JP" altLang="en-US" sz="1400" b="1" dirty="0">
                <a:solidFill>
                  <a:srgbClr val="FF5050"/>
                </a:solidFill>
                <a:latin typeface="メイリオ" panose="020B0604030504040204" pitchFamily="50" charset="-128"/>
                <a:ea typeface="メイリオ" panose="020B0604030504040204" pitchFamily="50" charset="-128"/>
              </a:rPr>
              <a:t>ご家庭</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や飲食店等の</a:t>
            </a:r>
            <a:r>
              <a:rPr kumimoji="1" lang="ja-JP" altLang="en-US" sz="1400" b="1" dirty="0">
                <a:solidFill>
                  <a:srgbClr val="FF5050"/>
                </a:solidFill>
                <a:latin typeface="メイリオ" panose="020B0604030504040204" pitchFamily="50" charset="-128"/>
                <a:ea typeface="メイリオ" panose="020B0604030504040204" pitchFamily="50" charset="-128"/>
              </a:rPr>
              <a:t>業務用として</a:t>
            </a:r>
            <a:r>
              <a:rPr kumimoji="1" lang="en-US" altLang="ja-JP" sz="1400" b="1" dirty="0">
                <a:solidFill>
                  <a:srgbClr val="526D98"/>
                </a:solidFill>
                <a:latin typeface="メイリオ" panose="020B0604030504040204" pitchFamily="50" charset="-128"/>
                <a:ea typeface="メイリオ" panose="020B0604030504040204" pitchFamily="50" charset="-128"/>
              </a:rPr>
              <a:t>	</a:t>
            </a:r>
            <a:r>
              <a:rPr kumimoji="1" lang="en-US" altLang="ja-JP" sz="1400" b="1" dirty="0">
                <a:solidFill>
                  <a:srgbClr val="FF5050"/>
                </a:solidFill>
                <a:latin typeface="メイリオ" panose="020B0604030504040204" pitchFamily="50" charset="-128"/>
                <a:ea typeface="メイリオ" panose="020B0604030504040204" pitchFamily="50" charset="-128"/>
              </a:rPr>
              <a:t>LP</a:t>
            </a:r>
            <a:r>
              <a:rPr kumimoji="1" lang="ja-JP" altLang="en-US" sz="1400" b="1" dirty="0">
                <a:solidFill>
                  <a:srgbClr val="FF5050"/>
                </a:solidFill>
                <a:latin typeface="メイリオ" panose="020B0604030504040204" pitchFamily="50" charset="-128"/>
                <a:ea typeface="メイリオ" panose="020B0604030504040204" pitchFamily="50" charset="-128"/>
              </a:rPr>
              <a:t>ガスをお使いの方</a:t>
            </a:r>
          </a:p>
          <a:p>
            <a:pPr>
              <a:lnSpc>
                <a:spcPct val="130000"/>
              </a:lnSpc>
              <a:spcAft>
                <a:spcPts val="600"/>
              </a:spcAft>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手続き</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不要</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値引額</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上限 </a:t>
            </a: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3,200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円</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世帯・事業所あたり）</a:t>
            </a:r>
          </a:p>
        </p:txBody>
      </p:sp>
      <p:sp>
        <p:nvSpPr>
          <p:cNvPr id="43" name="正方形/長方形 42">
            <a:extLst>
              <a:ext uri="{FF2B5EF4-FFF2-40B4-BE49-F238E27FC236}">
                <a16:creationId xmlns:a16="http://schemas.microsoft.com/office/drawing/2014/main" id="{A34C6957-ACAF-473A-B039-D5BC985E071A}"/>
              </a:ext>
            </a:extLst>
          </p:cNvPr>
          <p:cNvSpPr/>
          <p:nvPr/>
        </p:nvSpPr>
        <p:spPr>
          <a:xfrm>
            <a:off x="301208" y="2432124"/>
            <a:ext cx="4738585" cy="261610"/>
          </a:xfrm>
          <a:prstGeom prst="rect">
            <a:avLst/>
          </a:prstGeom>
        </p:spPr>
        <p:txBody>
          <a:bodyPr wrap="square">
            <a:spAutoFit/>
          </a:bodyPr>
          <a:lstStyle/>
          <a:p>
            <a:r>
              <a:rPr lang="ja-JP" altLang="en-US" sz="1100" b="1" dirty="0">
                <a:solidFill>
                  <a:schemeClr val="tx1">
                    <a:lumMod val="75000"/>
                    <a:lumOff val="25000"/>
                  </a:schemeClr>
                </a:solidFill>
                <a:latin typeface="+mn-ea"/>
              </a:rPr>
              <a:t>埼玉県では、</a:t>
            </a:r>
            <a:r>
              <a:rPr lang="en-US" altLang="ja-JP" sz="1100" b="1" dirty="0">
                <a:solidFill>
                  <a:schemeClr val="tx1">
                    <a:lumMod val="75000"/>
                    <a:lumOff val="25000"/>
                  </a:schemeClr>
                </a:solidFill>
                <a:latin typeface="+mn-ea"/>
              </a:rPr>
              <a:t>LP</a:t>
            </a:r>
            <a:r>
              <a:rPr lang="ja-JP" altLang="en-US" sz="1100" b="1" dirty="0">
                <a:solidFill>
                  <a:schemeClr val="tx1">
                    <a:lumMod val="75000"/>
                    <a:lumOff val="25000"/>
                  </a:schemeClr>
                </a:solidFill>
                <a:latin typeface="+mn-ea"/>
              </a:rPr>
              <a:t>ガス料金高騰の影響を受ける皆様の負担を軽減します</a:t>
            </a:r>
            <a:r>
              <a:rPr lang="ja-JP" altLang="en-US" sz="1100" b="1" dirty="0">
                <a:solidFill>
                  <a:schemeClr val="tx1">
                    <a:lumMod val="75000"/>
                    <a:lumOff val="25000"/>
                  </a:schemeClr>
                </a:solidFill>
                <a:latin typeface="+mj-ea"/>
                <a:ea typeface="+mj-ea"/>
              </a:rPr>
              <a:t>。</a:t>
            </a:r>
          </a:p>
        </p:txBody>
      </p:sp>
      <p:sp>
        <p:nvSpPr>
          <p:cNvPr id="8" name="テキスト ボックス 7">
            <a:extLst>
              <a:ext uri="{FF2B5EF4-FFF2-40B4-BE49-F238E27FC236}">
                <a16:creationId xmlns:a16="http://schemas.microsoft.com/office/drawing/2014/main" id="{6DA4F201-3746-435F-B0A4-E91EB8563DE2}"/>
              </a:ext>
            </a:extLst>
          </p:cNvPr>
          <p:cNvSpPr txBox="1"/>
          <p:nvPr/>
        </p:nvSpPr>
        <p:spPr>
          <a:xfrm>
            <a:off x="3165320" y="6637534"/>
            <a:ext cx="732893" cy="230832"/>
          </a:xfrm>
          <a:prstGeom prst="rect">
            <a:avLst/>
          </a:prstGeom>
          <a:noFill/>
        </p:spPr>
        <p:txBody>
          <a:bodyPr wrap="none" rtlCol="0">
            <a:spAutoFit/>
          </a:bodyPr>
          <a:lstStyle/>
          <a:p>
            <a:pPr algn="dist"/>
            <a:r>
              <a:rPr kumimoji="1" lang="ja-JP" altLang="en-US" sz="900" spc="-150" dirty="0">
                <a:solidFill>
                  <a:schemeClr val="tx1">
                    <a:lumMod val="75000"/>
                    <a:lumOff val="25000"/>
                  </a:schemeClr>
                </a:solidFill>
                <a:latin typeface="BIZ UDPゴシック" panose="020B0400000000000000" pitchFamily="50" charset="-128"/>
                <a:ea typeface="BIZ UDPゴシック" panose="020B0400000000000000" pitchFamily="50" charset="-128"/>
              </a:rPr>
              <a:t>詳細はこちら</a:t>
            </a:r>
          </a:p>
        </p:txBody>
      </p:sp>
      <p:pic>
        <p:nvPicPr>
          <p:cNvPr id="20" name="図 19">
            <a:extLst>
              <a:ext uri="{FF2B5EF4-FFF2-40B4-BE49-F238E27FC236}">
                <a16:creationId xmlns:a16="http://schemas.microsoft.com/office/drawing/2014/main" id="{47FE43E3-843F-4308-B755-C67D96ED3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99" y="163935"/>
            <a:ext cx="322672" cy="319218"/>
          </a:xfrm>
          <a:prstGeom prst="rect">
            <a:avLst/>
          </a:prstGeom>
        </p:spPr>
      </p:pic>
      <p:sp>
        <p:nvSpPr>
          <p:cNvPr id="21" name="テキスト ボックス 20">
            <a:extLst>
              <a:ext uri="{FF2B5EF4-FFF2-40B4-BE49-F238E27FC236}">
                <a16:creationId xmlns:a16="http://schemas.microsoft.com/office/drawing/2014/main" id="{E9B0F9A6-34B3-441B-A380-C852368FE97D}"/>
              </a:ext>
            </a:extLst>
          </p:cNvPr>
          <p:cNvSpPr txBox="1"/>
          <p:nvPr/>
        </p:nvSpPr>
        <p:spPr>
          <a:xfrm>
            <a:off x="569090" y="122875"/>
            <a:ext cx="650321" cy="430887"/>
          </a:xfrm>
          <a:prstGeom prst="rect">
            <a:avLst/>
          </a:prstGeom>
          <a:noFill/>
        </p:spPr>
        <p:txBody>
          <a:bodyPr wrap="square" rtlCol="0">
            <a:spAutoFit/>
          </a:bodyPr>
          <a:lstStyle/>
          <a:p>
            <a:pPr algn="ctr"/>
            <a:r>
              <a:rPr kumimoji="1" lang="ja-JP" altLang="en-US" sz="1000" b="1" dirty="0">
                <a:solidFill>
                  <a:schemeClr val="tx1">
                    <a:lumMod val="75000"/>
                    <a:lumOff val="25000"/>
                  </a:schemeClr>
                </a:solidFill>
                <a:latin typeface="+mn-ea"/>
              </a:rPr>
              <a:t>彩の国</a:t>
            </a:r>
            <a:endParaRPr kumimoji="1" lang="en-US" altLang="ja-JP" sz="1000" b="1" dirty="0">
              <a:solidFill>
                <a:schemeClr val="tx1">
                  <a:lumMod val="75000"/>
                  <a:lumOff val="25000"/>
                </a:schemeClr>
              </a:solidFill>
              <a:latin typeface="+mn-ea"/>
            </a:endParaRPr>
          </a:p>
          <a:p>
            <a:pPr algn="ctr"/>
            <a:r>
              <a:rPr kumimoji="1" lang="ja-JP" altLang="en-US" sz="1200" b="1" dirty="0">
                <a:solidFill>
                  <a:schemeClr val="tx1">
                    <a:lumMod val="75000"/>
                    <a:lumOff val="25000"/>
                  </a:schemeClr>
                </a:solidFill>
                <a:latin typeface="+mn-ea"/>
              </a:rPr>
              <a:t>埼玉県</a:t>
            </a:r>
          </a:p>
        </p:txBody>
      </p:sp>
      <p:sp>
        <p:nvSpPr>
          <p:cNvPr id="24" name="テキスト ボックス 23">
            <a:extLst>
              <a:ext uri="{FF2B5EF4-FFF2-40B4-BE49-F238E27FC236}">
                <a16:creationId xmlns:a16="http://schemas.microsoft.com/office/drawing/2014/main" id="{B084B7D2-BCBB-4E86-9136-42CA5C01EEEC}"/>
              </a:ext>
            </a:extLst>
          </p:cNvPr>
          <p:cNvSpPr txBox="1"/>
          <p:nvPr/>
        </p:nvSpPr>
        <p:spPr>
          <a:xfrm>
            <a:off x="479070" y="3457777"/>
            <a:ext cx="506153" cy="356251"/>
          </a:xfrm>
          <a:prstGeom prst="rect">
            <a:avLst/>
          </a:prstGeom>
          <a:noFill/>
        </p:spPr>
        <p:txBody>
          <a:bodyPr wrap="square" rtlCol="0">
            <a:spAutoFit/>
          </a:bodyPr>
          <a:lstStyle/>
          <a:p>
            <a:pPr>
              <a:lnSpc>
                <a:spcPct val="130000"/>
              </a:lnSpc>
              <a:spcAft>
                <a:spcPts val="600"/>
              </a:spcAft>
              <a:tabLst>
                <a:tab pos="982663" algn="l"/>
              </a:tabLst>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dirty="0">
              <a:solidFill>
                <a:srgbClr val="FF5050"/>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BB5983BE-9881-4B7A-9002-77D9DC187C4C}"/>
              </a:ext>
            </a:extLst>
          </p:cNvPr>
          <p:cNvSpPr txBox="1"/>
          <p:nvPr/>
        </p:nvSpPr>
        <p:spPr>
          <a:xfrm>
            <a:off x="479070" y="4079575"/>
            <a:ext cx="506153" cy="356251"/>
          </a:xfrm>
          <a:prstGeom prst="rect">
            <a:avLst/>
          </a:prstGeom>
          <a:noFill/>
        </p:spPr>
        <p:txBody>
          <a:bodyPr wrap="square" rtlCol="0">
            <a:spAutoFit/>
          </a:bodyPr>
          <a:lstStyle/>
          <a:p>
            <a:pPr>
              <a:lnSpc>
                <a:spcPct val="130000"/>
              </a:lnSpc>
              <a:spcAft>
                <a:spcPts val="600"/>
              </a:spcAft>
              <a:tabLst>
                <a:tab pos="982663" algn="l"/>
              </a:tabLst>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2F54359-43FA-42B4-844F-730B8587BCD7}"/>
              </a:ext>
            </a:extLst>
          </p:cNvPr>
          <p:cNvSpPr txBox="1"/>
          <p:nvPr/>
        </p:nvSpPr>
        <p:spPr>
          <a:xfrm>
            <a:off x="485885" y="4582802"/>
            <a:ext cx="506153" cy="356251"/>
          </a:xfrm>
          <a:prstGeom prst="rect">
            <a:avLst/>
          </a:prstGeom>
          <a:noFill/>
        </p:spPr>
        <p:txBody>
          <a:bodyPr wrap="square" rtlCol="0">
            <a:spAutoFit/>
          </a:bodyPr>
          <a:lstStyle/>
          <a:p>
            <a:pPr>
              <a:lnSpc>
                <a:spcPct val="130000"/>
              </a:lnSpc>
              <a:spcAft>
                <a:spcPts val="600"/>
              </a:spcAft>
              <a:tabLst>
                <a:tab pos="982663" algn="l"/>
              </a:tabLst>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29" name="正方形/長方形 28">
            <a:extLst>
              <a:ext uri="{FF2B5EF4-FFF2-40B4-BE49-F238E27FC236}">
                <a16:creationId xmlns:a16="http://schemas.microsoft.com/office/drawing/2014/main" id="{EB5645D9-F061-4907-9897-14202E1A268E}"/>
              </a:ext>
            </a:extLst>
          </p:cNvPr>
          <p:cNvSpPr/>
          <p:nvPr/>
        </p:nvSpPr>
        <p:spPr>
          <a:xfrm>
            <a:off x="1491257" y="4899773"/>
            <a:ext cx="3271243" cy="523220"/>
          </a:xfrm>
          <a:prstGeom prst="rect">
            <a:avLst/>
          </a:prstGeom>
        </p:spPr>
        <p:txBody>
          <a:bodyPr wrap="square">
            <a:spAutoFit/>
          </a:bodyPr>
          <a:lstStyle/>
          <a:p>
            <a:r>
              <a:rPr kumimoji="1" lang="en-US" altLang="ja-JP" sz="700" dirty="0">
                <a:solidFill>
                  <a:schemeClr val="tx1">
                    <a:lumMod val="75000"/>
                    <a:lumOff val="25000"/>
                  </a:schemeClr>
                </a:solidFill>
                <a:latin typeface="+mn-ea"/>
              </a:rPr>
              <a:t>※ </a:t>
            </a:r>
            <a:r>
              <a:rPr kumimoji="1" lang="ja-JP" altLang="en-US" sz="700" dirty="0">
                <a:solidFill>
                  <a:schemeClr val="tx1">
                    <a:lumMod val="75000"/>
                    <a:lumOff val="25000"/>
                  </a:schemeClr>
                </a:solidFill>
                <a:latin typeface="+mn-ea"/>
              </a:rPr>
              <a:t>都市ガスを使用している方等は対象外です。</a:t>
            </a:r>
            <a:endParaRPr kumimoji="1" lang="en-US" altLang="ja-JP" sz="700" dirty="0">
              <a:solidFill>
                <a:schemeClr val="tx1">
                  <a:lumMod val="75000"/>
                  <a:lumOff val="25000"/>
                </a:schemeClr>
              </a:solidFill>
              <a:latin typeface="+mn-ea"/>
            </a:endParaRPr>
          </a:p>
          <a:p>
            <a:r>
              <a:rPr kumimoji="1" lang="en-US" altLang="ja-JP" sz="700" dirty="0">
                <a:solidFill>
                  <a:schemeClr val="tx1">
                    <a:lumMod val="75000"/>
                    <a:lumOff val="25000"/>
                  </a:schemeClr>
                </a:solidFill>
                <a:latin typeface="+mn-ea"/>
              </a:rPr>
              <a:t>※ LP</a:t>
            </a:r>
            <a:r>
              <a:rPr kumimoji="1" lang="ja-JP" altLang="en-US" sz="700" dirty="0">
                <a:solidFill>
                  <a:schemeClr val="tx1">
                    <a:lumMod val="75000"/>
                    <a:lumOff val="25000"/>
                  </a:schemeClr>
                </a:solidFill>
                <a:latin typeface="+mn-ea"/>
              </a:rPr>
              <a:t>ガスの請求額が</a:t>
            </a:r>
            <a:r>
              <a:rPr kumimoji="1" lang="en-US" altLang="ja-JP" sz="700" dirty="0">
                <a:solidFill>
                  <a:schemeClr val="tx1">
                    <a:lumMod val="75000"/>
                    <a:lumOff val="25000"/>
                  </a:schemeClr>
                </a:solidFill>
                <a:latin typeface="+mn-ea"/>
              </a:rPr>
              <a:t>3,200</a:t>
            </a:r>
            <a:r>
              <a:rPr kumimoji="1" lang="ja-JP" altLang="en-US" sz="700" dirty="0">
                <a:solidFill>
                  <a:schemeClr val="tx1">
                    <a:lumMod val="75000"/>
                    <a:lumOff val="25000"/>
                  </a:schemeClr>
                </a:solidFill>
                <a:latin typeface="+mn-ea"/>
              </a:rPr>
              <a:t>円に満たない場合の値引額は請求額と同額です。</a:t>
            </a:r>
            <a:endParaRPr kumimoji="1" lang="en-US" altLang="ja-JP" sz="700" dirty="0">
              <a:solidFill>
                <a:schemeClr val="tx1">
                  <a:lumMod val="75000"/>
                  <a:lumOff val="25000"/>
                </a:schemeClr>
              </a:solidFill>
              <a:latin typeface="+mn-ea"/>
            </a:endParaRPr>
          </a:p>
          <a:p>
            <a:r>
              <a:rPr kumimoji="1" lang="en-US" altLang="ja-JP" sz="700" dirty="0">
                <a:solidFill>
                  <a:schemeClr val="tx1">
                    <a:lumMod val="75000"/>
                    <a:lumOff val="25000"/>
                  </a:schemeClr>
                </a:solidFill>
                <a:latin typeface="+mn-ea"/>
              </a:rPr>
              <a:t>※</a:t>
            </a:r>
            <a:r>
              <a:rPr kumimoji="1" lang="ja-JP" altLang="en-US" sz="700" dirty="0">
                <a:solidFill>
                  <a:schemeClr val="tx1">
                    <a:lumMod val="75000"/>
                    <a:lumOff val="25000"/>
                  </a:schemeClr>
                </a:solidFill>
                <a:latin typeface="+mn-ea"/>
              </a:rPr>
              <a:t> </a:t>
            </a:r>
            <a:r>
              <a:rPr lang="ja-JP" altLang="ja-JP" sz="700" dirty="0">
                <a:solidFill>
                  <a:srgbClr val="000000"/>
                </a:solidFill>
                <a:effectLst/>
                <a:latin typeface="+mn-ea"/>
                <a:cs typeface="ＭＳ ゴシック" panose="020B0609070205080204" pitchFamily="49" charset="-128"/>
              </a:rPr>
              <a:t>冬の繁忙期における業務のひっ迫などによりやむを得ない場合には４月分</a:t>
            </a:r>
            <a:r>
              <a:rPr kumimoji="1" lang="ja-JP" altLang="en-US" sz="700" dirty="0">
                <a:solidFill>
                  <a:schemeClr val="tx1">
                    <a:lumMod val="75000"/>
                    <a:lumOff val="25000"/>
                  </a:schemeClr>
                </a:solidFill>
                <a:latin typeface="+mn-ea"/>
              </a:rPr>
              <a:t>（</a:t>
            </a:r>
            <a:r>
              <a:rPr kumimoji="1" lang="en-US" altLang="ja-JP" sz="700" dirty="0">
                <a:solidFill>
                  <a:schemeClr val="tx1">
                    <a:lumMod val="75000"/>
                    <a:lumOff val="25000"/>
                  </a:schemeClr>
                </a:solidFill>
                <a:latin typeface="+mn-ea"/>
              </a:rPr>
              <a:t>5</a:t>
            </a:r>
            <a:r>
              <a:rPr kumimoji="1" lang="ja-JP" altLang="en-US" sz="700" dirty="0">
                <a:solidFill>
                  <a:schemeClr val="tx1">
                    <a:lumMod val="75000"/>
                    <a:lumOff val="25000"/>
                  </a:schemeClr>
                </a:solidFill>
                <a:latin typeface="+mn-ea"/>
              </a:rPr>
              <a:t>月検針分）からの値引きの場合があります。</a:t>
            </a:r>
          </a:p>
        </p:txBody>
      </p:sp>
      <p:pic>
        <p:nvPicPr>
          <p:cNvPr id="5" name="図 4" descr="QR コード&#10;&#10;自動的に生成された説明">
            <a:extLst>
              <a:ext uri="{FF2B5EF4-FFF2-40B4-BE49-F238E27FC236}">
                <a16:creationId xmlns:a16="http://schemas.microsoft.com/office/drawing/2014/main" id="{1909042E-C3C8-7FE5-B547-F95AC4F9C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7959" y="6843794"/>
            <a:ext cx="637200" cy="637200"/>
          </a:xfrm>
          <a:prstGeom prst="rect">
            <a:avLst/>
          </a:prstGeom>
        </p:spPr>
      </p:pic>
    </p:spTree>
    <p:extLst>
      <p:ext uri="{BB962C8B-B14F-4D97-AF65-F5344CB8AC3E}">
        <p14:creationId xmlns:p14="http://schemas.microsoft.com/office/powerpoint/2010/main" val="41992959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2410</TotalTime>
  <Words>219</Words>
  <Application>Microsoft Office PowerPoint</Application>
  <PresentationFormat>ユーザー設定</PresentationFormat>
  <Paragraphs>27</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メイリオ</vt:lpstr>
      <vt:lpstr>Arial</vt:lpstr>
      <vt:lpstr>Calibri</vt:lpstr>
      <vt:lpstr>Calibri Light</vt:lpstr>
      <vt:lpstr>Office テーマ</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長沼　淳</dc:creator>
  <cp:lastModifiedBy>増山 新平（化学保安課）</cp:lastModifiedBy>
  <cp:revision>133</cp:revision>
  <cp:lastPrinted>2025-03-04T01:55:42Z</cp:lastPrinted>
  <dcterms:created xsi:type="dcterms:W3CDTF">2023-06-27T07:30:47Z</dcterms:created>
  <dcterms:modified xsi:type="dcterms:W3CDTF">2026-01-06T22:17:44Z</dcterms:modified>
</cp:coreProperties>
</file>