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8" r:id="rId2"/>
  </p:sldIdLst>
  <p:sldSz cx="5327650" cy="7559675"/>
  <p:notesSz cx="6770688" cy="9902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16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EEF3"/>
    <a:srgbClr val="A2E3F3"/>
    <a:srgbClr val="69FE5E"/>
    <a:srgbClr val="F3FD95"/>
    <a:srgbClr val="F0EEEC"/>
    <a:srgbClr val="FF5050"/>
    <a:srgbClr val="4E6382"/>
    <a:srgbClr val="B7CCDD"/>
    <a:srgbClr val="526D98"/>
    <a:srgbClr val="E7E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5" d="100"/>
          <a:sy n="95" d="100"/>
        </p:scale>
        <p:origin x="2250" y="90"/>
      </p:cViewPr>
      <p:guideLst>
        <p:guide orient="horz" pos="2381"/>
        <p:guide pos="16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99574" y="1237197"/>
            <a:ext cx="4528503" cy="2631887"/>
          </a:xfrm>
        </p:spPr>
        <p:txBody>
          <a:bodyPr anchor="b"/>
          <a:lstStyle>
            <a:lvl1pPr algn="ctr">
              <a:defRPr sz="3496"/>
            </a:lvl1pPr>
          </a:lstStyle>
          <a:p>
            <a:r>
              <a:rPr lang="ja-JP" altLang="en-US"/>
              <a:t>マスター タイトルの書式設定</a:t>
            </a:r>
            <a:endParaRPr lang="en-US" dirty="0"/>
          </a:p>
        </p:txBody>
      </p:sp>
      <p:sp>
        <p:nvSpPr>
          <p:cNvPr id="3" name="Subtitle 2"/>
          <p:cNvSpPr>
            <a:spLocks noGrp="1"/>
          </p:cNvSpPr>
          <p:nvPr>
            <p:ph type="subTitle" idx="1"/>
          </p:nvPr>
        </p:nvSpPr>
        <p:spPr>
          <a:xfrm>
            <a:off x="665956" y="3970580"/>
            <a:ext cx="3995738" cy="1825171"/>
          </a:xfrm>
        </p:spPr>
        <p:txBody>
          <a:bodyPr/>
          <a:lstStyle>
            <a:lvl1pPr marL="0" indent="0" algn="ctr">
              <a:buNone/>
              <a:defRPr sz="1398"/>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92981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390617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2600" y="402483"/>
            <a:ext cx="1148775"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366276" y="402483"/>
            <a:ext cx="3379728"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250678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24970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63501" y="1884671"/>
            <a:ext cx="4595098" cy="3144614"/>
          </a:xfrm>
        </p:spPr>
        <p:txBody>
          <a:bodyPr anchor="b"/>
          <a:lstStyle>
            <a:lvl1pPr>
              <a:defRPr sz="349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63501" y="5059035"/>
            <a:ext cx="4595098" cy="1653678"/>
          </a:xfrm>
        </p:spPr>
        <p:txBody>
          <a:bodyPr/>
          <a:lstStyle>
            <a:lvl1pPr marL="0" indent="0">
              <a:buNone/>
              <a:defRPr sz="1398">
                <a:solidFill>
                  <a:schemeClr val="tx1"/>
                </a:solidFill>
              </a:defRPr>
            </a:lvl1pPr>
            <a:lvl2pPr marL="266365" indent="0">
              <a:buNone/>
              <a:defRPr sz="1165">
                <a:solidFill>
                  <a:schemeClr val="tx1">
                    <a:tint val="75000"/>
                  </a:schemeClr>
                </a:solidFill>
              </a:defRPr>
            </a:lvl2pPr>
            <a:lvl3pPr marL="532729" indent="0">
              <a:buNone/>
              <a:defRPr sz="1049">
                <a:solidFill>
                  <a:schemeClr val="tx1">
                    <a:tint val="75000"/>
                  </a:schemeClr>
                </a:solidFill>
              </a:defRPr>
            </a:lvl3pPr>
            <a:lvl4pPr marL="799094" indent="0">
              <a:buNone/>
              <a:defRPr sz="932">
                <a:solidFill>
                  <a:schemeClr val="tx1">
                    <a:tint val="75000"/>
                  </a:schemeClr>
                </a:solidFill>
              </a:defRPr>
            </a:lvl4pPr>
            <a:lvl5pPr marL="1065459" indent="0">
              <a:buNone/>
              <a:defRPr sz="932">
                <a:solidFill>
                  <a:schemeClr val="tx1">
                    <a:tint val="75000"/>
                  </a:schemeClr>
                </a:solidFill>
              </a:defRPr>
            </a:lvl5pPr>
            <a:lvl6pPr marL="1331824" indent="0">
              <a:buNone/>
              <a:defRPr sz="932">
                <a:solidFill>
                  <a:schemeClr val="tx1">
                    <a:tint val="75000"/>
                  </a:schemeClr>
                </a:solidFill>
              </a:defRPr>
            </a:lvl6pPr>
            <a:lvl7pPr marL="1598188" indent="0">
              <a:buNone/>
              <a:defRPr sz="932">
                <a:solidFill>
                  <a:schemeClr val="tx1">
                    <a:tint val="75000"/>
                  </a:schemeClr>
                </a:solidFill>
              </a:defRPr>
            </a:lvl7pPr>
            <a:lvl8pPr marL="1864553" indent="0">
              <a:buNone/>
              <a:defRPr sz="932">
                <a:solidFill>
                  <a:schemeClr val="tx1">
                    <a:tint val="75000"/>
                  </a:schemeClr>
                </a:solidFill>
              </a:defRPr>
            </a:lvl8pPr>
            <a:lvl9pPr marL="2130918" indent="0">
              <a:buNone/>
              <a:defRPr sz="93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3483002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366276" y="2012414"/>
            <a:ext cx="226425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2697123" y="2012414"/>
            <a:ext cx="226425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81281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366970" y="402484"/>
            <a:ext cx="4595098"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366971" y="1853171"/>
            <a:ext cx="22538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ja-JP" altLang="en-US"/>
              <a:t>マスター テキストの書式設定</a:t>
            </a:r>
          </a:p>
        </p:txBody>
      </p:sp>
      <p:sp>
        <p:nvSpPr>
          <p:cNvPr id="4" name="Content Placeholder 3"/>
          <p:cNvSpPr>
            <a:spLocks noGrp="1"/>
          </p:cNvSpPr>
          <p:nvPr>
            <p:ph sz="half" idx="2"/>
          </p:nvPr>
        </p:nvSpPr>
        <p:spPr>
          <a:xfrm>
            <a:off x="366971" y="2761381"/>
            <a:ext cx="2253845"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2697123" y="1853171"/>
            <a:ext cx="22649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ja-JP" altLang="en-US"/>
              <a:t>マスター テキストの書式設定</a:t>
            </a:r>
          </a:p>
        </p:txBody>
      </p:sp>
      <p:sp>
        <p:nvSpPr>
          <p:cNvPr id="6" name="Content Placeholder 5"/>
          <p:cNvSpPr>
            <a:spLocks noGrp="1"/>
          </p:cNvSpPr>
          <p:nvPr>
            <p:ph sz="quarter" idx="4"/>
          </p:nvPr>
        </p:nvSpPr>
        <p:spPr>
          <a:xfrm>
            <a:off x="2697123" y="2761381"/>
            <a:ext cx="2264945"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127275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397398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318315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ja-JP" altLang="en-US"/>
              <a:t>マスター タイトルの書式設定</a:t>
            </a:r>
            <a:endParaRPr lang="en-US" dirty="0"/>
          </a:p>
        </p:txBody>
      </p:sp>
      <p:sp>
        <p:nvSpPr>
          <p:cNvPr id="3" name="Content Placeholder 2"/>
          <p:cNvSpPr>
            <a:spLocks noGrp="1"/>
          </p:cNvSpPr>
          <p:nvPr>
            <p:ph idx="1"/>
          </p:nvPr>
        </p:nvSpPr>
        <p:spPr>
          <a:xfrm>
            <a:off x="2264945" y="1088455"/>
            <a:ext cx="2697123" cy="5372269"/>
          </a:xfrm>
        </p:spPr>
        <p:txBody>
          <a:bodyPr/>
          <a:lstStyle>
            <a:lvl1pPr>
              <a:defRPr sz="1864"/>
            </a:lvl1pPr>
            <a:lvl2pPr>
              <a:defRPr sz="1631"/>
            </a:lvl2pPr>
            <a:lvl3pPr>
              <a:defRPr sz="1398"/>
            </a:lvl3pPr>
            <a:lvl4pPr>
              <a:defRPr sz="1165"/>
            </a:lvl4pPr>
            <a:lvl5pPr>
              <a:defRPr sz="1165"/>
            </a:lvl5pPr>
            <a:lvl6pPr>
              <a:defRPr sz="1165"/>
            </a:lvl6pPr>
            <a:lvl7pPr>
              <a:defRPr sz="1165"/>
            </a:lvl7pPr>
            <a:lvl8pPr>
              <a:defRPr sz="1165"/>
            </a:lvl8pPr>
            <a:lvl9pPr>
              <a:defRPr sz="116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339904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264945" y="1088455"/>
            <a:ext cx="2697123" cy="5372269"/>
          </a:xfrm>
        </p:spPr>
        <p:txBody>
          <a:bodyPr anchor="t"/>
          <a:lstStyle>
            <a:lvl1pPr marL="0" indent="0">
              <a:buNone/>
              <a:defRPr sz="1864"/>
            </a:lvl1pPr>
            <a:lvl2pPr marL="266365" indent="0">
              <a:buNone/>
              <a:defRPr sz="1631"/>
            </a:lvl2pPr>
            <a:lvl3pPr marL="532729" indent="0">
              <a:buNone/>
              <a:defRPr sz="1398"/>
            </a:lvl3pPr>
            <a:lvl4pPr marL="799094" indent="0">
              <a:buNone/>
              <a:defRPr sz="1165"/>
            </a:lvl4pPr>
            <a:lvl5pPr marL="1065459" indent="0">
              <a:buNone/>
              <a:defRPr sz="1165"/>
            </a:lvl5pPr>
            <a:lvl6pPr marL="1331824" indent="0">
              <a:buNone/>
              <a:defRPr sz="1165"/>
            </a:lvl6pPr>
            <a:lvl7pPr marL="1598188" indent="0">
              <a:buNone/>
              <a:defRPr sz="1165"/>
            </a:lvl7pPr>
            <a:lvl8pPr marL="1864553" indent="0">
              <a:buNone/>
              <a:defRPr sz="1165"/>
            </a:lvl8pPr>
            <a:lvl9pPr marL="2130918" indent="0">
              <a:buNone/>
              <a:defRPr sz="116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67654C-A9D8-476C-8D8B-7E05B26A2664}" type="datetimeFigureOut">
              <a:rPr kumimoji="1" lang="ja-JP" altLang="en-US" smtClean="0"/>
              <a:t>2026/1/7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282286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76" y="402484"/>
            <a:ext cx="4595098"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366276" y="7006700"/>
            <a:ext cx="1198721" cy="402483"/>
          </a:xfrm>
          <a:prstGeom prst="rect">
            <a:avLst/>
          </a:prstGeom>
        </p:spPr>
        <p:txBody>
          <a:bodyPr vert="horz" lIns="91440" tIns="45720" rIns="91440" bIns="45720" rtlCol="0" anchor="ctr"/>
          <a:lstStyle>
            <a:lvl1pPr algn="l">
              <a:defRPr sz="699">
                <a:solidFill>
                  <a:schemeClr val="tx1">
                    <a:tint val="75000"/>
                  </a:schemeClr>
                </a:solidFill>
              </a:defRPr>
            </a:lvl1pPr>
          </a:lstStyle>
          <a:p>
            <a:fld id="{A967654C-A9D8-476C-8D8B-7E05B26A2664}" type="datetimeFigureOut">
              <a:rPr kumimoji="1" lang="ja-JP" altLang="en-US" smtClean="0"/>
              <a:t>2026/1/7</a:t>
            </a:fld>
            <a:endParaRPr kumimoji="1" lang="ja-JP" altLang="en-US"/>
          </a:p>
        </p:txBody>
      </p:sp>
      <p:sp>
        <p:nvSpPr>
          <p:cNvPr id="5" name="Footer Placeholder 4"/>
          <p:cNvSpPr>
            <a:spLocks noGrp="1"/>
          </p:cNvSpPr>
          <p:nvPr>
            <p:ph type="ftr" sz="quarter" idx="3"/>
          </p:nvPr>
        </p:nvSpPr>
        <p:spPr>
          <a:xfrm>
            <a:off x="1764784" y="7006700"/>
            <a:ext cx="1798082" cy="402483"/>
          </a:xfrm>
          <a:prstGeom prst="rect">
            <a:avLst/>
          </a:prstGeom>
        </p:spPr>
        <p:txBody>
          <a:bodyPr vert="horz" lIns="91440" tIns="45720" rIns="91440" bIns="45720" rtlCol="0" anchor="ctr"/>
          <a:lstStyle>
            <a:lvl1pPr algn="ctr">
              <a:defRPr sz="69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3762653" y="7006700"/>
            <a:ext cx="1198721" cy="402483"/>
          </a:xfrm>
          <a:prstGeom prst="rect">
            <a:avLst/>
          </a:prstGeom>
        </p:spPr>
        <p:txBody>
          <a:bodyPr vert="horz" lIns="91440" tIns="45720" rIns="91440" bIns="45720" rtlCol="0" anchor="ctr"/>
          <a:lstStyle>
            <a:lvl1pPr algn="r">
              <a:defRPr sz="699">
                <a:solidFill>
                  <a:schemeClr val="tx1">
                    <a:tint val="75000"/>
                  </a:schemeClr>
                </a:solidFill>
              </a:defRPr>
            </a:lvl1pPr>
          </a:lstStyle>
          <a:p>
            <a:fld id="{5AE7B1D7-1C95-4823-A3A5-F011CE3B62AC}" type="slidenum">
              <a:rPr kumimoji="1" lang="ja-JP" altLang="en-US" smtClean="0"/>
              <a:t>‹#›</a:t>
            </a:fld>
            <a:endParaRPr kumimoji="1" lang="ja-JP" altLang="en-US"/>
          </a:p>
        </p:txBody>
      </p:sp>
    </p:spTree>
    <p:extLst>
      <p:ext uri="{BB962C8B-B14F-4D97-AF65-F5344CB8AC3E}">
        <p14:creationId xmlns:p14="http://schemas.microsoft.com/office/powerpoint/2010/main" val="1429047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32729" rtl="0" eaLnBrk="1" latinLnBrk="0" hangingPunct="1">
        <a:lnSpc>
          <a:spcPct val="90000"/>
        </a:lnSpc>
        <a:spcBef>
          <a:spcPct val="0"/>
        </a:spcBef>
        <a:buNone/>
        <a:defRPr kumimoji="1" sz="2563" kern="1200">
          <a:solidFill>
            <a:schemeClr val="tx1"/>
          </a:solidFill>
          <a:latin typeface="+mj-lt"/>
          <a:ea typeface="+mj-ea"/>
          <a:cs typeface="+mj-cs"/>
        </a:defRPr>
      </a:lvl1pPr>
    </p:titleStyle>
    <p:bodyStyle>
      <a:lvl1pPr marL="133182" indent="-133182" algn="l" defTabSz="532729" rtl="0" eaLnBrk="1" latinLnBrk="0" hangingPunct="1">
        <a:lnSpc>
          <a:spcPct val="90000"/>
        </a:lnSpc>
        <a:spcBef>
          <a:spcPts val="583"/>
        </a:spcBef>
        <a:buFont typeface="Arial" panose="020B0604020202020204" pitchFamily="34" charset="0"/>
        <a:buChar char="•"/>
        <a:defRPr kumimoji="1" sz="1631" kern="1200">
          <a:solidFill>
            <a:schemeClr val="tx1"/>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kumimoji="1" sz="1398"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kumimoji="1" sz="1165"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kumimoji="1" sz="1049" kern="1200">
          <a:solidFill>
            <a:schemeClr val="tx1"/>
          </a:solidFill>
          <a:latin typeface="+mn-lt"/>
          <a:ea typeface="+mn-ea"/>
          <a:cs typeface="+mn-cs"/>
        </a:defRPr>
      </a:lvl9pPr>
    </p:bodyStyle>
    <p:otherStyle>
      <a:defPPr>
        <a:defRPr lang="en-US"/>
      </a:defPPr>
      <a:lvl1pPr marL="0" algn="l" defTabSz="532729" rtl="0" eaLnBrk="1" latinLnBrk="0" hangingPunct="1">
        <a:defRPr kumimoji="1" sz="1049" kern="1200">
          <a:solidFill>
            <a:schemeClr val="tx1"/>
          </a:solidFill>
          <a:latin typeface="+mn-lt"/>
          <a:ea typeface="+mn-ea"/>
          <a:cs typeface="+mn-cs"/>
        </a:defRPr>
      </a:lvl1pPr>
      <a:lvl2pPr marL="266365" algn="l" defTabSz="532729" rtl="0" eaLnBrk="1" latinLnBrk="0" hangingPunct="1">
        <a:defRPr kumimoji="1" sz="1049" kern="1200">
          <a:solidFill>
            <a:schemeClr val="tx1"/>
          </a:solidFill>
          <a:latin typeface="+mn-lt"/>
          <a:ea typeface="+mn-ea"/>
          <a:cs typeface="+mn-cs"/>
        </a:defRPr>
      </a:lvl2pPr>
      <a:lvl3pPr marL="532729" algn="l" defTabSz="532729" rtl="0" eaLnBrk="1" latinLnBrk="0" hangingPunct="1">
        <a:defRPr kumimoji="1" sz="1049" kern="1200">
          <a:solidFill>
            <a:schemeClr val="tx1"/>
          </a:solidFill>
          <a:latin typeface="+mn-lt"/>
          <a:ea typeface="+mn-ea"/>
          <a:cs typeface="+mn-cs"/>
        </a:defRPr>
      </a:lvl3pPr>
      <a:lvl4pPr marL="799094" algn="l" defTabSz="532729" rtl="0" eaLnBrk="1" latinLnBrk="0" hangingPunct="1">
        <a:defRPr kumimoji="1" sz="1049" kern="1200">
          <a:solidFill>
            <a:schemeClr val="tx1"/>
          </a:solidFill>
          <a:latin typeface="+mn-lt"/>
          <a:ea typeface="+mn-ea"/>
          <a:cs typeface="+mn-cs"/>
        </a:defRPr>
      </a:lvl4pPr>
      <a:lvl5pPr marL="1065459" algn="l" defTabSz="532729" rtl="0" eaLnBrk="1" latinLnBrk="0" hangingPunct="1">
        <a:defRPr kumimoji="1" sz="1049" kern="1200">
          <a:solidFill>
            <a:schemeClr val="tx1"/>
          </a:solidFill>
          <a:latin typeface="+mn-lt"/>
          <a:ea typeface="+mn-ea"/>
          <a:cs typeface="+mn-cs"/>
        </a:defRPr>
      </a:lvl5pPr>
      <a:lvl6pPr marL="1331824" algn="l" defTabSz="532729" rtl="0" eaLnBrk="1" latinLnBrk="0" hangingPunct="1">
        <a:defRPr kumimoji="1" sz="1049" kern="1200">
          <a:solidFill>
            <a:schemeClr val="tx1"/>
          </a:solidFill>
          <a:latin typeface="+mn-lt"/>
          <a:ea typeface="+mn-ea"/>
          <a:cs typeface="+mn-cs"/>
        </a:defRPr>
      </a:lvl6pPr>
      <a:lvl7pPr marL="1598188" algn="l" defTabSz="532729" rtl="0" eaLnBrk="1" latinLnBrk="0" hangingPunct="1">
        <a:defRPr kumimoji="1" sz="1049" kern="1200">
          <a:solidFill>
            <a:schemeClr val="tx1"/>
          </a:solidFill>
          <a:latin typeface="+mn-lt"/>
          <a:ea typeface="+mn-ea"/>
          <a:cs typeface="+mn-cs"/>
        </a:defRPr>
      </a:lvl7pPr>
      <a:lvl8pPr marL="1864553" algn="l" defTabSz="532729" rtl="0" eaLnBrk="1" latinLnBrk="0" hangingPunct="1">
        <a:defRPr kumimoji="1" sz="1049" kern="1200">
          <a:solidFill>
            <a:schemeClr val="tx1"/>
          </a:solidFill>
          <a:latin typeface="+mn-lt"/>
          <a:ea typeface="+mn-ea"/>
          <a:cs typeface="+mn-cs"/>
        </a:defRPr>
      </a:lvl8pPr>
      <a:lvl9pPr marL="2130918" algn="l" defTabSz="532729" rtl="0" eaLnBrk="1" latinLnBrk="0" hangingPunct="1">
        <a:defRPr kumimoji="1" sz="10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73FF4F7D-55EA-43C5-8E47-E6A88E45462F}"/>
              </a:ext>
            </a:extLst>
          </p:cNvPr>
          <p:cNvSpPr/>
          <p:nvPr/>
        </p:nvSpPr>
        <p:spPr>
          <a:xfrm>
            <a:off x="0" y="0"/>
            <a:ext cx="5327650" cy="6593486"/>
          </a:xfrm>
          <a:prstGeom prst="rect">
            <a:avLst/>
          </a:prstGeom>
          <a:solidFill>
            <a:srgbClr val="F0E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sp>
        <p:nvSpPr>
          <p:cNvPr id="28" name="正方形/長方形 27">
            <a:extLst>
              <a:ext uri="{FF2B5EF4-FFF2-40B4-BE49-F238E27FC236}">
                <a16:creationId xmlns:a16="http://schemas.microsoft.com/office/drawing/2014/main" id="{073B3C69-F8C6-4037-B320-88CABB83A6DD}"/>
              </a:ext>
            </a:extLst>
          </p:cNvPr>
          <p:cNvSpPr/>
          <p:nvPr/>
        </p:nvSpPr>
        <p:spPr>
          <a:xfrm>
            <a:off x="0" y="6558981"/>
            <a:ext cx="5327651" cy="10006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6" dirty="0"/>
          </a:p>
        </p:txBody>
      </p:sp>
      <p:sp>
        <p:nvSpPr>
          <p:cNvPr id="34" name="正方形/長方形 33"/>
          <p:cNvSpPr/>
          <p:nvPr/>
        </p:nvSpPr>
        <p:spPr>
          <a:xfrm>
            <a:off x="266706" y="5479675"/>
            <a:ext cx="4807591" cy="968789"/>
          </a:xfrm>
          <a:prstGeom prst="rect">
            <a:avLst/>
          </a:prstGeom>
          <a:solidFill>
            <a:schemeClr val="bg1"/>
          </a:solidFill>
          <a:ln w="317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6" b="1" dirty="0">
                <a:latin typeface="Meiryo UI" panose="020B0604030504040204" pitchFamily="50" charset="-128"/>
                <a:ea typeface="Meiryo UI" panose="020B0604030504040204" pitchFamily="50" charset="-128"/>
              </a:rPr>
              <a:t>等は不要</a:t>
            </a:r>
            <a:endParaRPr kumimoji="1" lang="ja-JP" altLang="en-US" sz="1056" dirty="0"/>
          </a:p>
        </p:txBody>
      </p:sp>
      <p:sp>
        <p:nvSpPr>
          <p:cNvPr id="31" name="正方形/長方形 30"/>
          <p:cNvSpPr/>
          <p:nvPr/>
        </p:nvSpPr>
        <p:spPr>
          <a:xfrm>
            <a:off x="301210" y="5521044"/>
            <a:ext cx="954107" cy="402546"/>
          </a:xfrm>
          <a:prstGeom prst="rect">
            <a:avLst/>
          </a:prstGeom>
        </p:spPr>
        <p:txBody>
          <a:bodyPr wrap="none">
            <a:spAutoFit/>
          </a:bodyPr>
          <a:lstStyle/>
          <a:p>
            <a:pPr>
              <a:lnSpc>
                <a:spcPct val="120000"/>
              </a:lnSpc>
            </a:pPr>
            <a:r>
              <a:rPr lang="ja-JP" altLang="en-US" sz="1000" dirty="0">
                <a:solidFill>
                  <a:schemeClr val="tx1">
                    <a:lumMod val="75000"/>
                    <a:lumOff val="25000"/>
                  </a:schemeClr>
                </a:solidFill>
                <a:latin typeface="BIZ UDPゴシック" panose="020B0400000000000000" pitchFamily="50" charset="-128"/>
                <a:ea typeface="BIZ UDPゴシック" panose="020B0400000000000000" pitchFamily="50" charset="-128"/>
              </a:rPr>
              <a:t>販売店記入欄</a:t>
            </a:r>
            <a:endParaRPr lang="en-US" altLang="ja-JP" sz="1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20000"/>
              </a:lnSpc>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（会社名・連絡先）</a:t>
            </a:r>
          </a:p>
        </p:txBody>
      </p:sp>
      <p:sp>
        <p:nvSpPr>
          <p:cNvPr id="10" name="テキスト ボックス 9">
            <a:extLst>
              <a:ext uri="{FF2B5EF4-FFF2-40B4-BE49-F238E27FC236}">
                <a16:creationId xmlns:a16="http://schemas.microsoft.com/office/drawing/2014/main" id="{6B248ABB-643E-41CB-8B4C-80DCC2CFBCA5}"/>
              </a:ext>
            </a:extLst>
          </p:cNvPr>
          <p:cNvSpPr txBox="1"/>
          <p:nvPr/>
        </p:nvSpPr>
        <p:spPr>
          <a:xfrm>
            <a:off x="294455" y="6619364"/>
            <a:ext cx="2393604" cy="468141"/>
          </a:xfrm>
          <a:prstGeom prst="rect">
            <a:avLst/>
          </a:prstGeom>
          <a:noFill/>
        </p:spPr>
        <p:txBody>
          <a:bodyPr wrap="none" rtlCol="0">
            <a:spAutoFit/>
          </a:bodyPr>
          <a:lstStyle/>
          <a:p>
            <a:pPr>
              <a:lnSpc>
                <a:spcPct val="120000"/>
              </a:lnSpc>
            </a:pPr>
            <a:r>
              <a:rPr kumimoji="1"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rPr>
              <a:t>お問合せ</a:t>
            </a:r>
            <a:endParaRPr kumimoji="1" lang="en-US" altLang="ja-JP" sz="11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rPr>
              <a:t>埼玉県 危機管理防災部 化学保安課</a:t>
            </a:r>
          </a:p>
        </p:txBody>
      </p:sp>
      <p:pic>
        <p:nvPicPr>
          <p:cNvPr id="18" name="図 17">
            <a:extLst>
              <a:ext uri="{FF2B5EF4-FFF2-40B4-BE49-F238E27FC236}">
                <a16:creationId xmlns:a16="http://schemas.microsoft.com/office/drawing/2014/main" id="{C573DBD7-77C1-4D5B-A69D-ED7F95803DDA}"/>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225405" y="6515711"/>
            <a:ext cx="919898" cy="676395"/>
          </a:xfrm>
          <a:prstGeom prst="rect">
            <a:avLst/>
          </a:prstGeom>
        </p:spPr>
      </p:pic>
      <p:sp>
        <p:nvSpPr>
          <p:cNvPr id="2" name="テキスト ボックス 1">
            <a:extLst>
              <a:ext uri="{FF2B5EF4-FFF2-40B4-BE49-F238E27FC236}">
                <a16:creationId xmlns:a16="http://schemas.microsoft.com/office/drawing/2014/main" id="{44F681D9-42F4-420F-9567-D41C15087224}"/>
              </a:ext>
            </a:extLst>
          </p:cNvPr>
          <p:cNvSpPr txBox="1"/>
          <p:nvPr/>
        </p:nvSpPr>
        <p:spPr>
          <a:xfrm>
            <a:off x="4157806" y="7200746"/>
            <a:ext cx="1055097" cy="350289"/>
          </a:xfrm>
          <a:prstGeom prst="rect">
            <a:avLst/>
          </a:prstGeom>
          <a:noFill/>
        </p:spPr>
        <p:txBody>
          <a:bodyPr wrap="none" rtlCol="0">
            <a:spAutoFit/>
          </a:bodyPr>
          <a:lstStyle/>
          <a:p>
            <a:pPr algn="ctr">
              <a:lnSpc>
                <a:spcPts val="1068"/>
              </a:lnSpc>
            </a:pPr>
            <a:r>
              <a:rPr kumimoji="1" lang="ja-JP" altLang="en-US" sz="600" dirty="0">
                <a:solidFill>
                  <a:schemeClr val="tx1">
                    <a:lumMod val="75000"/>
                    <a:lumOff val="25000"/>
                  </a:schemeClr>
                </a:solidFill>
                <a:latin typeface="BIZ UDPゴシック" panose="020B0400000000000000" pitchFamily="50" charset="-128"/>
                <a:ea typeface="BIZ UDPゴシック" panose="020B0400000000000000" pitchFamily="50" charset="-128"/>
              </a:rPr>
              <a:t>埼玉県マスコット</a:t>
            </a:r>
            <a:endParaRPr kumimoji="1" lang="en-US" altLang="ja-JP" sz="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lnSpc>
                <a:spcPts val="1068"/>
              </a:lnSpc>
            </a:pPr>
            <a:r>
              <a:rPr kumimoji="1" lang="ja-JP" altLang="en-US" sz="600" dirty="0">
                <a:solidFill>
                  <a:schemeClr val="tx1">
                    <a:lumMod val="75000"/>
                    <a:lumOff val="25000"/>
                  </a:schemeClr>
                </a:solidFill>
                <a:latin typeface="BIZ UDPゴシック" panose="020B0400000000000000" pitchFamily="50" charset="-128"/>
                <a:ea typeface="BIZ UDPゴシック" panose="020B0400000000000000" pitchFamily="50" charset="-128"/>
              </a:rPr>
              <a:t>「コバトン＆さいたま</a:t>
            </a:r>
            <a:r>
              <a:rPr kumimoji="1" lang="ja-JP" altLang="en-US" sz="600" dirty="0" err="1">
                <a:solidFill>
                  <a:schemeClr val="tx1">
                    <a:lumMod val="75000"/>
                    <a:lumOff val="25000"/>
                  </a:schemeClr>
                </a:solidFill>
                <a:latin typeface="BIZ UDPゴシック" panose="020B0400000000000000" pitchFamily="50" charset="-128"/>
                <a:ea typeface="BIZ UDPゴシック" panose="020B0400000000000000" pitchFamily="50" charset="-128"/>
              </a:rPr>
              <a:t>っち</a:t>
            </a:r>
            <a:r>
              <a:rPr kumimoji="1" lang="ja-JP" altLang="en-US" sz="6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p:txBody>
      </p:sp>
      <p:sp>
        <p:nvSpPr>
          <p:cNvPr id="3" name="テキスト ボックス 2">
            <a:extLst>
              <a:ext uri="{FF2B5EF4-FFF2-40B4-BE49-F238E27FC236}">
                <a16:creationId xmlns:a16="http://schemas.microsoft.com/office/drawing/2014/main" id="{05430184-F148-45DA-A1DC-17D157A398CD}"/>
              </a:ext>
            </a:extLst>
          </p:cNvPr>
          <p:cNvSpPr txBox="1"/>
          <p:nvPr/>
        </p:nvSpPr>
        <p:spPr>
          <a:xfrm>
            <a:off x="285829" y="7065249"/>
            <a:ext cx="2266967" cy="407676"/>
          </a:xfrm>
          <a:prstGeom prst="rect">
            <a:avLst/>
          </a:prstGeom>
          <a:noFill/>
        </p:spPr>
        <p:txBody>
          <a:bodyPr wrap="none" rtlCol="0">
            <a:spAutoFit/>
          </a:bodyPr>
          <a:lstStyle/>
          <a:p>
            <a:pPr>
              <a:lnSpc>
                <a:spcPct val="120000"/>
              </a:lnSpc>
            </a:pPr>
            <a:r>
              <a:rPr kumimoji="1"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t>048-830-8439</a:t>
            </a:r>
          </a:p>
          <a:p>
            <a:pPr>
              <a:lnSpc>
                <a:spcPct val="120000"/>
              </a:lnSpc>
            </a:pPr>
            <a:r>
              <a:rPr kumimoji="1"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t>a2970-06@pref.saitama.lg.jp</a:t>
            </a:r>
            <a:endParaRPr kumimoji="1"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810585B6-958B-45DF-A839-0D54F0507BED}"/>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127191" y="1051104"/>
            <a:ext cx="2100000" cy="1260000"/>
          </a:xfrm>
          <a:prstGeom prst="rect">
            <a:avLst/>
          </a:prstGeom>
        </p:spPr>
      </p:pic>
      <p:sp>
        <p:nvSpPr>
          <p:cNvPr id="36" name="フローチャート: 代替処理 35">
            <a:extLst>
              <a:ext uri="{FF2B5EF4-FFF2-40B4-BE49-F238E27FC236}">
                <a16:creationId xmlns:a16="http://schemas.microsoft.com/office/drawing/2014/main" id="{5AA61D19-6E9F-4E7C-9DD6-99DBDE02CD90}"/>
              </a:ext>
            </a:extLst>
          </p:cNvPr>
          <p:cNvSpPr/>
          <p:nvPr/>
        </p:nvSpPr>
        <p:spPr>
          <a:xfrm>
            <a:off x="269591" y="631400"/>
            <a:ext cx="4788468" cy="358039"/>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1E6062C-B1AA-4A52-A3B3-8046DC7E0187}"/>
              </a:ext>
            </a:extLst>
          </p:cNvPr>
          <p:cNvSpPr txBox="1"/>
          <p:nvPr/>
        </p:nvSpPr>
        <p:spPr>
          <a:xfrm>
            <a:off x="266704" y="698814"/>
            <a:ext cx="4809238" cy="307777"/>
          </a:xfrm>
          <a:prstGeom prst="rect">
            <a:avLst/>
          </a:prstGeom>
          <a:noFill/>
        </p:spPr>
        <p:txBody>
          <a:bodyPr wrap="square" rtlCol="0">
            <a:spAutoFit/>
          </a:bodyPr>
          <a:lstStyle/>
          <a:p>
            <a:pPr algn="ctr"/>
            <a:r>
              <a:rPr kumimoji="1" lang="en-US" altLang="ja-JP" sz="1400" b="1" spc="300" dirty="0">
                <a:solidFill>
                  <a:schemeClr val="tx1">
                    <a:lumMod val="85000"/>
                    <a:lumOff val="15000"/>
                  </a:schemeClr>
                </a:solidFill>
                <a:latin typeface="メイリオ" panose="020B0604030504040204" pitchFamily="50" charset="-128"/>
                <a:ea typeface="メイリオ" panose="020B0604030504040204" pitchFamily="50" charset="-128"/>
              </a:rPr>
              <a:t>LP</a:t>
            </a:r>
            <a:r>
              <a:rPr kumimoji="1" lang="ja-JP" altLang="en-US" sz="1400" b="1" spc="300" dirty="0">
                <a:solidFill>
                  <a:schemeClr val="tx1">
                    <a:lumMod val="85000"/>
                    <a:lumOff val="15000"/>
                  </a:schemeClr>
                </a:solidFill>
                <a:latin typeface="メイリオ" panose="020B0604030504040204" pitchFamily="50" charset="-128"/>
                <a:ea typeface="メイリオ" panose="020B0604030504040204" pitchFamily="50" charset="-128"/>
              </a:rPr>
              <a:t>ガス</a:t>
            </a:r>
            <a:r>
              <a:rPr kumimoji="1" lang="ja-JP" altLang="en-US" sz="1100" b="1" spc="300" dirty="0">
                <a:solidFill>
                  <a:schemeClr val="tx1">
                    <a:lumMod val="85000"/>
                    <a:lumOff val="15000"/>
                  </a:schemeClr>
                </a:solidFill>
                <a:latin typeface="メイリオ" panose="020B0604030504040204" pitchFamily="50" charset="-128"/>
                <a:ea typeface="メイリオ" panose="020B0604030504040204" pitchFamily="50" charset="-128"/>
              </a:rPr>
              <a:t>を</a:t>
            </a:r>
            <a:r>
              <a:rPr kumimoji="1" lang="ja-JP" altLang="en-US" sz="1400" b="1" spc="300" dirty="0">
                <a:solidFill>
                  <a:schemeClr val="tx1">
                    <a:lumMod val="85000"/>
                    <a:lumOff val="15000"/>
                  </a:schemeClr>
                </a:solidFill>
                <a:latin typeface="メイリオ" panose="020B0604030504040204" pitchFamily="50" charset="-128"/>
                <a:ea typeface="メイリオ" panose="020B0604030504040204" pitchFamily="50" charset="-128"/>
              </a:rPr>
              <a:t>お使い</a:t>
            </a:r>
            <a:r>
              <a:rPr kumimoji="1" lang="ja-JP" altLang="en-US" sz="1100" b="1" spc="300" dirty="0">
                <a:solidFill>
                  <a:schemeClr val="tx1">
                    <a:lumMod val="85000"/>
                    <a:lumOff val="15000"/>
                  </a:schemeClr>
                </a:solidFill>
                <a:latin typeface="メイリオ" panose="020B0604030504040204" pitchFamily="50" charset="-128"/>
                <a:ea typeface="メイリオ" panose="020B0604030504040204" pitchFamily="50" charset="-128"/>
              </a:rPr>
              <a:t>の</a:t>
            </a:r>
            <a:r>
              <a:rPr kumimoji="1" lang="ja-JP" altLang="en-US" sz="1400" b="1" spc="300" dirty="0">
                <a:solidFill>
                  <a:schemeClr val="tx1">
                    <a:lumMod val="85000"/>
                    <a:lumOff val="15000"/>
                  </a:schemeClr>
                </a:solidFill>
                <a:latin typeface="メイリオ" panose="020B0604030504040204" pitchFamily="50" charset="-128"/>
                <a:ea typeface="メイリオ" panose="020B0604030504040204" pitchFamily="50" charset="-128"/>
              </a:rPr>
              <a:t>皆さま</a:t>
            </a:r>
            <a:r>
              <a:rPr kumimoji="1" lang="ja-JP" altLang="en-US" sz="1100" b="1" spc="300" dirty="0">
                <a:solidFill>
                  <a:schemeClr val="tx1">
                    <a:lumMod val="85000"/>
                    <a:lumOff val="15000"/>
                  </a:schemeClr>
                </a:solidFill>
                <a:latin typeface="メイリオ" panose="020B0604030504040204" pitchFamily="50" charset="-128"/>
                <a:ea typeface="メイリオ" panose="020B0604030504040204" pitchFamily="50" charset="-128"/>
              </a:rPr>
              <a:t>へ</a:t>
            </a:r>
            <a:endParaRPr kumimoji="1" lang="en-US" altLang="ja-JP" sz="11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39" name="四角形: 角を丸くする 38">
            <a:extLst>
              <a:ext uri="{FF2B5EF4-FFF2-40B4-BE49-F238E27FC236}">
                <a16:creationId xmlns:a16="http://schemas.microsoft.com/office/drawing/2014/main" id="{C5B9E01E-A0C1-43C0-97BD-EB1063FA9DDD}"/>
              </a:ext>
            </a:extLst>
          </p:cNvPr>
          <p:cNvSpPr/>
          <p:nvPr/>
        </p:nvSpPr>
        <p:spPr>
          <a:xfrm>
            <a:off x="266706" y="2765883"/>
            <a:ext cx="4807591" cy="2641965"/>
          </a:xfrm>
          <a:prstGeom prst="roundRect">
            <a:avLst>
              <a:gd name="adj" fmla="val 38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0E45C487-DA3A-46B2-9E6B-560CD783D063}"/>
              </a:ext>
            </a:extLst>
          </p:cNvPr>
          <p:cNvSpPr txBox="1"/>
          <p:nvPr/>
        </p:nvSpPr>
        <p:spPr>
          <a:xfrm>
            <a:off x="494512" y="2833703"/>
            <a:ext cx="4553907" cy="2165208"/>
          </a:xfrm>
          <a:prstGeom prst="rect">
            <a:avLst/>
          </a:prstGeom>
          <a:noFill/>
        </p:spPr>
        <p:txBody>
          <a:bodyPr wrap="square" rtlCol="0">
            <a:spAutoFit/>
          </a:bodyPr>
          <a:lstStyle/>
          <a:p>
            <a:pPr>
              <a:lnSpc>
                <a:spcPct val="130000"/>
              </a:lnSpc>
            </a:pP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LP</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ガス販売店を通じて、原則として令和８年１～３月分</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２～４月検針分</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の</a:t>
            </a:r>
            <a:r>
              <a:rPr kumimoji="1" lang="ja-JP" altLang="en-US" sz="1100" b="1" dirty="0">
                <a:solidFill>
                  <a:srgbClr val="FF5050"/>
                </a:solidFill>
                <a:latin typeface="メイリオ" panose="020B0604030504040204" pitchFamily="50" charset="-128"/>
                <a:ea typeface="メイリオ" panose="020B0604030504040204" pitchFamily="50" charset="-128"/>
              </a:rPr>
              <a:t>いずれかの月の</a:t>
            </a:r>
            <a:r>
              <a:rPr kumimoji="1" lang="en-US" altLang="ja-JP" sz="1100" b="1" dirty="0">
                <a:solidFill>
                  <a:srgbClr val="FF5050"/>
                </a:solidFill>
                <a:latin typeface="メイリオ" panose="020B0604030504040204" pitchFamily="50" charset="-128"/>
                <a:ea typeface="メイリオ" panose="020B0604030504040204" pitchFamily="50" charset="-128"/>
              </a:rPr>
              <a:t>LP</a:t>
            </a:r>
            <a:r>
              <a:rPr kumimoji="1" lang="ja-JP" altLang="en-US" sz="1100" b="1" dirty="0">
                <a:solidFill>
                  <a:srgbClr val="FF5050"/>
                </a:solidFill>
                <a:latin typeface="メイリオ" panose="020B0604030504040204" pitchFamily="50" charset="-128"/>
                <a:ea typeface="メイリオ" panose="020B0604030504040204" pitchFamily="50" charset="-128"/>
              </a:rPr>
              <a:t>ガス使用料金から値引き</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を行います</a:t>
            </a:r>
            <a:r>
              <a:rPr kumimoji="1" lang="ja-JP" altLang="en-US" sz="1100" b="1" dirty="0">
                <a:solidFill>
                  <a:schemeClr val="tx1">
                    <a:lumMod val="75000"/>
                    <a:lumOff val="25000"/>
                  </a:schemeClr>
                </a:solidFill>
                <a:latin typeface="+mn-ea"/>
              </a:rPr>
              <a:t>。</a:t>
            </a:r>
            <a:endParaRPr lang="ja-JP" altLang="en-US" sz="1100" dirty="0">
              <a:solidFill>
                <a:schemeClr val="tx1">
                  <a:lumMod val="75000"/>
                  <a:lumOff val="25000"/>
                </a:schemeClr>
              </a:solidFill>
            </a:endParaRPr>
          </a:p>
          <a:p>
            <a:endParaRPr kumimoji="1" lang="en-US" altLang="ja-JP" sz="1400" dirty="0">
              <a:solidFill>
                <a:schemeClr val="bg2">
                  <a:lumMod val="25000"/>
                </a:schemeClr>
              </a:solidFill>
              <a:latin typeface="メイリオ" panose="020B0604030504040204" pitchFamily="50" charset="-128"/>
              <a:ea typeface="メイリオ" panose="020B0604030504040204" pitchFamily="50" charset="-128"/>
            </a:endParaRPr>
          </a:p>
          <a:p>
            <a:pPr>
              <a:lnSpc>
                <a:spcPct val="130000"/>
              </a:lnSpc>
              <a:spcAft>
                <a:spcPts val="600"/>
              </a:spcAft>
              <a:tabLst>
                <a:tab pos="982663" algn="l"/>
              </a:tabLst>
            </a:pPr>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　 対象</a:t>
            </a:r>
            <a:r>
              <a:rPr kumimoji="1"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県内の</a:t>
            </a:r>
            <a:r>
              <a:rPr kumimoji="1" lang="ja-JP" altLang="en-US" sz="1400" b="1" dirty="0">
                <a:solidFill>
                  <a:srgbClr val="FF5050"/>
                </a:solidFill>
                <a:latin typeface="メイリオ" panose="020B0604030504040204" pitchFamily="50" charset="-128"/>
                <a:ea typeface="メイリオ" panose="020B0604030504040204" pitchFamily="50" charset="-128"/>
              </a:rPr>
              <a:t>ご家庭</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や飲食店等の</a:t>
            </a:r>
            <a:r>
              <a:rPr kumimoji="1" lang="ja-JP" altLang="en-US" sz="1400" b="1" dirty="0">
                <a:solidFill>
                  <a:srgbClr val="FF5050"/>
                </a:solidFill>
                <a:latin typeface="メイリオ" panose="020B0604030504040204" pitchFamily="50" charset="-128"/>
                <a:ea typeface="メイリオ" panose="020B0604030504040204" pitchFamily="50" charset="-128"/>
              </a:rPr>
              <a:t>業務用として</a:t>
            </a:r>
            <a:r>
              <a:rPr kumimoji="1" lang="en-US" altLang="ja-JP" sz="1400" b="1" dirty="0">
                <a:solidFill>
                  <a:srgbClr val="526D98"/>
                </a:solidFill>
                <a:latin typeface="メイリオ" panose="020B0604030504040204" pitchFamily="50" charset="-128"/>
                <a:ea typeface="メイリオ" panose="020B0604030504040204" pitchFamily="50" charset="-128"/>
              </a:rPr>
              <a:t>	</a:t>
            </a:r>
            <a:r>
              <a:rPr kumimoji="1" lang="en-US" altLang="ja-JP" sz="1400" b="1" dirty="0">
                <a:solidFill>
                  <a:srgbClr val="FF5050"/>
                </a:solidFill>
                <a:latin typeface="メイリオ" panose="020B0604030504040204" pitchFamily="50" charset="-128"/>
                <a:ea typeface="メイリオ" panose="020B0604030504040204" pitchFamily="50" charset="-128"/>
              </a:rPr>
              <a:t>LP</a:t>
            </a:r>
            <a:r>
              <a:rPr kumimoji="1" lang="ja-JP" altLang="en-US" sz="1400" b="1" dirty="0">
                <a:solidFill>
                  <a:srgbClr val="FF5050"/>
                </a:solidFill>
                <a:latin typeface="メイリオ" panose="020B0604030504040204" pitchFamily="50" charset="-128"/>
                <a:ea typeface="メイリオ" panose="020B0604030504040204" pitchFamily="50" charset="-128"/>
              </a:rPr>
              <a:t>ガスをお使いの方</a:t>
            </a:r>
          </a:p>
          <a:p>
            <a:pPr>
              <a:lnSpc>
                <a:spcPct val="130000"/>
              </a:lnSpc>
              <a:spcAft>
                <a:spcPts val="600"/>
              </a:spcAft>
              <a:tabLst>
                <a:tab pos="982663" algn="l"/>
              </a:tabLst>
            </a:pPr>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　 手続き</a:t>
            </a:r>
            <a:r>
              <a:rPr kumimoji="1"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不要</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tabLst>
                <a:tab pos="982663" algn="l"/>
              </a:tabLst>
            </a:pPr>
            <a:r>
              <a:rPr kumimoji="1"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rPr>
              <a:t>　 値引額</a:t>
            </a:r>
            <a:r>
              <a:rPr kumimoji="1"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上限 </a:t>
            </a:r>
            <a:r>
              <a:rPr kumimoji="1" lang="en-US" altLang="ja-JP" sz="2000" b="1" dirty="0">
                <a:solidFill>
                  <a:schemeClr val="tx1">
                    <a:lumMod val="75000"/>
                    <a:lumOff val="25000"/>
                  </a:schemeClr>
                </a:solidFill>
                <a:latin typeface="メイリオ" panose="020B0604030504040204" pitchFamily="50" charset="-128"/>
                <a:ea typeface="メイリオ" panose="020B0604030504040204" pitchFamily="50" charset="-128"/>
              </a:rPr>
              <a:t>3,200</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円</a:t>
            </a:r>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世帯・事業所あたり）</a:t>
            </a:r>
          </a:p>
        </p:txBody>
      </p:sp>
      <p:sp>
        <p:nvSpPr>
          <p:cNvPr id="43" name="正方形/長方形 42">
            <a:extLst>
              <a:ext uri="{FF2B5EF4-FFF2-40B4-BE49-F238E27FC236}">
                <a16:creationId xmlns:a16="http://schemas.microsoft.com/office/drawing/2014/main" id="{A34C6957-ACAF-473A-B039-D5BC985E071A}"/>
              </a:ext>
            </a:extLst>
          </p:cNvPr>
          <p:cNvSpPr/>
          <p:nvPr/>
        </p:nvSpPr>
        <p:spPr>
          <a:xfrm>
            <a:off x="301208" y="2432124"/>
            <a:ext cx="4738585" cy="261610"/>
          </a:xfrm>
          <a:prstGeom prst="rect">
            <a:avLst/>
          </a:prstGeom>
        </p:spPr>
        <p:txBody>
          <a:bodyPr wrap="square">
            <a:spAutoFit/>
          </a:bodyPr>
          <a:lstStyle/>
          <a:p>
            <a:r>
              <a:rPr lang="ja-JP" altLang="en-US" sz="1100" b="1" dirty="0">
                <a:solidFill>
                  <a:schemeClr val="tx1">
                    <a:lumMod val="75000"/>
                    <a:lumOff val="25000"/>
                  </a:schemeClr>
                </a:solidFill>
                <a:latin typeface="+mn-ea"/>
              </a:rPr>
              <a:t>埼玉県では、</a:t>
            </a:r>
            <a:r>
              <a:rPr lang="en-US" altLang="ja-JP" sz="1100" b="1" dirty="0">
                <a:solidFill>
                  <a:schemeClr val="tx1">
                    <a:lumMod val="75000"/>
                    <a:lumOff val="25000"/>
                  </a:schemeClr>
                </a:solidFill>
                <a:latin typeface="+mn-ea"/>
              </a:rPr>
              <a:t>LP</a:t>
            </a:r>
            <a:r>
              <a:rPr lang="ja-JP" altLang="en-US" sz="1100" b="1" dirty="0">
                <a:solidFill>
                  <a:schemeClr val="tx1">
                    <a:lumMod val="75000"/>
                    <a:lumOff val="25000"/>
                  </a:schemeClr>
                </a:solidFill>
                <a:latin typeface="+mn-ea"/>
              </a:rPr>
              <a:t>ガス料金高騰の影響を受ける皆様の負担を軽減します</a:t>
            </a:r>
            <a:r>
              <a:rPr lang="ja-JP" altLang="en-US" sz="1100" b="1" dirty="0">
                <a:solidFill>
                  <a:schemeClr val="tx1">
                    <a:lumMod val="75000"/>
                    <a:lumOff val="25000"/>
                  </a:schemeClr>
                </a:solidFill>
                <a:latin typeface="+mj-ea"/>
                <a:ea typeface="+mj-ea"/>
              </a:rPr>
              <a:t>。</a:t>
            </a:r>
          </a:p>
        </p:txBody>
      </p:sp>
      <p:sp>
        <p:nvSpPr>
          <p:cNvPr id="8" name="テキスト ボックス 7">
            <a:extLst>
              <a:ext uri="{FF2B5EF4-FFF2-40B4-BE49-F238E27FC236}">
                <a16:creationId xmlns:a16="http://schemas.microsoft.com/office/drawing/2014/main" id="{6DA4F201-3746-435F-B0A4-E91EB8563DE2}"/>
              </a:ext>
            </a:extLst>
          </p:cNvPr>
          <p:cNvSpPr txBox="1"/>
          <p:nvPr/>
        </p:nvSpPr>
        <p:spPr>
          <a:xfrm>
            <a:off x="3165320" y="6637534"/>
            <a:ext cx="732893" cy="230832"/>
          </a:xfrm>
          <a:prstGeom prst="rect">
            <a:avLst/>
          </a:prstGeom>
          <a:noFill/>
        </p:spPr>
        <p:txBody>
          <a:bodyPr wrap="none" rtlCol="0">
            <a:spAutoFit/>
          </a:bodyPr>
          <a:lstStyle/>
          <a:p>
            <a:pPr algn="dist"/>
            <a:r>
              <a:rPr kumimoji="1" lang="ja-JP" altLang="en-US" sz="900" spc="-150" dirty="0">
                <a:solidFill>
                  <a:schemeClr val="tx1">
                    <a:lumMod val="75000"/>
                    <a:lumOff val="25000"/>
                  </a:schemeClr>
                </a:solidFill>
                <a:latin typeface="BIZ UDPゴシック" panose="020B0400000000000000" pitchFamily="50" charset="-128"/>
                <a:ea typeface="BIZ UDPゴシック" panose="020B0400000000000000" pitchFamily="50" charset="-128"/>
              </a:rPr>
              <a:t>詳細はこちら</a:t>
            </a:r>
          </a:p>
        </p:txBody>
      </p:sp>
      <p:pic>
        <p:nvPicPr>
          <p:cNvPr id="20" name="図 19">
            <a:extLst>
              <a:ext uri="{FF2B5EF4-FFF2-40B4-BE49-F238E27FC236}">
                <a16:creationId xmlns:a16="http://schemas.microsoft.com/office/drawing/2014/main" id="{47FE43E3-843F-4308-B755-C67D96ED35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599" y="163935"/>
            <a:ext cx="322672" cy="319218"/>
          </a:xfrm>
          <a:prstGeom prst="rect">
            <a:avLst/>
          </a:prstGeom>
        </p:spPr>
      </p:pic>
      <p:sp>
        <p:nvSpPr>
          <p:cNvPr id="21" name="テキスト ボックス 20">
            <a:extLst>
              <a:ext uri="{FF2B5EF4-FFF2-40B4-BE49-F238E27FC236}">
                <a16:creationId xmlns:a16="http://schemas.microsoft.com/office/drawing/2014/main" id="{E9B0F9A6-34B3-441B-A380-C852368FE97D}"/>
              </a:ext>
            </a:extLst>
          </p:cNvPr>
          <p:cNvSpPr txBox="1"/>
          <p:nvPr/>
        </p:nvSpPr>
        <p:spPr>
          <a:xfrm>
            <a:off x="569090" y="122875"/>
            <a:ext cx="650321" cy="430887"/>
          </a:xfrm>
          <a:prstGeom prst="rect">
            <a:avLst/>
          </a:prstGeom>
          <a:noFill/>
        </p:spPr>
        <p:txBody>
          <a:bodyPr wrap="square" rtlCol="0">
            <a:spAutoFit/>
          </a:bodyPr>
          <a:lstStyle/>
          <a:p>
            <a:pPr algn="ctr"/>
            <a:r>
              <a:rPr kumimoji="1" lang="ja-JP" altLang="en-US" sz="1000" b="1" dirty="0">
                <a:solidFill>
                  <a:schemeClr val="tx1">
                    <a:lumMod val="75000"/>
                    <a:lumOff val="25000"/>
                  </a:schemeClr>
                </a:solidFill>
                <a:latin typeface="+mn-ea"/>
              </a:rPr>
              <a:t>彩の国</a:t>
            </a:r>
            <a:endParaRPr kumimoji="1" lang="en-US" altLang="ja-JP" sz="1000" b="1" dirty="0">
              <a:solidFill>
                <a:schemeClr val="tx1">
                  <a:lumMod val="75000"/>
                  <a:lumOff val="25000"/>
                </a:schemeClr>
              </a:solidFill>
              <a:latin typeface="+mn-ea"/>
            </a:endParaRPr>
          </a:p>
          <a:p>
            <a:pPr algn="ctr"/>
            <a:r>
              <a:rPr kumimoji="1" lang="ja-JP" altLang="en-US" sz="1200" b="1" dirty="0">
                <a:solidFill>
                  <a:schemeClr val="tx1">
                    <a:lumMod val="75000"/>
                    <a:lumOff val="25000"/>
                  </a:schemeClr>
                </a:solidFill>
                <a:latin typeface="+mn-ea"/>
              </a:rPr>
              <a:t>埼玉県</a:t>
            </a:r>
          </a:p>
        </p:txBody>
      </p:sp>
      <p:sp>
        <p:nvSpPr>
          <p:cNvPr id="29" name="正方形/長方形 28">
            <a:extLst>
              <a:ext uri="{FF2B5EF4-FFF2-40B4-BE49-F238E27FC236}">
                <a16:creationId xmlns:a16="http://schemas.microsoft.com/office/drawing/2014/main" id="{EB5645D9-F061-4907-9897-14202E1A268E}"/>
              </a:ext>
            </a:extLst>
          </p:cNvPr>
          <p:cNvSpPr/>
          <p:nvPr/>
        </p:nvSpPr>
        <p:spPr>
          <a:xfrm>
            <a:off x="1487184" y="4908680"/>
            <a:ext cx="3363714" cy="523220"/>
          </a:xfrm>
          <a:prstGeom prst="rect">
            <a:avLst/>
          </a:prstGeom>
        </p:spPr>
        <p:txBody>
          <a:bodyPr wrap="square">
            <a:spAutoFit/>
          </a:bodyPr>
          <a:lstStyle/>
          <a:p>
            <a:r>
              <a:rPr kumimoji="1" lang="en-US" altLang="ja-JP" sz="700" dirty="0">
                <a:solidFill>
                  <a:schemeClr val="tx1">
                    <a:lumMod val="75000"/>
                    <a:lumOff val="25000"/>
                  </a:schemeClr>
                </a:solidFill>
                <a:latin typeface="+mn-ea"/>
              </a:rPr>
              <a:t>※ </a:t>
            </a:r>
            <a:r>
              <a:rPr kumimoji="1" lang="ja-JP" altLang="en-US" sz="700" dirty="0">
                <a:solidFill>
                  <a:schemeClr val="tx1">
                    <a:lumMod val="75000"/>
                    <a:lumOff val="25000"/>
                  </a:schemeClr>
                </a:solidFill>
                <a:latin typeface="+mn-ea"/>
              </a:rPr>
              <a:t>都市ガスを使用している方等は対象外です。</a:t>
            </a:r>
            <a:endParaRPr kumimoji="1" lang="en-US" altLang="ja-JP" sz="700" dirty="0">
              <a:solidFill>
                <a:schemeClr val="tx1">
                  <a:lumMod val="75000"/>
                  <a:lumOff val="25000"/>
                </a:schemeClr>
              </a:solidFill>
              <a:latin typeface="+mn-ea"/>
            </a:endParaRPr>
          </a:p>
          <a:p>
            <a:r>
              <a:rPr kumimoji="1" lang="en-US" altLang="ja-JP" sz="700" dirty="0">
                <a:solidFill>
                  <a:schemeClr val="tx1">
                    <a:lumMod val="75000"/>
                    <a:lumOff val="25000"/>
                  </a:schemeClr>
                </a:solidFill>
                <a:latin typeface="+mn-ea"/>
              </a:rPr>
              <a:t>※ LP</a:t>
            </a:r>
            <a:r>
              <a:rPr kumimoji="1" lang="ja-JP" altLang="en-US" sz="700" dirty="0">
                <a:solidFill>
                  <a:schemeClr val="tx1">
                    <a:lumMod val="75000"/>
                    <a:lumOff val="25000"/>
                  </a:schemeClr>
                </a:solidFill>
                <a:latin typeface="+mn-ea"/>
              </a:rPr>
              <a:t>ガスの請求額が</a:t>
            </a:r>
            <a:r>
              <a:rPr kumimoji="1" lang="en-US" altLang="ja-JP" sz="700" dirty="0">
                <a:solidFill>
                  <a:schemeClr val="tx1">
                    <a:lumMod val="75000"/>
                    <a:lumOff val="25000"/>
                  </a:schemeClr>
                </a:solidFill>
                <a:latin typeface="+mn-ea"/>
              </a:rPr>
              <a:t>3,200</a:t>
            </a:r>
            <a:r>
              <a:rPr kumimoji="1" lang="ja-JP" altLang="en-US" sz="700" dirty="0">
                <a:solidFill>
                  <a:schemeClr val="tx1">
                    <a:lumMod val="75000"/>
                    <a:lumOff val="25000"/>
                  </a:schemeClr>
                </a:solidFill>
                <a:latin typeface="+mn-ea"/>
              </a:rPr>
              <a:t>円に満たない場合の値引額は請求額と同額です。</a:t>
            </a:r>
            <a:endParaRPr kumimoji="1" lang="en-US" altLang="ja-JP" sz="700" dirty="0">
              <a:solidFill>
                <a:schemeClr val="tx1">
                  <a:lumMod val="75000"/>
                  <a:lumOff val="25000"/>
                </a:schemeClr>
              </a:solidFill>
              <a:latin typeface="+mn-ea"/>
            </a:endParaRPr>
          </a:p>
          <a:p>
            <a:r>
              <a:rPr kumimoji="1" lang="en-US" altLang="ja-JP" sz="700" dirty="0">
                <a:solidFill>
                  <a:schemeClr val="tx1">
                    <a:lumMod val="75000"/>
                    <a:lumOff val="25000"/>
                  </a:schemeClr>
                </a:solidFill>
                <a:latin typeface="+mn-ea"/>
              </a:rPr>
              <a:t>※</a:t>
            </a:r>
            <a:r>
              <a:rPr kumimoji="1" lang="ja-JP" altLang="en-US" sz="700" dirty="0">
                <a:solidFill>
                  <a:schemeClr val="tx1">
                    <a:lumMod val="75000"/>
                    <a:lumOff val="25000"/>
                  </a:schemeClr>
                </a:solidFill>
                <a:latin typeface="+mn-ea"/>
              </a:rPr>
              <a:t> </a:t>
            </a:r>
            <a:r>
              <a:rPr lang="ja-JP" altLang="ja-JP" sz="700" dirty="0">
                <a:solidFill>
                  <a:srgbClr val="000000"/>
                </a:solidFill>
                <a:effectLst/>
                <a:latin typeface="+mn-ea"/>
                <a:cs typeface="ＭＳ ゴシック" panose="020B0609070205080204" pitchFamily="49" charset="-128"/>
              </a:rPr>
              <a:t>冬の繁忙期における業務のひっ迫などによりやむを得ない場合には４月分</a:t>
            </a:r>
            <a:r>
              <a:rPr kumimoji="1" lang="ja-JP" altLang="en-US" sz="700" dirty="0">
                <a:solidFill>
                  <a:schemeClr val="tx1">
                    <a:lumMod val="75000"/>
                    <a:lumOff val="25000"/>
                  </a:schemeClr>
                </a:solidFill>
                <a:latin typeface="+mn-ea"/>
              </a:rPr>
              <a:t>（</a:t>
            </a:r>
            <a:r>
              <a:rPr kumimoji="1" lang="en-US" altLang="ja-JP" sz="700" dirty="0">
                <a:solidFill>
                  <a:schemeClr val="tx1">
                    <a:lumMod val="75000"/>
                    <a:lumOff val="25000"/>
                  </a:schemeClr>
                </a:solidFill>
                <a:latin typeface="+mn-ea"/>
              </a:rPr>
              <a:t>5</a:t>
            </a:r>
            <a:r>
              <a:rPr kumimoji="1" lang="ja-JP" altLang="en-US" sz="700" dirty="0">
                <a:solidFill>
                  <a:schemeClr val="tx1">
                    <a:lumMod val="75000"/>
                    <a:lumOff val="25000"/>
                  </a:schemeClr>
                </a:solidFill>
                <a:latin typeface="+mn-ea"/>
              </a:rPr>
              <a:t>月検針分）からの値引きの場合があります。</a:t>
            </a:r>
          </a:p>
        </p:txBody>
      </p:sp>
      <p:sp>
        <p:nvSpPr>
          <p:cNvPr id="30" name="テキスト ボックス 29">
            <a:extLst>
              <a:ext uri="{FF2B5EF4-FFF2-40B4-BE49-F238E27FC236}">
                <a16:creationId xmlns:a16="http://schemas.microsoft.com/office/drawing/2014/main" id="{F398FDC9-EBE3-4EC6-9B2C-EFAFC8933E90}"/>
              </a:ext>
            </a:extLst>
          </p:cNvPr>
          <p:cNvSpPr txBox="1"/>
          <p:nvPr/>
        </p:nvSpPr>
        <p:spPr>
          <a:xfrm>
            <a:off x="194050" y="1154938"/>
            <a:ext cx="3341881" cy="1261884"/>
          </a:xfrm>
          <a:prstGeom prst="rect">
            <a:avLst/>
          </a:prstGeom>
          <a:noFill/>
        </p:spPr>
        <p:txBody>
          <a:bodyPr wrap="square" rtlCol="0">
            <a:spAutoFit/>
          </a:bodyPr>
          <a:lstStyle/>
          <a:p>
            <a:r>
              <a:rPr kumimoji="1" lang="en-US" altLang="ja-JP" sz="3200" b="1" dirty="0">
                <a:solidFill>
                  <a:schemeClr val="tx1">
                    <a:lumMod val="85000"/>
                    <a:lumOff val="15000"/>
                  </a:schemeClr>
                </a:solidFill>
                <a:latin typeface="メイリオ" panose="020B0604030504040204" pitchFamily="50" charset="-128"/>
                <a:ea typeface="メイリオ" panose="020B0604030504040204" pitchFamily="50" charset="-128"/>
              </a:rPr>
              <a:t>LP</a:t>
            </a:r>
            <a:r>
              <a:rPr kumimoji="1"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ガス料金を</a:t>
            </a:r>
            <a:endParaRPr kumimoji="1" lang="en-US" altLang="ja-JP" sz="3200" b="1"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4400" b="1" dirty="0">
                <a:solidFill>
                  <a:srgbClr val="FF0000"/>
                </a:solidFill>
                <a:latin typeface="メイリオ" panose="020B0604030504040204" pitchFamily="50" charset="-128"/>
                <a:ea typeface="メイリオ" panose="020B0604030504040204" pitchFamily="50" charset="-128"/>
              </a:rPr>
              <a:t>値引き</a:t>
            </a:r>
            <a:r>
              <a:rPr kumimoji="1" lang="ja-JP" altLang="en-US" sz="3200" b="1" dirty="0">
                <a:solidFill>
                  <a:schemeClr val="tx1">
                    <a:lumMod val="85000"/>
                    <a:lumOff val="15000"/>
                  </a:schemeClr>
                </a:solidFill>
                <a:latin typeface="メイリオ" panose="020B0604030504040204" pitchFamily="50" charset="-128"/>
                <a:ea typeface="メイリオ" panose="020B0604030504040204" pitchFamily="50" charset="-128"/>
              </a:rPr>
              <a:t>します</a:t>
            </a:r>
            <a:endParaRPr kumimoji="1" lang="ja-JP" altLang="en-US" sz="28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pic>
        <p:nvPicPr>
          <p:cNvPr id="6" name="図 5" descr="ノートパソコン, コンピュータ, 画面, 暗い が含まれている画像&#10;&#10;自動的に生成された説明">
            <a:extLst>
              <a:ext uri="{FF2B5EF4-FFF2-40B4-BE49-F238E27FC236}">
                <a16:creationId xmlns:a16="http://schemas.microsoft.com/office/drawing/2014/main" id="{900E9502-957F-6EE4-D971-204EFF7A4E0F}"/>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464053" y="3461960"/>
            <a:ext cx="520936" cy="401786"/>
          </a:xfrm>
          <a:prstGeom prst="rect">
            <a:avLst/>
          </a:prstGeom>
        </p:spPr>
      </p:pic>
      <p:pic>
        <p:nvPicPr>
          <p:cNvPr id="9" name="図 8" descr="アイコン が含まれている画像&#10;&#10;自動的に生成された説明">
            <a:extLst>
              <a:ext uri="{FF2B5EF4-FFF2-40B4-BE49-F238E27FC236}">
                <a16:creationId xmlns:a16="http://schemas.microsoft.com/office/drawing/2014/main" id="{79FC75E4-4D3B-DCD3-0647-F5E09D3A9508}"/>
              </a:ext>
            </a:extLst>
          </p:cNvPr>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a:off x="464053" y="4077461"/>
            <a:ext cx="520936" cy="401786"/>
          </a:xfrm>
          <a:prstGeom prst="rect">
            <a:avLst/>
          </a:prstGeom>
        </p:spPr>
      </p:pic>
      <p:pic>
        <p:nvPicPr>
          <p:cNvPr id="14" name="図 13" descr="黒い背景にあるボール&#10;&#10;低い精度で自動的に生成された説明">
            <a:extLst>
              <a:ext uri="{FF2B5EF4-FFF2-40B4-BE49-F238E27FC236}">
                <a16:creationId xmlns:a16="http://schemas.microsoft.com/office/drawing/2014/main" id="{113F595C-EC7F-30F4-3B4C-8354C877181F}"/>
              </a:ext>
            </a:extLst>
          </p:cNvPr>
          <p:cNvPicPr>
            <a:picLocks noChangeAspect="1"/>
          </p:cNvPicPr>
          <p:nvPr/>
        </p:nvPicPr>
        <p:blipFill>
          <a:blip r:embed="rId9" cstate="print">
            <a:grayscl/>
            <a:extLst>
              <a:ext uri="{28A0092B-C50C-407E-A947-70E740481C1C}">
                <a14:useLocalDpi xmlns:a14="http://schemas.microsoft.com/office/drawing/2010/main" val="0"/>
              </a:ext>
            </a:extLst>
          </a:blip>
          <a:stretch>
            <a:fillRect/>
          </a:stretch>
        </p:blipFill>
        <p:spPr>
          <a:xfrm>
            <a:off x="464053" y="4583995"/>
            <a:ext cx="523707" cy="401786"/>
          </a:xfrm>
          <a:prstGeom prst="rect">
            <a:avLst/>
          </a:prstGeom>
        </p:spPr>
      </p:pic>
      <p:pic>
        <p:nvPicPr>
          <p:cNvPr id="4" name="図 3" descr="QR コード&#10;&#10;自動的に生成された説明">
            <a:extLst>
              <a:ext uri="{FF2B5EF4-FFF2-40B4-BE49-F238E27FC236}">
                <a16:creationId xmlns:a16="http://schemas.microsoft.com/office/drawing/2014/main" id="{8C9DDA9A-CC6E-1B37-062D-B26D489E700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13166" y="6850649"/>
            <a:ext cx="637200" cy="637200"/>
          </a:xfrm>
          <a:prstGeom prst="rect">
            <a:avLst/>
          </a:prstGeom>
        </p:spPr>
      </p:pic>
    </p:spTree>
    <p:extLst>
      <p:ext uri="{BB962C8B-B14F-4D97-AF65-F5344CB8AC3E}">
        <p14:creationId xmlns:p14="http://schemas.microsoft.com/office/powerpoint/2010/main" val="42433865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2410</TotalTime>
  <Words>216</Words>
  <Application>Microsoft Office PowerPoint</Application>
  <PresentationFormat>ユーザー設定</PresentationFormat>
  <Paragraphs>24</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Meiryo UI</vt:lpstr>
      <vt:lpstr>メイリオ</vt:lpstr>
      <vt:lpstr>Arial</vt:lpstr>
      <vt:lpstr>Calibri</vt:lpstr>
      <vt:lpstr>Calibri Light</vt:lpstr>
      <vt:lpstr>Office テーマ</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長沼　淳</dc:creator>
  <cp:lastModifiedBy>増山 新平（化学保安課）</cp:lastModifiedBy>
  <cp:revision>133</cp:revision>
  <cp:lastPrinted>2025-03-04T01:55:42Z</cp:lastPrinted>
  <dcterms:created xsi:type="dcterms:W3CDTF">2023-06-27T07:30:47Z</dcterms:created>
  <dcterms:modified xsi:type="dcterms:W3CDTF">2026-01-06T22:18:10Z</dcterms:modified>
</cp:coreProperties>
</file>