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7" r:id="rId2"/>
    <p:sldId id="366"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00B0F0"/>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180" autoAdjust="0"/>
    <p:restoredTop sz="94660"/>
  </p:normalViewPr>
  <p:slideViewPr>
    <p:cSldViewPr snapToGrid="0">
      <p:cViewPr varScale="1">
        <p:scale>
          <a:sx n="110" d="100"/>
          <a:sy n="110" d="100"/>
        </p:scale>
        <p:origin x="1254" y="114"/>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804D6A-3F32-30BE-0D69-3C08407A0A1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EC2FCE6-8EA2-177D-FF2A-EA2193A39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E1FD753-607A-ACEB-4F1D-899FD3D46059}"/>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5" name="フッター プレースホルダー 4">
            <a:extLst>
              <a:ext uri="{FF2B5EF4-FFF2-40B4-BE49-F238E27FC236}">
                <a16:creationId xmlns:a16="http://schemas.microsoft.com/office/drawing/2014/main" id="{0E4F7803-5FCD-26A6-C16F-ECE3924D286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0D39181-C868-14F8-C75C-536B812E7D18}"/>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88639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7F819-5986-47B9-46CD-7D2964E4C43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228806A-6675-6735-FF6B-8E0B42EE3B0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353FB0D-F026-5B7E-7437-AD38EA4F028E}"/>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5" name="フッター プレースホルダー 4">
            <a:extLst>
              <a:ext uri="{FF2B5EF4-FFF2-40B4-BE49-F238E27FC236}">
                <a16:creationId xmlns:a16="http://schemas.microsoft.com/office/drawing/2014/main" id="{F6BB7163-C03F-751A-8BCF-2E71031F4C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FC701F-7A24-C116-FF3B-0B6C44908E7A}"/>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2280612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0630D07-FE10-5846-9F3D-9FFE83AC578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47CF5C8-EA4E-6989-86B8-105C6720F87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8F5FDC2-84DA-821B-D4DB-FE89E6129B0A}"/>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5" name="フッター プレースホルダー 4">
            <a:extLst>
              <a:ext uri="{FF2B5EF4-FFF2-40B4-BE49-F238E27FC236}">
                <a16:creationId xmlns:a16="http://schemas.microsoft.com/office/drawing/2014/main" id="{E445E8DA-64A5-8440-C950-E8EB444545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825C8CA-1C8B-FAB9-94DA-067C67944D0C}"/>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1674668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0CBFB0-5C39-CF4B-C6E5-A5FCA02EC10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C6409D5-ECA6-3116-A236-A2FC92D6CA0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86796A4-9C73-F27A-9885-9FD081716F5C}"/>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5" name="フッター プレースホルダー 4">
            <a:extLst>
              <a:ext uri="{FF2B5EF4-FFF2-40B4-BE49-F238E27FC236}">
                <a16:creationId xmlns:a16="http://schemas.microsoft.com/office/drawing/2014/main" id="{932A4C7F-0F0D-6151-B3EA-B18232D68B7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2B7168-2850-C256-9DEE-DAB139642BED}"/>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1615728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1FA380-CA5C-39A7-9DF4-5D34F87D32EB}"/>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F654ECD-8877-F03A-D86C-E13D9A0FF9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4EFE69F-6405-9F39-B1C0-25FBEC819CA7}"/>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5" name="フッター プレースホルダー 4">
            <a:extLst>
              <a:ext uri="{FF2B5EF4-FFF2-40B4-BE49-F238E27FC236}">
                <a16:creationId xmlns:a16="http://schemas.microsoft.com/office/drawing/2014/main" id="{F5BC2554-0572-ECB8-3EFD-38F2B06FF0C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0A66585-4F63-9C03-0272-06E1936B1B48}"/>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123095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E14530-4699-A1A0-CA49-5ACB1396B39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A3988A6-B182-C2A1-5FE5-40EC8D65212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0A05385-D6C8-E7EB-30BF-88F1C750003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5E70D20-2A63-760A-CE04-04D5B9541FFC}"/>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6" name="フッター プレースホルダー 5">
            <a:extLst>
              <a:ext uri="{FF2B5EF4-FFF2-40B4-BE49-F238E27FC236}">
                <a16:creationId xmlns:a16="http://schemas.microsoft.com/office/drawing/2014/main" id="{86E9BC7F-5A61-ADBD-5A66-FB30FB4F3D5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ACC4B38-8831-E457-305E-C315998C8617}"/>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127297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1B150E-7367-3DE6-1111-9A27014E572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744104B-052D-C714-82F9-F5D091470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99A38AE-684E-005A-2485-57CBA6E8CEB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DA9F779-EF8D-2635-463E-FD96C801C7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FB96081-9830-3C4D-0F0E-FDDA9268AB2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7EA2697-0D32-8F93-2DBB-4F8EED71B716}"/>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8" name="フッター プレースホルダー 7">
            <a:extLst>
              <a:ext uri="{FF2B5EF4-FFF2-40B4-BE49-F238E27FC236}">
                <a16:creationId xmlns:a16="http://schemas.microsoft.com/office/drawing/2014/main" id="{0BDD52D8-7FA1-5C99-C747-704DC3280C3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9C37248-E9E3-4AA8-1AA3-E84E4FB135FF}"/>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307039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D8A1AC-26B0-5E7E-9E52-BC1582CF908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4941578-427B-C26E-0502-8F8D2AD2BB7F}"/>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4" name="フッター プレースホルダー 3">
            <a:extLst>
              <a:ext uri="{FF2B5EF4-FFF2-40B4-BE49-F238E27FC236}">
                <a16:creationId xmlns:a16="http://schemas.microsoft.com/office/drawing/2014/main" id="{A3DC74B5-B50A-7C85-A8C1-3AA0342AA67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431EFF6-01F8-BC61-0F03-FF2635A656B7}"/>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75182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018CD2B-123C-380E-0C81-23CD4C7AC73F}"/>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3" name="フッター プレースホルダー 2">
            <a:extLst>
              <a:ext uri="{FF2B5EF4-FFF2-40B4-BE49-F238E27FC236}">
                <a16:creationId xmlns:a16="http://schemas.microsoft.com/office/drawing/2014/main" id="{41C70E7D-F2DE-C3BB-D9A5-8343E8BCEB8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3825CC2-B507-D268-0E1F-24F1D9EA27FA}"/>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1027902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F222B3-8801-FE98-9A49-507449681E1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EA656F4-A8D0-73ED-6645-E78A976C88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DB780BE-55CC-7C93-7EB7-5F0DC62DE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16C9981-800B-D23B-3F9E-6C3209E75CCB}"/>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6" name="フッター プレースホルダー 5">
            <a:extLst>
              <a:ext uri="{FF2B5EF4-FFF2-40B4-BE49-F238E27FC236}">
                <a16:creationId xmlns:a16="http://schemas.microsoft.com/office/drawing/2014/main" id="{1E6DF698-2AB7-29FE-C47D-7FD8CFF83A5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0F537AB-127B-163B-8737-B2384890734A}"/>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212158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3F7D3C-20E6-3307-FABA-C053B7429B5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C8B3603-1AEE-C08B-70DA-D401904B29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18F0EC4-C814-8F6D-0D45-1552DC6FA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94EA97A-5B74-CC14-BB61-214F3369755F}"/>
              </a:ext>
            </a:extLst>
          </p:cNvPr>
          <p:cNvSpPr>
            <a:spLocks noGrp="1"/>
          </p:cNvSpPr>
          <p:nvPr>
            <p:ph type="dt" sz="half" idx="10"/>
          </p:nvPr>
        </p:nvSpPr>
        <p:spPr/>
        <p:txBody>
          <a:bodyPr/>
          <a:lstStyle/>
          <a:p>
            <a:fld id="{2020151A-7A1C-406D-8829-1D4D1A2F5389}" type="datetimeFigureOut">
              <a:rPr kumimoji="1" lang="ja-JP" altLang="en-US" smtClean="0"/>
              <a:t>2026/6/23</a:t>
            </a:fld>
            <a:endParaRPr kumimoji="1" lang="ja-JP" altLang="en-US"/>
          </a:p>
        </p:txBody>
      </p:sp>
      <p:sp>
        <p:nvSpPr>
          <p:cNvPr id="6" name="フッター プレースホルダー 5">
            <a:extLst>
              <a:ext uri="{FF2B5EF4-FFF2-40B4-BE49-F238E27FC236}">
                <a16:creationId xmlns:a16="http://schemas.microsoft.com/office/drawing/2014/main" id="{A350A9C7-68F2-89A7-9C71-E9A277CB158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671FF64-F2BF-048F-3201-CC66BECB15EF}"/>
              </a:ext>
            </a:extLst>
          </p:cNvPr>
          <p:cNvSpPr>
            <a:spLocks noGrp="1"/>
          </p:cNvSpPr>
          <p:nvPr>
            <p:ph type="sldNum" sz="quarter" idx="12"/>
          </p:nvPr>
        </p:nvSpPr>
        <p:spPr/>
        <p:txBody>
          <a:body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668068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C145B31-8D28-2559-55F0-F46FACB4BC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73508C6-2FD8-5A6C-EE07-95570F1707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D79DFB-4409-3F9C-DD23-FEF296EBFE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20151A-7A1C-406D-8829-1D4D1A2F5389}" type="datetimeFigureOut">
              <a:rPr kumimoji="1" lang="ja-JP" altLang="en-US" smtClean="0"/>
              <a:t>2026/6/23</a:t>
            </a:fld>
            <a:endParaRPr kumimoji="1" lang="ja-JP" altLang="en-US"/>
          </a:p>
        </p:txBody>
      </p:sp>
      <p:sp>
        <p:nvSpPr>
          <p:cNvPr id="5" name="フッター プレースホルダー 4">
            <a:extLst>
              <a:ext uri="{FF2B5EF4-FFF2-40B4-BE49-F238E27FC236}">
                <a16:creationId xmlns:a16="http://schemas.microsoft.com/office/drawing/2014/main" id="{BE94D7B5-96C7-4DBC-E6BC-AB1C52BCD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8687D54-4D9C-660E-27C0-94733B4FF7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C7BF77-1A4B-4583-B5AB-AFEA962BF705}" type="slidenum">
              <a:rPr kumimoji="1" lang="ja-JP" altLang="en-US" smtClean="0"/>
              <a:t>‹#›</a:t>
            </a:fld>
            <a:endParaRPr kumimoji="1" lang="ja-JP" altLang="en-US"/>
          </a:p>
        </p:txBody>
      </p:sp>
    </p:spTree>
    <p:extLst>
      <p:ext uri="{BB962C8B-B14F-4D97-AF65-F5344CB8AC3E}">
        <p14:creationId xmlns:p14="http://schemas.microsoft.com/office/powerpoint/2010/main" val="745758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561F5A6-031A-5D5D-A965-8B55D2FF2E12}"/>
              </a:ext>
            </a:extLst>
          </p:cNvPr>
          <p:cNvSpPr/>
          <p:nvPr/>
        </p:nvSpPr>
        <p:spPr>
          <a:xfrm>
            <a:off x="0" y="0"/>
            <a:ext cx="12192000" cy="132078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99574B8-AAF7-7899-9ED3-D8B2B664567A}"/>
              </a:ext>
            </a:extLst>
          </p:cNvPr>
          <p:cNvSpPr txBox="1"/>
          <p:nvPr/>
        </p:nvSpPr>
        <p:spPr>
          <a:xfrm>
            <a:off x="483275" y="74910"/>
            <a:ext cx="11091498" cy="1170962"/>
          </a:xfrm>
          <a:prstGeom prst="rect">
            <a:avLst/>
          </a:prstGeom>
          <a:noFill/>
        </p:spPr>
        <p:txBody>
          <a:bodyPr wrap="none" rtlCol="0">
            <a:spAutoFit/>
          </a:bodyPr>
          <a:lstStyle/>
          <a:p>
            <a:pPr>
              <a:lnSpc>
                <a:spcPct val="114000"/>
              </a:lnSpc>
            </a:pPr>
            <a:r>
              <a:rPr lang="ja-JP" altLang="en-US" sz="1050" dirty="0">
                <a:latin typeface="BIZ UDゴシック" panose="020B0400000000000000" pitchFamily="49" charset="-128"/>
                <a:ea typeface="BIZ UDゴシック" panose="020B0400000000000000" pitchFamily="49" charset="-128"/>
              </a:rPr>
              <a:t>別紙</a:t>
            </a:r>
            <a:r>
              <a:rPr kumimoji="1" lang="ja-JP" altLang="en-US" sz="1050" dirty="0">
                <a:latin typeface="BIZ UDゴシック" panose="020B0400000000000000" pitchFamily="49" charset="-128"/>
                <a:ea typeface="BIZ UDゴシック" panose="020B0400000000000000" pitchFamily="49" charset="-128"/>
              </a:rPr>
              <a:t>２補足資料「業務効率化全体計画」は、</a:t>
            </a:r>
            <a:r>
              <a:rPr lang="ja-JP" altLang="en-US" sz="1050" dirty="0">
                <a:latin typeface="BIZ UDゴシック" panose="020B0400000000000000" pitchFamily="49" charset="-128"/>
                <a:ea typeface="BIZ UDゴシック" panose="020B0400000000000000" pitchFamily="49" charset="-128"/>
              </a:rPr>
              <a:t>別紙２</a:t>
            </a:r>
            <a:r>
              <a:rPr kumimoji="1" lang="ja-JP" altLang="en-US" sz="1050" dirty="0">
                <a:latin typeface="BIZ UDゴシック" panose="020B0400000000000000" pitchFamily="49" charset="-128"/>
                <a:ea typeface="BIZ UDゴシック" panose="020B0400000000000000" pitchFamily="49" charset="-128"/>
              </a:rPr>
              <a:t>「業務効率化計画」を補足する資料として作成すること。</a:t>
            </a:r>
            <a:endParaRPr kumimoji="1" lang="en-US" altLang="ja-JP" sz="1050" dirty="0">
              <a:latin typeface="BIZ UDゴシック" panose="020B0400000000000000" pitchFamily="49" charset="-128"/>
              <a:ea typeface="BIZ UDゴシック" panose="020B0400000000000000" pitchFamily="49" charset="-128"/>
            </a:endParaRPr>
          </a:p>
          <a:p>
            <a:pPr>
              <a:lnSpc>
                <a:spcPct val="114000"/>
              </a:lnSpc>
            </a:pPr>
            <a:r>
              <a:rPr lang="ja-JP" altLang="en-US" sz="1050" dirty="0">
                <a:latin typeface="BIZ UDゴシック" panose="020B0400000000000000" pitchFamily="49" charset="-128"/>
                <a:ea typeface="BIZ UDゴシック" panose="020B0400000000000000" pitchFamily="49" charset="-128"/>
              </a:rPr>
              <a:t>以下の資料は作成例であり任意様式で作成してよい。ただし、以下の点に留意すること。</a:t>
            </a:r>
            <a:endParaRPr lang="en-US" altLang="ja-JP" sz="1050" dirty="0">
              <a:latin typeface="BIZ UDゴシック" panose="020B0400000000000000" pitchFamily="49" charset="-128"/>
              <a:ea typeface="BIZ UDゴシック" panose="020B0400000000000000" pitchFamily="49" charset="-128"/>
            </a:endParaRPr>
          </a:p>
          <a:p>
            <a:pPr>
              <a:lnSpc>
                <a:spcPct val="114000"/>
              </a:lnSpc>
            </a:pPr>
            <a:r>
              <a:rPr kumimoji="1" lang="ja-JP" altLang="en-US" sz="1050" dirty="0">
                <a:latin typeface="BIZ UDゴシック" panose="020B0400000000000000" pitchFamily="49" charset="-128"/>
                <a:ea typeface="BIZ UDゴシック" panose="020B0400000000000000" pitchFamily="49" charset="-128"/>
              </a:rPr>
              <a:t>　</a:t>
            </a:r>
            <a:r>
              <a:rPr lang="en-US" altLang="ja-JP" sz="1050" dirty="0">
                <a:latin typeface="BIZ UDゴシック" panose="020B0400000000000000" pitchFamily="49" charset="-128"/>
                <a:ea typeface="BIZ UDゴシック" panose="020B0400000000000000" pitchFamily="49" charset="-128"/>
              </a:rPr>
              <a:t>(1)</a:t>
            </a:r>
            <a:r>
              <a:rPr lang="ja-JP" altLang="en-US" sz="1050" dirty="0">
                <a:latin typeface="BIZ UDゴシック" panose="020B0400000000000000" pitchFamily="49" charset="-128"/>
                <a:ea typeface="BIZ UDゴシック" panose="020B0400000000000000" pitchFamily="49" charset="-128"/>
              </a:rPr>
              <a:t> </a:t>
            </a:r>
            <a:r>
              <a:rPr kumimoji="1" lang="ja-JP" altLang="en-US" sz="1050" dirty="0">
                <a:latin typeface="BIZ UDゴシック" panose="020B0400000000000000" pitchFamily="49" charset="-128"/>
                <a:ea typeface="BIZ UDゴシック" panose="020B0400000000000000" pitchFamily="49" charset="-128"/>
              </a:rPr>
              <a:t>今回補助申請を行う取組が、病院全体の業務効率化計画の中でどのような位置付けにあるかを簡潔に記載すること。</a:t>
            </a:r>
          </a:p>
          <a:p>
            <a:pPr>
              <a:lnSpc>
                <a:spcPct val="114000"/>
              </a:lnSpc>
            </a:pPr>
            <a:r>
              <a:rPr kumimoji="1" lang="ja-JP" altLang="en-US" sz="1050" dirty="0">
                <a:latin typeface="BIZ UDゴシック" panose="020B0400000000000000" pitchFamily="49" charset="-128"/>
                <a:ea typeface="BIZ UDゴシック" panose="020B0400000000000000" pitchFamily="49" charset="-128"/>
              </a:rPr>
              <a:t>　</a:t>
            </a:r>
            <a:r>
              <a:rPr kumimoji="1" lang="en-US" altLang="ja-JP" sz="1050" dirty="0">
                <a:latin typeface="BIZ UDゴシック" panose="020B0400000000000000" pitchFamily="49" charset="-128"/>
                <a:ea typeface="BIZ UDゴシック" panose="020B0400000000000000" pitchFamily="49" charset="-128"/>
              </a:rPr>
              <a:t>(2) </a:t>
            </a:r>
            <a:r>
              <a:rPr kumimoji="1" lang="ja-JP" altLang="en-US" sz="1050" dirty="0">
                <a:latin typeface="BIZ UDゴシック" panose="020B0400000000000000" pitchFamily="49" charset="-128"/>
                <a:ea typeface="BIZ UDゴシック" panose="020B0400000000000000" pitchFamily="49" charset="-128"/>
              </a:rPr>
              <a:t>業務フロー図により業務効率化の取組全体が分かるように図示すること。作成例はあくまで例示であり各病院の状況に合わせて作成すること。</a:t>
            </a:r>
          </a:p>
          <a:p>
            <a:pPr>
              <a:lnSpc>
                <a:spcPct val="114000"/>
              </a:lnSpc>
            </a:pPr>
            <a:r>
              <a:rPr kumimoji="1" lang="ja-JP" altLang="en-US" sz="1050" dirty="0">
                <a:latin typeface="BIZ UDゴシック" panose="020B0400000000000000" pitchFamily="49" charset="-128"/>
                <a:ea typeface="BIZ UDゴシック" panose="020B0400000000000000" pitchFamily="49" charset="-128"/>
              </a:rPr>
              <a:t>　</a:t>
            </a:r>
            <a:r>
              <a:rPr kumimoji="1" lang="en-US" altLang="ja-JP" sz="1050" dirty="0">
                <a:latin typeface="BIZ UDゴシック" panose="020B0400000000000000" pitchFamily="49" charset="-128"/>
                <a:ea typeface="BIZ UDゴシック" panose="020B0400000000000000" pitchFamily="49" charset="-128"/>
              </a:rPr>
              <a:t>(3) </a:t>
            </a:r>
            <a:r>
              <a:rPr kumimoji="1" lang="ja-JP" altLang="en-US" sz="1050" dirty="0">
                <a:latin typeface="BIZ UDゴシック" panose="020B0400000000000000" pitchFamily="49" charset="-128"/>
                <a:ea typeface="BIZ UDゴシック" panose="020B0400000000000000" pitchFamily="49" charset="-128"/>
              </a:rPr>
              <a:t>病院として取り組む業務効率化計画の進捗状況（実施済</a:t>
            </a:r>
            <a:r>
              <a:rPr kumimoji="1" lang="en-US" altLang="ja-JP" sz="1050" dirty="0">
                <a:latin typeface="BIZ UDゴシック" panose="020B0400000000000000" pitchFamily="49" charset="-128"/>
                <a:ea typeface="BIZ UDゴシック" panose="020B0400000000000000" pitchFamily="49" charset="-128"/>
              </a:rPr>
              <a:t>/</a:t>
            </a:r>
            <a:r>
              <a:rPr kumimoji="1" lang="ja-JP" altLang="en-US" sz="1050" dirty="0">
                <a:latin typeface="BIZ UDゴシック" panose="020B0400000000000000" pitchFamily="49" charset="-128"/>
                <a:ea typeface="BIZ UDゴシック" panose="020B0400000000000000" pitchFamily="49" charset="-128"/>
              </a:rPr>
              <a:t>今後実施するもの</a:t>
            </a:r>
            <a:r>
              <a:rPr kumimoji="1" lang="en-US" altLang="ja-JP" sz="1050" dirty="0">
                <a:latin typeface="BIZ UDゴシック" panose="020B0400000000000000" pitchFamily="49" charset="-128"/>
                <a:ea typeface="BIZ UDゴシック" panose="020B0400000000000000" pitchFamily="49" charset="-128"/>
              </a:rPr>
              <a:t>/</a:t>
            </a:r>
            <a:r>
              <a:rPr kumimoji="1" lang="ja-JP" altLang="en-US" sz="1050" dirty="0">
                <a:latin typeface="BIZ UDゴシック" panose="020B0400000000000000" pitchFamily="49" charset="-128"/>
                <a:ea typeface="BIZ UDゴシック" panose="020B0400000000000000" pitchFamily="49" charset="-128"/>
              </a:rPr>
              <a:t>補助申請するもの）</a:t>
            </a:r>
            <a:r>
              <a:rPr lang="ja-JP" altLang="en-US" sz="1050" dirty="0">
                <a:latin typeface="BIZ UDゴシック" panose="020B0400000000000000" pitchFamily="49" charset="-128"/>
                <a:ea typeface="BIZ UDゴシック" panose="020B0400000000000000" pitchFamily="49" charset="-128"/>
              </a:rPr>
              <a:t>が分かるように</a:t>
            </a:r>
            <a:r>
              <a:rPr kumimoji="1" lang="ja-JP" altLang="en-US" sz="1050" dirty="0">
                <a:latin typeface="BIZ UDゴシック" panose="020B0400000000000000" pitchFamily="49" charset="-128"/>
                <a:ea typeface="BIZ UDゴシック" panose="020B0400000000000000" pitchFamily="49" charset="-128"/>
              </a:rPr>
              <a:t>、部門ごとに記載すること。</a:t>
            </a:r>
          </a:p>
          <a:p>
            <a:pPr>
              <a:lnSpc>
                <a:spcPct val="114000"/>
              </a:lnSpc>
            </a:pPr>
            <a:r>
              <a:rPr kumimoji="1" lang="ja-JP" altLang="en-US" sz="1050" dirty="0">
                <a:latin typeface="BIZ UDゴシック" panose="020B0400000000000000" pitchFamily="49" charset="-128"/>
                <a:ea typeface="BIZ UDゴシック" panose="020B0400000000000000" pitchFamily="49" charset="-128"/>
              </a:rPr>
              <a:t>　</a:t>
            </a:r>
            <a:r>
              <a:rPr kumimoji="1" lang="en-US" altLang="ja-JP" sz="1050" dirty="0">
                <a:latin typeface="BIZ UDゴシック" panose="020B0400000000000000" pitchFamily="49" charset="-128"/>
                <a:ea typeface="BIZ UDゴシック" panose="020B0400000000000000" pitchFamily="49" charset="-128"/>
              </a:rPr>
              <a:t>(4) </a:t>
            </a:r>
            <a:r>
              <a:rPr kumimoji="1" lang="ja-JP" altLang="en-US" sz="1050" dirty="0">
                <a:latin typeface="BIZ UDゴシック" panose="020B0400000000000000" pitchFamily="49" charset="-128"/>
                <a:ea typeface="BIZ UDゴシック" panose="020B0400000000000000" pitchFamily="49" charset="-128"/>
              </a:rPr>
              <a:t>部門は「医師部門」「調剤部門」「看護部門」「その他コメディカル部門」「事務部門」「その他のバックアップ部門」の</a:t>
            </a:r>
            <a:r>
              <a:rPr lang="ja-JP" altLang="en-US" sz="1050" dirty="0">
                <a:latin typeface="BIZ UDゴシック" panose="020B0400000000000000" pitchFamily="49" charset="-128"/>
                <a:ea typeface="BIZ UDゴシック" panose="020B0400000000000000" pitchFamily="49" charset="-128"/>
              </a:rPr>
              <a:t>分類とすること。（</a:t>
            </a:r>
            <a:r>
              <a:rPr kumimoji="1" lang="ja-JP" altLang="en-US" sz="1050" dirty="0">
                <a:latin typeface="BIZ UDゴシック" panose="020B0400000000000000" pitchFamily="49" charset="-128"/>
                <a:ea typeface="BIZ UDゴシック" panose="020B0400000000000000" pitchFamily="49" charset="-128"/>
              </a:rPr>
              <a:t>必要に応じて追加しても良い）</a:t>
            </a:r>
          </a:p>
        </p:txBody>
      </p:sp>
      <p:sp>
        <p:nvSpPr>
          <p:cNvPr id="8" name="正方形/長方形 7">
            <a:extLst>
              <a:ext uri="{FF2B5EF4-FFF2-40B4-BE49-F238E27FC236}">
                <a16:creationId xmlns:a16="http://schemas.microsoft.com/office/drawing/2014/main" id="{AE0B6FFD-8E2E-8105-4DD7-F99557820473}"/>
              </a:ext>
            </a:extLst>
          </p:cNvPr>
          <p:cNvSpPr/>
          <p:nvPr/>
        </p:nvSpPr>
        <p:spPr>
          <a:xfrm>
            <a:off x="9788434" y="1985554"/>
            <a:ext cx="2151017" cy="339635"/>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900" b="1" dirty="0">
                <a:solidFill>
                  <a:schemeClr val="bg1"/>
                </a:solidFill>
                <a:latin typeface="BIZ UDゴシック" panose="020B0400000000000000" pitchFamily="49" charset="-128"/>
                <a:ea typeface="BIZ UDゴシック" panose="020B0400000000000000" pitchFamily="49" charset="-128"/>
              </a:rPr>
              <a:t>(1) </a:t>
            </a:r>
            <a:r>
              <a:rPr kumimoji="1" lang="ja-JP" altLang="en-US" sz="900" b="1" dirty="0">
                <a:solidFill>
                  <a:schemeClr val="bg1"/>
                </a:solidFill>
                <a:latin typeface="BIZ UDゴシック" panose="020B0400000000000000" pitchFamily="49" charset="-128"/>
                <a:ea typeface="BIZ UDゴシック" panose="020B0400000000000000" pitchFamily="49" charset="-128"/>
              </a:rPr>
              <a:t>計画における位置づけの記載例</a:t>
            </a:r>
          </a:p>
        </p:txBody>
      </p:sp>
      <p:cxnSp>
        <p:nvCxnSpPr>
          <p:cNvPr id="10" name="直線矢印コネクタ 9">
            <a:extLst>
              <a:ext uri="{FF2B5EF4-FFF2-40B4-BE49-F238E27FC236}">
                <a16:creationId xmlns:a16="http://schemas.microsoft.com/office/drawing/2014/main" id="{CB66AAD2-C4AF-9F0B-9DBF-C072E198D163}"/>
              </a:ext>
            </a:extLst>
          </p:cNvPr>
          <p:cNvCxnSpPr>
            <a:cxnSpLocks/>
            <a:stCxn id="8" idx="1"/>
          </p:cNvCxnSpPr>
          <p:nvPr/>
        </p:nvCxnSpPr>
        <p:spPr>
          <a:xfrm flipH="1" flipV="1">
            <a:off x="9265920" y="2151017"/>
            <a:ext cx="522514" cy="4355"/>
          </a:xfrm>
          <a:prstGeom prst="straightConnector1">
            <a:avLst/>
          </a:prstGeom>
          <a:ln>
            <a:solidFill>
              <a:schemeClr val="tx1">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2" name="正方形/長方形 11">
            <a:extLst>
              <a:ext uri="{FF2B5EF4-FFF2-40B4-BE49-F238E27FC236}">
                <a16:creationId xmlns:a16="http://schemas.microsoft.com/office/drawing/2014/main" id="{0097BD13-B56A-F160-4DE4-8B3607E6BBC8}"/>
              </a:ext>
            </a:extLst>
          </p:cNvPr>
          <p:cNvSpPr/>
          <p:nvPr/>
        </p:nvSpPr>
        <p:spPr>
          <a:xfrm>
            <a:off x="9788434" y="2815789"/>
            <a:ext cx="2151017" cy="339635"/>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900" b="1" dirty="0">
                <a:solidFill>
                  <a:schemeClr val="bg1"/>
                </a:solidFill>
                <a:latin typeface="BIZ UDゴシック" panose="020B0400000000000000" pitchFamily="49" charset="-128"/>
                <a:ea typeface="BIZ UDゴシック" panose="020B0400000000000000" pitchFamily="49" charset="-128"/>
              </a:rPr>
              <a:t>(</a:t>
            </a:r>
            <a:r>
              <a:rPr lang="en-US" altLang="ja-JP" sz="900" b="1" dirty="0">
                <a:solidFill>
                  <a:schemeClr val="bg1"/>
                </a:solidFill>
                <a:latin typeface="BIZ UDゴシック" panose="020B0400000000000000" pitchFamily="49" charset="-128"/>
                <a:ea typeface="BIZ UDゴシック" panose="020B0400000000000000" pitchFamily="49" charset="-128"/>
              </a:rPr>
              <a:t>2</a:t>
            </a:r>
            <a:r>
              <a:rPr kumimoji="1" lang="en-US" altLang="ja-JP" sz="900" b="1" dirty="0">
                <a:solidFill>
                  <a:schemeClr val="bg1"/>
                </a:solidFill>
                <a:latin typeface="BIZ UDゴシック" panose="020B0400000000000000" pitchFamily="49" charset="-128"/>
                <a:ea typeface="BIZ UDゴシック" panose="020B0400000000000000" pitchFamily="49" charset="-128"/>
              </a:rPr>
              <a:t>) </a:t>
            </a:r>
            <a:r>
              <a:rPr kumimoji="1" lang="ja-JP" altLang="en-US" sz="900" b="1" dirty="0">
                <a:solidFill>
                  <a:schemeClr val="bg1"/>
                </a:solidFill>
                <a:latin typeface="BIZ UDゴシック" panose="020B0400000000000000" pitchFamily="49" charset="-128"/>
                <a:ea typeface="BIZ UDゴシック" panose="020B0400000000000000" pitchFamily="49" charset="-128"/>
              </a:rPr>
              <a:t>業務フロー図の記載例</a:t>
            </a:r>
          </a:p>
        </p:txBody>
      </p:sp>
      <p:cxnSp>
        <p:nvCxnSpPr>
          <p:cNvPr id="13" name="直線矢印コネクタ 12">
            <a:extLst>
              <a:ext uri="{FF2B5EF4-FFF2-40B4-BE49-F238E27FC236}">
                <a16:creationId xmlns:a16="http://schemas.microsoft.com/office/drawing/2014/main" id="{DF965A8C-0CD6-F0C0-8435-501D0383DA19}"/>
              </a:ext>
            </a:extLst>
          </p:cNvPr>
          <p:cNvCxnSpPr>
            <a:cxnSpLocks/>
            <a:stCxn id="12" idx="1"/>
          </p:cNvCxnSpPr>
          <p:nvPr/>
        </p:nvCxnSpPr>
        <p:spPr>
          <a:xfrm flipH="1">
            <a:off x="8142514" y="2985607"/>
            <a:ext cx="1645920" cy="0"/>
          </a:xfrm>
          <a:prstGeom prst="straightConnector1">
            <a:avLst/>
          </a:prstGeom>
          <a:ln>
            <a:solidFill>
              <a:schemeClr val="tx1">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6" name="正方形/長方形 15">
            <a:extLst>
              <a:ext uri="{FF2B5EF4-FFF2-40B4-BE49-F238E27FC236}">
                <a16:creationId xmlns:a16="http://schemas.microsoft.com/office/drawing/2014/main" id="{A9DD5D6B-50F1-AD35-C5DF-DC3FBC1226C3}"/>
              </a:ext>
            </a:extLst>
          </p:cNvPr>
          <p:cNvSpPr/>
          <p:nvPr/>
        </p:nvSpPr>
        <p:spPr>
          <a:xfrm>
            <a:off x="9788434" y="3815842"/>
            <a:ext cx="2151017" cy="339635"/>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900" b="1" dirty="0">
                <a:solidFill>
                  <a:schemeClr val="bg1"/>
                </a:solidFill>
                <a:latin typeface="BIZ UDゴシック" panose="020B0400000000000000" pitchFamily="49" charset="-128"/>
                <a:ea typeface="BIZ UDゴシック" panose="020B0400000000000000" pitchFamily="49" charset="-128"/>
              </a:rPr>
              <a:t>(3)</a:t>
            </a:r>
            <a:r>
              <a:rPr kumimoji="1" lang="ja-JP" altLang="en-US" sz="900" b="1" dirty="0">
                <a:solidFill>
                  <a:schemeClr val="bg1"/>
                </a:solidFill>
                <a:latin typeface="BIZ UDゴシック" panose="020B0400000000000000" pitchFamily="49" charset="-128"/>
                <a:ea typeface="BIZ UDゴシック" panose="020B0400000000000000" pitchFamily="49" charset="-128"/>
              </a:rPr>
              <a:t>及び</a:t>
            </a:r>
            <a:r>
              <a:rPr kumimoji="1" lang="en-US" altLang="ja-JP" sz="900" b="1" dirty="0">
                <a:solidFill>
                  <a:schemeClr val="bg1"/>
                </a:solidFill>
                <a:latin typeface="BIZ UDゴシック" panose="020B0400000000000000" pitchFamily="49" charset="-128"/>
                <a:ea typeface="BIZ UDゴシック" panose="020B0400000000000000" pitchFamily="49" charset="-128"/>
              </a:rPr>
              <a:t>(4) </a:t>
            </a:r>
            <a:r>
              <a:rPr kumimoji="1" lang="ja-JP" altLang="en-US" sz="900" b="1" dirty="0">
                <a:solidFill>
                  <a:schemeClr val="bg1"/>
                </a:solidFill>
                <a:latin typeface="BIZ UDゴシック" panose="020B0400000000000000" pitchFamily="49" charset="-128"/>
                <a:ea typeface="BIZ UDゴシック" panose="020B0400000000000000" pitchFamily="49" charset="-128"/>
              </a:rPr>
              <a:t>の記載例</a:t>
            </a:r>
          </a:p>
        </p:txBody>
      </p:sp>
      <p:cxnSp>
        <p:nvCxnSpPr>
          <p:cNvPr id="17" name="直線矢印コネクタ 16">
            <a:extLst>
              <a:ext uri="{FF2B5EF4-FFF2-40B4-BE49-F238E27FC236}">
                <a16:creationId xmlns:a16="http://schemas.microsoft.com/office/drawing/2014/main" id="{7527DE48-B89A-D316-79A5-95ED6AD3FBAD}"/>
              </a:ext>
            </a:extLst>
          </p:cNvPr>
          <p:cNvCxnSpPr>
            <a:cxnSpLocks/>
          </p:cNvCxnSpPr>
          <p:nvPr/>
        </p:nvCxnSpPr>
        <p:spPr>
          <a:xfrm>
            <a:off x="7907384" y="3985659"/>
            <a:ext cx="0" cy="328060"/>
          </a:xfrm>
          <a:prstGeom prst="straightConnector1">
            <a:avLst/>
          </a:prstGeom>
          <a:ln>
            <a:solidFill>
              <a:schemeClr val="tx1">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D591DB91-4A86-A6CB-0A34-A74CCBEE2751}"/>
              </a:ext>
            </a:extLst>
          </p:cNvPr>
          <p:cNvCxnSpPr>
            <a:cxnSpLocks/>
            <a:stCxn id="16" idx="1"/>
          </p:cNvCxnSpPr>
          <p:nvPr/>
        </p:nvCxnSpPr>
        <p:spPr>
          <a:xfrm flipH="1" flipV="1">
            <a:off x="7898674" y="3985659"/>
            <a:ext cx="1889760" cy="1"/>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pic>
        <p:nvPicPr>
          <p:cNvPr id="11" name="図 10">
            <a:extLst>
              <a:ext uri="{FF2B5EF4-FFF2-40B4-BE49-F238E27FC236}">
                <a16:creationId xmlns:a16="http://schemas.microsoft.com/office/drawing/2014/main" id="{C7E2F8D4-FF09-2400-2052-AC902538D962}"/>
              </a:ext>
            </a:extLst>
          </p:cNvPr>
          <p:cNvPicPr>
            <a:picLocks noChangeAspect="1"/>
          </p:cNvPicPr>
          <p:nvPr/>
        </p:nvPicPr>
        <p:blipFill>
          <a:blip r:embed="rId2"/>
          <a:stretch>
            <a:fillRect/>
          </a:stretch>
        </p:blipFill>
        <p:spPr>
          <a:xfrm>
            <a:off x="287385" y="1481867"/>
            <a:ext cx="9146938" cy="5066976"/>
          </a:xfrm>
          <a:prstGeom prst="rect">
            <a:avLst/>
          </a:prstGeom>
          <a:ln>
            <a:solidFill>
              <a:schemeClr val="tx1">
                <a:lumMod val="85000"/>
                <a:lumOff val="15000"/>
              </a:schemeClr>
            </a:solidFill>
          </a:ln>
        </p:spPr>
      </p:pic>
    </p:spTree>
    <p:extLst>
      <p:ext uri="{BB962C8B-B14F-4D97-AF65-F5344CB8AC3E}">
        <p14:creationId xmlns:p14="http://schemas.microsoft.com/office/powerpoint/2010/main" val="470416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E1BEF-7EC5-60D3-60CC-8AE1132A4FD7}"/>
            </a:ext>
          </a:extLst>
        </p:cNvPr>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110B49BF-45C7-C9D3-EA13-775F851B06F3}"/>
              </a:ext>
            </a:extLst>
          </p:cNvPr>
          <p:cNvSpPr/>
          <p:nvPr/>
        </p:nvSpPr>
        <p:spPr>
          <a:xfrm>
            <a:off x="954708" y="1420893"/>
            <a:ext cx="1246358" cy="759948"/>
          </a:xfrm>
          <a:prstGeom prst="rect">
            <a:avLst/>
          </a:prstGeom>
          <a:solidFill>
            <a:schemeClr val="accent6">
              <a:lumMod val="20000"/>
              <a:lumOff val="8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59" name="正方形/長方形 58">
            <a:extLst>
              <a:ext uri="{FF2B5EF4-FFF2-40B4-BE49-F238E27FC236}">
                <a16:creationId xmlns:a16="http://schemas.microsoft.com/office/drawing/2014/main" id="{7C48E434-D722-8277-AC39-4F43A16B38F5}"/>
              </a:ext>
            </a:extLst>
          </p:cNvPr>
          <p:cNvSpPr/>
          <p:nvPr/>
        </p:nvSpPr>
        <p:spPr>
          <a:xfrm>
            <a:off x="7663531" y="1356327"/>
            <a:ext cx="1596387" cy="1278901"/>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ED7D31"/>
              </a:solidFill>
              <a:effectLst/>
              <a:uLnTx/>
              <a:uFillTx/>
              <a:latin typeface="游ゴシック" panose="02110004020202020204"/>
              <a:ea typeface="游ゴシック" panose="020B0400000000000000" pitchFamily="50" charset="-128"/>
              <a:cs typeface="+mn-cs"/>
            </a:endParaRPr>
          </a:p>
        </p:txBody>
      </p:sp>
      <p:sp>
        <p:nvSpPr>
          <p:cNvPr id="5" name="正方形/長方形 4">
            <a:extLst>
              <a:ext uri="{FF2B5EF4-FFF2-40B4-BE49-F238E27FC236}">
                <a16:creationId xmlns:a16="http://schemas.microsoft.com/office/drawing/2014/main" id="{959A8A92-E023-A605-D363-1A92E60C4D96}"/>
              </a:ext>
            </a:extLst>
          </p:cNvPr>
          <p:cNvSpPr/>
          <p:nvPr/>
        </p:nvSpPr>
        <p:spPr>
          <a:xfrm>
            <a:off x="9373198" y="1420893"/>
            <a:ext cx="903201" cy="1036934"/>
          </a:xfrm>
          <a:prstGeom prst="rect">
            <a:avLst/>
          </a:prstGeom>
          <a:solidFill>
            <a:schemeClr val="accent6">
              <a:lumMod val="20000"/>
              <a:lumOff val="8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9" name="正方形/長方形 28">
            <a:extLst>
              <a:ext uri="{FF2B5EF4-FFF2-40B4-BE49-F238E27FC236}">
                <a16:creationId xmlns:a16="http://schemas.microsoft.com/office/drawing/2014/main" id="{29A8FD96-1A05-90FD-07BE-EB2D6032756B}"/>
              </a:ext>
            </a:extLst>
          </p:cNvPr>
          <p:cNvSpPr/>
          <p:nvPr/>
        </p:nvSpPr>
        <p:spPr>
          <a:xfrm>
            <a:off x="3229692" y="1356329"/>
            <a:ext cx="3397625" cy="1278900"/>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ED7D31"/>
              </a:solidFill>
              <a:effectLst/>
              <a:uLnTx/>
              <a:uFillTx/>
              <a:latin typeface="游ゴシック" panose="02110004020202020204"/>
              <a:ea typeface="游ゴシック" panose="020B0400000000000000" pitchFamily="50" charset="-128"/>
              <a:cs typeface="+mn-cs"/>
            </a:endParaRPr>
          </a:p>
        </p:txBody>
      </p:sp>
      <p:sp>
        <p:nvSpPr>
          <p:cNvPr id="21" name="正方形/長方形 20">
            <a:extLst>
              <a:ext uri="{FF2B5EF4-FFF2-40B4-BE49-F238E27FC236}">
                <a16:creationId xmlns:a16="http://schemas.microsoft.com/office/drawing/2014/main" id="{4E7FAAE8-0767-1065-3E0B-B52031BCF302}"/>
              </a:ext>
            </a:extLst>
          </p:cNvPr>
          <p:cNvSpPr/>
          <p:nvPr/>
        </p:nvSpPr>
        <p:spPr>
          <a:xfrm>
            <a:off x="3381054" y="1426464"/>
            <a:ext cx="360000" cy="548749"/>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vert="horz"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診　察　①</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3" name="正方形/長方形 22">
            <a:extLst>
              <a:ext uri="{FF2B5EF4-FFF2-40B4-BE49-F238E27FC236}">
                <a16:creationId xmlns:a16="http://schemas.microsoft.com/office/drawing/2014/main" id="{C787440A-2C0B-D310-01FB-A21B3959EA34}"/>
              </a:ext>
            </a:extLst>
          </p:cNvPr>
          <p:cNvSpPr/>
          <p:nvPr/>
        </p:nvSpPr>
        <p:spPr>
          <a:xfrm>
            <a:off x="4068472" y="1426464"/>
            <a:ext cx="360000" cy="548749"/>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vert="horz"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検　査</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3" name="正方形/長方形 42">
            <a:extLst>
              <a:ext uri="{FF2B5EF4-FFF2-40B4-BE49-F238E27FC236}">
                <a16:creationId xmlns:a16="http://schemas.microsoft.com/office/drawing/2014/main" id="{8A2EADA6-4EDE-6EC6-8B14-ED1C01376AE3}"/>
              </a:ext>
            </a:extLst>
          </p:cNvPr>
          <p:cNvSpPr/>
          <p:nvPr/>
        </p:nvSpPr>
        <p:spPr>
          <a:xfrm>
            <a:off x="5443308" y="1426464"/>
            <a:ext cx="360000" cy="548749"/>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vert="horz"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処　置</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9" name="正方形/長方形 48">
            <a:extLst>
              <a:ext uri="{FF2B5EF4-FFF2-40B4-BE49-F238E27FC236}">
                <a16:creationId xmlns:a16="http://schemas.microsoft.com/office/drawing/2014/main" id="{38B98B52-A3A0-1281-5825-9F5077F729AA}"/>
              </a:ext>
            </a:extLst>
          </p:cNvPr>
          <p:cNvSpPr/>
          <p:nvPr/>
        </p:nvSpPr>
        <p:spPr>
          <a:xfrm>
            <a:off x="6130726" y="1426464"/>
            <a:ext cx="360000" cy="548749"/>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vert="horz"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処　方</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54" name="直線矢印コネクタ 53">
            <a:extLst>
              <a:ext uri="{FF2B5EF4-FFF2-40B4-BE49-F238E27FC236}">
                <a16:creationId xmlns:a16="http://schemas.microsoft.com/office/drawing/2014/main" id="{F78B1DCC-77DD-6C2B-BFD1-AB853523BC7F}"/>
              </a:ext>
            </a:extLst>
          </p:cNvPr>
          <p:cNvCxnSpPr>
            <a:cxnSpLocks/>
            <a:stCxn id="21" idx="3"/>
            <a:endCxn id="23" idx="1"/>
          </p:cNvCxnSpPr>
          <p:nvPr/>
        </p:nvCxnSpPr>
        <p:spPr>
          <a:xfrm>
            <a:off x="3741054" y="1700839"/>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6" name="直線矢印コネクタ 55">
            <a:extLst>
              <a:ext uri="{FF2B5EF4-FFF2-40B4-BE49-F238E27FC236}">
                <a16:creationId xmlns:a16="http://schemas.microsoft.com/office/drawing/2014/main" id="{D1D29433-0CBC-DA04-A1A0-239F8A8DF244}"/>
              </a:ext>
            </a:extLst>
          </p:cNvPr>
          <p:cNvCxnSpPr>
            <a:cxnSpLocks/>
            <a:stCxn id="43" idx="3"/>
            <a:endCxn id="49" idx="1"/>
          </p:cNvCxnSpPr>
          <p:nvPr/>
        </p:nvCxnSpPr>
        <p:spPr>
          <a:xfrm>
            <a:off x="5803308" y="1700839"/>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8" name="直線矢印コネクタ 57">
            <a:extLst>
              <a:ext uri="{FF2B5EF4-FFF2-40B4-BE49-F238E27FC236}">
                <a16:creationId xmlns:a16="http://schemas.microsoft.com/office/drawing/2014/main" id="{3710AC43-7513-681F-B52B-DA2595BFF27F}"/>
              </a:ext>
            </a:extLst>
          </p:cNvPr>
          <p:cNvCxnSpPr>
            <a:cxnSpLocks/>
            <a:stCxn id="61" idx="3"/>
            <a:endCxn id="43" idx="1"/>
          </p:cNvCxnSpPr>
          <p:nvPr/>
        </p:nvCxnSpPr>
        <p:spPr>
          <a:xfrm>
            <a:off x="5115890" y="1700839"/>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61" name="正方形/長方形 60">
            <a:extLst>
              <a:ext uri="{FF2B5EF4-FFF2-40B4-BE49-F238E27FC236}">
                <a16:creationId xmlns:a16="http://schemas.microsoft.com/office/drawing/2014/main" id="{9B7FE22B-44EF-A797-CC5B-B1F41ACBCBD0}"/>
              </a:ext>
            </a:extLst>
          </p:cNvPr>
          <p:cNvSpPr/>
          <p:nvPr/>
        </p:nvSpPr>
        <p:spPr>
          <a:xfrm>
            <a:off x="4755890" y="1426464"/>
            <a:ext cx="360000" cy="548749"/>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vert="horz"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診　察　②</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62" name="直線矢印コネクタ 61">
            <a:extLst>
              <a:ext uri="{FF2B5EF4-FFF2-40B4-BE49-F238E27FC236}">
                <a16:creationId xmlns:a16="http://schemas.microsoft.com/office/drawing/2014/main" id="{D156EF66-F281-FBBF-C640-4528BB8CEAC7}"/>
              </a:ext>
            </a:extLst>
          </p:cNvPr>
          <p:cNvCxnSpPr>
            <a:cxnSpLocks/>
            <a:stCxn id="23" idx="3"/>
            <a:endCxn id="61" idx="1"/>
          </p:cNvCxnSpPr>
          <p:nvPr/>
        </p:nvCxnSpPr>
        <p:spPr>
          <a:xfrm>
            <a:off x="4428472" y="1700839"/>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63" name="正方形/長方形 62">
            <a:extLst>
              <a:ext uri="{FF2B5EF4-FFF2-40B4-BE49-F238E27FC236}">
                <a16:creationId xmlns:a16="http://schemas.microsoft.com/office/drawing/2014/main" id="{6DDBF025-B9AB-5D48-0BD1-750BE75DE65D}"/>
              </a:ext>
            </a:extLst>
          </p:cNvPr>
          <p:cNvSpPr/>
          <p:nvPr/>
        </p:nvSpPr>
        <p:spPr>
          <a:xfrm>
            <a:off x="3138649" y="1145864"/>
            <a:ext cx="4439664" cy="208271"/>
          </a:xfrm>
          <a:prstGeom prst="rect">
            <a:avLst/>
          </a:prstGeom>
          <a:ln/>
        </p:spPr>
        <p:style>
          <a:lnRef idx="1">
            <a:schemeClr val="accent2"/>
          </a:lnRef>
          <a:fillRef idx="3">
            <a:schemeClr val="accent2"/>
          </a:fillRef>
          <a:effectRef idx="2">
            <a:schemeClr val="accent2"/>
          </a:effectRef>
          <a:fontRef idx="minor">
            <a:schemeClr val="lt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white"/>
                </a:solidFill>
                <a:latin typeface="BIZ UDPゴシック" panose="020B0400000000000000" pitchFamily="50" charset="-128"/>
                <a:ea typeface="BIZ UDPゴシック" panose="020B0400000000000000" pitchFamily="50" charset="-128"/>
              </a:rPr>
              <a:t>診察</a:t>
            </a:r>
            <a:endParaRPr kumimoji="1" lang="ja-JP" altLang="en-US" sz="105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121" name="直線矢印コネクタ 120">
            <a:extLst>
              <a:ext uri="{FF2B5EF4-FFF2-40B4-BE49-F238E27FC236}">
                <a16:creationId xmlns:a16="http://schemas.microsoft.com/office/drawing/2014/main" id="{5A05AA0E-B34A-9526-A586-5B796E0BCD15}"/>
              </a:ext>
            </a:extLst>
          </p:cNvPr>
          <p:cNvCxnSpPr>
            <a:cxnSpLocks/>
          </p:cNvCxnSpPr>
          <p:nvPr/>
        </p:nvCxnSpPr>
        <p:spPr>
          <a:xfrm>
            <a:off x="7445123" y="2002464"/>
            <a:ext cx="270717" cy="0"/>
          </a:xfrm>
          <a:prstGeom prst="straightConnector1">
            <a:avLst/>
          </a:prstGeom>
          <a:ln>
            <a:solidFill>
              <a:schemeClr val="tx1">
                <a:lumMod val="85000"/>
                <a:lumOff val="15000"/>
              </a:schemeClr>
            </a:solidFill>
            <a:tailEnd type="triangle"/>
          </a:ln>
        </p:spPr>
        <p:style>
          <a:lnRef idx="3">
            <a:schemeClr val="accent4"/>
          </a:lnRef>
          <a:fillRef idx="0">
            <a:schemeClr val="accent4"/>
          </a:fillRef>
          <a:effectRef idx="2">
            <a:schemeClr val="accent4"/>
          </a:effectRef>
          <a:fontRef idx="minor">
            <a:schemeClr val="tx1"/>
          </a:fontRef>
        </p:style>
      </p:cxnSp>
      <p:sp>
        <p:nvSpPr>
          <p:cNvPr id="123" name="正方形/長方形 122">
            <a:extLst>
              <a:ext uri="{FF2B5EF4-FFF2-40B4-BE49-F238E27FC236}">
                <a16:creationId xmlns:a16="http://schemas.microsoft.com/office/drawing/2014/main" id="{4194E145-CAEE-564A-A59A-73CA8D12F35F}"/>
              </a:ext>
            </a:extLst>
          </p:cNvPr>
          <p:cNvSpPr/>
          <p:nvPr/>
        </p:nvSpPr>
        <p:spPr>
          <a:xfrm>
            <a:off x="8327746" y="1426463"/>
            <a:ext cx="754373" cy="850619"/>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薬剤受取</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服薬指導</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125" name="直線矢印コネクタ 124">
            <a:extLst>
              <a:ext uri="{FF2B5EF4-FFF2-40B4-BE49-F238E27FC236}">
                <a16:creationId xmlns:a16="http://schemas.microsoft.com/office/drawing/2014/main" id="{CD9CBF70-958D-7DA8-1BB4-A37EE26994C1}"/>
              </a:ext>
            </a:extLst>
          </p:cNvPr>
          <p:cNvCxnSpPr>
            <a:cxnSpLocks/>
          </p:cNvCxnSpPr>
          <p:nvPr/>
        </p:nvCxnSpPr>
        <p:spPr>
          <a:xfrm>
            <a:off x="8075840" y="2002751"/>
            <a:ext cx="26893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26" name="直線矢印コネクタ 125">
            <a:extLst>
              <a:ext uri="{FF2B5EF4-FFF2-40B4-BE49-F238E27FC236}">
                <a16:creationId xmlns:a16="http://schemas.microsoft.com/office/drawing/2014/main" id="{3F0F1FBE-FFFF-6503-ED7B-58C37D43CBC2}"/>
              </a:ext>
            </a:extLst>
          </p:cNvPr>
          <p:cNvCxnSpPr>
            <a:cxnSpLocks/>
          </p:cNvCxnSpPr>
          <p:nvPr/>
        </p:nvCxnSpPr>
        <p:spPr>
          <a:xfrm>
            <a:off x="9082119" y="2002464"/>
            <a:ext cx="277922"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27" name="正方形/長方形 126">
            <a:extLst>
              <a:ext uri="{FF2B5EF4-FFF2-40B4-BE49-F238E27FC236}">
                <a16:creationId xmlns:a16="http://schemas.microsoft.com/office/drawing/2014/main" id="{68C36CBA-60A4-1D87-4688-D9951C96AE11}"/>
              </a:ext>
            </a:extLst>
          </p:cNvPr>
          <p:cNvSpPr/>
          <p:nvPr/>
        </p:nvSpPr>
        <p:spPr>
          <a:xfrm>
            <a:off x="7648375" y="1145865"/>
            <a:ext cx="1600172" cy="208275"/>
          </a:xfrm>
          <a:prstGeom prst="rect">
            <a:avLst/>
          </a:prstGeom>
          <a:ln/>
        </p:spPr>
        <p:style>
          <a:lnRef idx="1">
            <a:schemeClr val="accent4"/>
          </a:lnRef>
          <a:fillRef idx="3">
            <a:schemeClr val="accent4"/>
          </a:fillRef>
          <a:effectRef idx="2">
            <a:schemeClr val="accent4"/>
          </a:effectRef>
          <a:fontRef idx="minor">
            <a:schemeClr val="lt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調剤</a:t>
            </a:r>
          </a:p>
        </p:txBody>
      </p:sp>
      <p:sp>
        <p:nvSpPr>
          <p:cNvPr id="139" name="正方形/長方形 138">
            <a:extLst>
              <a:ext uri="{FF2B5EF4-FFF2-40B4-BE49-F238E27FC236}">
                <a16:creationId xmlns:a16="http://schemas.microsoft.com/office/drawing/2014/main" id="{8A48FB2A-DA2E-257A-1EE3-00F2B339207E}"/>
              </a:ext>
            </a:extLst>
          </p:cNvPr>
          <p:cNvSpPr/>
          <p:nvPr/>
        </p:nvSpPr>
        <p:spPr>
          <a:xfrm>
            <a:off x="4416289" y="1163260"/>
            <a:ext cx="1039201" cy="1799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ED7D31"/>
                </a:solidFill>
                <a:effectLst/>
                <a:uLnTx/>
                <a:uFillTx/>
                <a:latin typeface="BIZ UDPゴシック" panose="020B0400000000000000" pitchFamily="50" charset="-128"/>
                <a:ea typeface="BIZ UDPゴシック" panose="020B0400000000000000" pitchFamily="50" charset="-128"/>
                <a:cs typeface="+mn-cs"/>
              </a:rPr>
              <a:t>診　療</a:t>
            </a:r>
          </a:p>
        </p:txBody>
      </p:sp>
      <p:sp>
        <p:nvSpPr>
          <p:cNvPr id="9" name="正方形/長方形 8">
            <a:extLst>
              <a:ext uri="{FF2B5EF4-FFF2-40B4-BE49-F238E27FC236}">
                <a16:creationId xmlns:a16="http://schemas.microsoft.com/office/drawing/2014/main" id="{01F0BCCF-A560-99D7-5A84-CD0D27573896}"/>
              </a:ext>
            </a:extLst>
          </p:cNvPr>
          <p:cNvSpPr/>
          <p:nvPr/>
        </p:nvSpPr>
        <p:spPr>
          <a:xfrm>
            <a:off x="499072" y="1141405"/>
            <a:ext cx="271991" cy="1466127"/>
          </a:xfrm>
          <a:prstGeom prst="rect">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患者フロー</a:t>
            </a:r>
          </a:p>
        </p:txBody>
      </p:sp>
      <p:sp>
        <p:nvSpPr>
          <p:cNvPr id="11" name="正方形/長方形 10">
            <a:extLst>
              <a:ext uri="{FF2B5EF4-FFF2-40B4-BE49-F238E27FC236}">
                <a16:creationId xmlns:a16="http://schemas.microsoft.com/office/drawing/2014/main" id="{C3F5915E-B0B7-D1E5-88D0-47D3A893C46F}"/>
              </a:ext>
            </a:extLst>
          </p:cNvPr>
          <p:cNvSpPr/>
          <p:nvPr/>
        </p:nvSpPr>
        <p:spPr>
          <a:xfrm>
            <a:off x="499072" y="2670114"/>
            <a:ext cx="271992" cy="1015214"/>
          </a:xfrm>
          <a:prstGeom prst="rect">
            <a:avLst/>
          </a:prstGeom>
          <a:solidFill>
            <a:schemeClr val="accent5">
              <a:lumMod val="60000"/>
              <a:lumOff val="40000"/>
            </a:schemeClr>
          </a:solidFill>
        </p:spPr>
        <p:style>
          <a:lnRef idx="0">
            <a:schemeClr val="accent2"/>
          </a:lnRef>
          <a:fillRef idx="3">
            <a:schemeClr val="accent2"/>
          </a:fillRef>
          <a:effectRef idx="3">
            <a:schemeClr val="accent2"/>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バックオフィス</a:t>
            </a:r>
          </a:p>
        </p:txBody>
      </p:sp>
      <p:sp>
        <p:nvSpPr>
          <p:cNvPr id="6" name="正方形/長方形 5">
            <a:extLst>
              <a:ext uri="{FF2B5EF4-FFF2-40B4-BE49-F238E27FC236}">
                <a16:creationId xmlns:a16="http://schemas.microsoft.com/office/drawing/2014/main" id="{D1C93B92-DA09-2F57-A4BB-B8E53ADAA168}"/>
              </a:ext>
            </a:extLst>
          </p:cNvPr>
          <p:cNvSpPr/>
          <p:nvPr/>
        </p:nvSpPr>
        <p:spPr>
          <a:xfrm>
            <a:off x="2691258" y="1420893"/>
            <a:ext cx="360000" cy="1175937"/>
          </a:xfrm>
          <a:prstGeom prst="rect">
            <a:avLst/>
          </a:prstGeom>
          <a:solidFill>
            <a:schemeClr val="accent6">
              <a:lumMod val="20000"/>
              <a:lumOff val="80000"/>
            </a:schemeClr>
          </a:solidFill>
          <a:ln/>
        </p:spPr>
        <p:style>
          <a:lnRef idx="1">
            <a:schemeClr val="accent3"/>
          </a:lnRef>
          <a:fillRef idx="2">
            <a:schemeClr val="accent3"/>
          </a:fillRef>
          <a:effectRef idx="1">
            <a:schemeClr val="accent3"/>
          </a:effectRef>
          <a:fontRef idx="minor">
            <a:schemeClr val="dk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自動受付</a:t>
            </a:r>
          </a:p>
        </p:txBody>
      </p:sp>
      <p:sp>
        <p:nvSpPr>
          <p:cNvPr id="12" name="テキスト ボックス 11">
            <a:extLst>
              <a:ext uri="{FF2B5EF4-FFF2-40B4-BE49-F238E27FC236}">
                <a16:creationId xmlns:a16="http://schemas.microsoft.com/office/drawing/2014/main" id="{17317D55-5D82-C2E0-912C-00D30C5BBA47}"/>
              </a:ext>
            </a:extLst>
          </p:cNvPr>
          <p:cNvSpPr txBox="1"/>
          <p:nvPr/>
        </p:nvSpPr>
        <p:spPr>
          <a:xfrm>
            <a:off x="1030665" y="1430313"/>
            <a:ext cx="1294509" cy="73866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予約</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資格確認</a:t>
            </a:r>
            <a:endParaRPr lang="en-US" altLang="ja-JP" sz="1050" dirty="0">
              <a:solidFill>
                <a:prstClr val="black"/>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（保険証・診察券）</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8" name="正方形/長方形 17">
            <a:extLst>
              <a:ext uri="{FF2B5EF4-FFF2-40B4-BE49-F238E27FC236}">
                <a16:creationId xmlns:a16="http://schemas.microsoft.com/office/drawing/2014/main" id="{B5F8DEAA-3FE5-F53A-E464-5BB8BD044091}"/>
              </a:ext>
            </a:extLst>
          </p:cNvPr>
          <p:cNvSpPr/>
          <p:nvPr/>
        </p:nvSpPr>
        <p:spPr>
          <a:xfrm>
            <a:off x="2216294" y="2238183"/>
            <a:ext cx="500755" cy="36000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連携</a:t>
            </a:r>
          </a:p>
        </p:txBody>
      </p:sp>
      <p:sp>
        <p:nvSpPr>
          <p:cNvPr id="41" name="正方形/長方形 40">
            <a:extLst>
              <a:ext uri="{FF2B5EF4-FFF2-40B4-BE49-F238E27FC236}">
                <a16:creationId xmlns:a16="http://schemas.microsoft.com/office/drawing/2014/main" id="{4D4D0300-0739-FD61-20A2-051CB5DD46BC}"/>
              </a:ext>
            </a:extLst>
          </p:cNvPr>
          <p:cNvSpPr/>
          <p:nvPr/>
        </p:nvSpPr>
        <p:spPr>
          <a:xfrm>
            <a:off x="3387677" y="2239784"/>
            <a:ext cx="3119261" cy="306192"/>
          </a:xfrm>
          <a:prstGeom prst="rect">
            <a:avLst/>
          </a:prstGeom>
          <a:ln/>
        </p:spPr>
        <p:style>
          <a:lnRef idx="1">
            <a:schemeClr val="accent2"/>
          </a:lnRef>
          <a:fillRef idx="2">
            <a:schemeClr val="accent2"/>
          </a:fillRef>
          <a:effectRef idx="1">
            <a:schemeClr val="accent2"/>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電子カルテ</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2" name="二等辺三角形 41">
            <a:extLst>
              <a:ext uri="{FF2B5EF4-FFF2-40B4-BE49-F238E27FC236}">
                <a16:creationId xmlns:a16="http://schemas.microsoft.com/office/drawing/2014/main" id="{780AC33E-7448-58B6-162B-2180E3CA13D2}"/>
              </a:ext>
            </a:extLst>
          </p:cNvPr>
          <p:cNvSpPr/>
          <p:nvPr/>
        </p:nvSpPr>
        <p:spPr>
          <a:xfrm flipV="1">
            <a:off x="3388570" y="1963529"/>
            <a:ext cx="351591" cy="284990"/>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08" name="二等辺三角形 107">
            <a:extLst>
              <a:ext uri="{FF2B5EF4-FFF2-40B4-BE49-F238E27FC236}">
                <a16:creationId xmlns:a16="http://schemas.microsoft.com/office/drawing/2014/main" id="{D1491320-950E-D57C-EBE1-E70BC973C79D}"/>
              </a:ext>
            </a:extLst>
          </p:cNvPr>
          <p:cNvSpPr/>
          <p:nvPr/>
        </p:nvSpPr>
        <p:spPr>
          <a:xfrm flipV="1">
            <a:off x="4071803" y="1963529"/>
            <a:ext cx="351591" cy="284990"/>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09" name="二等辺三角形 108">
            <a:extLst>
              <a:ext uri="{FF2B5EF4-FFF2-40B4-BE49-F238E27FC236}">
                <a16:creationId xmlns:a16="http://schemas.microsoft.com/office/drawing/2014/main" id="{C53F956D-8823-72F7-552C-39AB6CEC8898}"/>
              </a:ext>
            </a:extLst>
          </p:cNvPr>
          <p:cNvSpPr/>
          <p:nvPr/>
        </p:nvSpPr>
        <p:spPr>
          <a:xfrm flipV="1">
            <a:off x="4765446" y="1949802"/>
            <a:ext cx="351591" cy="284990"/>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10" name="二等辺三角形 109">
            <a:extLst>
              <a:ext uri="{FF2B5EF4-FFF2-40B4-BE49-F238E27FC236}">
                <a16:creationId xmlns:a16="http://schemas.microsoft.com/office/drawing/2014/main" id="{CC308A08-9625-CF44-5BD7-A73DD78708B8}"/>
              </a:ext>
            </a:extLst>
          </p:cNvPr>
          <p:cNvSpPr/>
          <p:nvPr/>
        </p:nvSpPr>
        <p:spPr>
          <a:xfrm flipV="1">
            <a:off x="5452020" y="1949802"/>
            <a:ext cx="351591" cy="284990"/>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11" name="二等辺三角形 110">
            <a:extLst>
              <a:ext uri="{FF2B5EF4-FFF2-40B4-BE49-F238E27FC236}">
                <a16:creationId xmlns:a16="http://schemas.microsoft.com/office/drawing/2014/main" id="{85BEFD6D-BB52-1057-BE48-3AE854C0C662}"/>
              </a:ext>
            </a:extLst>
          </p:cNvPr>
          <p:cNvSpPr/>
          <p:nvPr/>
        </p:nvSpPr>
        <p:spPr>
          <a:xfrm flipV="1">
            <a:off x="6139135" y="1949802"/>
            <a:ext cx="351591" cy="284990"/>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12" name="正方形/長方形 111">
            <a:extLst>
              <a:ext uri="{FF2B5EF4-FFF2-40B4-BE49-F238E27FC236}">
                <a16:creationId xmlns:a16="http://schemas.microsoft.com/office/drawing/2014/main" id="{6F054BE2-F82E-AB05-C3F8-5783876D3DD4}"/>
              </a:ext>
            </a:extLst>
          </p:cNvPr>
          <p:cNvSpPr/>
          <p:nvPr/>
        </p:nvSpPr>
        <p:spPr>
          <a:xfrm>
            <a:off x="6838171" y="1426465"/>
            <a:ext cx="624913" cy="1208764"/>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14" name="テキスト ボックス 113">
            <a:extLst>
              <a:ext uri="{FF2B5EF4-FFF2-40B4-BE49-F238E27FC236}">
                <a16:creationId xmlns:a16="http://schemas.microsoft.com/office/drawing/2014/main" id="{CB03DF22-A7FE-F35F-C14A-31E9AB06CC14}"/>
              </a:ext>
            </a:extLst>
          </p:cNvPr>
          <p:cNvSpPr txBox="1"/>
          <p:nvPr/>
        </p:nvSpPr>
        <p:spPr>
          <a:xfrm>
            <a:off x="6973764" y="1457311"/>
            <a:ext cx="323165" cy="1244514"/>
          </a:xfrm>
          <a:prstGeom prst="rect">
            <a:avLst/>
          </a:prstGeom>
          <a:noFill/>
        </p:spPr>
        <p:txBody>
          <a:bodyPr vert="eaVert" wrap="square" lIns="0" rIns="0"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処方箋の送付指示</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85725" indent="-85725">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次回予約</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122" name="直線矢印コネクタ 121">
            <a:extLst>
              <a:ext uri="{FF2B5EF4-FFF2-40B4-BE49-F238E27FC236}">
                <a16:creationId xmlns:a16="http://schemas.microsoft.com/office/drawing/2014/main" id="{7C1D6F96-AB34-A570-BB7A-6C2A67B3EB42}"/>
              </a:ext>
            </a:extLst>
          </p:cNvPr>
          <p:cNvCxnSpPr>
            <a:cxnSpLocks/>
          </p:cNvCxnSpPr>
          <p:nvPr/>
        </p:nvCxnSpPr>
        <p:spPr>
          <a:xfrm>
            <a:off x="3056513" y="1700839"/>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9" name="直線矢印コネクタ 128">
            <a:extLst>
              <a:ext uri="{FF2B5EF4-FFF2-40B4-BE49-F238E27FC236}">
                <a16:creationId xmlns:a16="http://schemas.microsoft.com/office/drawing/2014/main" id="{6E0E938A-44E0-3D00-B4C2-D37D5D520B96}"/>
              </a:ext>
            </a:extLst>
          </p:cNvPr>
          <p:cNvCxnSpPr>
            <a:cxnSpLocks/>
          </p:cNvCxnSpPr>
          <p:nvPr/>
        </p:nvCxnSpPr>
        <p:spPr>
          <a:xfrm>
            <a:off x="6490896" y="2002464"/>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3" name="正方形/長方形 132">
            <a:extLst>
              <a:ext uri="{FF2B5EF4-FFF2-40B4-BE49-F238E27FC236}">
                <a16:creationId xmlns:a16="http://schemas.microsoft.com/office/drawing/2014/main" id="{268F8BB8-9EFB-1678-0F96-414C8FD2396E}"/>
              </a:ext>
            </a:extLst>
          </p:cNvPr>
          <p:cNvSpPr/>
          <p:nvPr/>
        </p:nvSpPr>
        <p:spPr>
          <a:xfrm>
            <a:off x="7715840" y="1418851"/>
            <a:ext cx="360000" cy="850618"/>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調　剤</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150" name="直線矢印コネクタ 149">
            <a:extLst>
              <a:ext uri="{FF2B5EF4-FFF2-40B4-BE49-F238E27FC236}">
                <a16:creationId xmlns:a16="http://schemas.microsoft.com/office/drawing/2014/main" id="{AF3E92CF-8AB3-8ED7-0985-A5E428E347A2}"/>
              </a:ext>
            </a:extLst>
          </p:cNvPr>
          <p:cNvCxnSpPr>
            <a:cxnSpLocks/>
          </p:cNvCxnSpPr>
          <p:nvPr/>
        </p:nvCxnSpPr>
        <p:spPr>
          <a:xfrm>
            <a:off x="2201066" y="1678745"/>
            <a:ext cx="490192" cy="0"/>
          </a:xfrm>
          <a:prstGeom prst="straightConnector1">
            <a:avLst/>
          </a:prstGeom>
          <a:ln>
            <a:solidFill>
              <a:schemeClr val="tx1">
                <a:lumMod val="75000"/>
                <a:lumOff val="25000"/>
              </a:schemeClr>
            </a:solidFill>
            <a:tailEnd type="triangle"/>
          </a:ln>
        </p:spPr>
        <p:style>
          <a:lnRef idx="3">
            <a:schemeClr val="accent2"/>
          </a:lnRef>
          <a:fillRef idx="0">
            <a:schemeClr val="accent2"/>
          </a:fillRef>
          <a:effectRef idx="2">
            <a:schemeClr val="accent2"/>
          </a:effectRef>
          <a:fontRef idx="minor">
            <a:schemeClr val="tx1"/>
          </a:fontRef>
        </p:style>
      </p:cxnSp>
      <p:sp>
        <p:nvSpPr>
          <p:cNvPr id="13" name="正方形/長方形 12">
            <a:extLst>
              <a:ext uri="{FF2B5EF4-FFF2-40B4-BE49-F238E27FC236}">
                <a16:creationId xmlns:a16="http://schemas.microsoft.com/office/drawing/2014/main" id="{B77C8733-ED60-E4D1-9B47-973840DCCC77}"/>
              </a:ext>
            </a:extLst>
          </p:cNvPr>
          <p:cNvSpPr/>
          <p:nvPr/>
        </p:nvSpPr>
        <p:spPr>
          <a:xfrm>
            <a:off x="-69669" y="-1"/>
            <a:ext cx="12261669" cy="49638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latin typeface="BIZ UDPゴシック" panose="020B0400000000000000" pitchFamily="50" charset="-128"/>
                <a:ea typeface="BIZ UDPゴシック" panose="020B0400000000000000" pitchFamily="50" charset="-128"/>
              </a:rPr>
              <a:t>　別紙２補足資料</a:t>
            </a:r>
            <a:r>
              <a:rPr kumimoji="1" lang="ja-JP" altLang="en-US" sz="1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○○病院における業務効率化全体計画（令和</a:t>
            </a:r>
            <a:r>
              <a:rPr kumimoji="1" lang="en-US" altLang="ja-JP" sz="1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a:t>
            </a:r>
            <a:r>
              <a:rPr kumimoji="1" lang="en-US" altLang="ja-JP" sz="1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a:t>
            </a:r>
          </a:p>
        </p:txBody>
      </p:sp>
      <p:sp>
        <p:nvSpPr>
          <p:cNvPr id="16" name="正方形/長方形 15">
            <a:extLst>
              <a:ext uri="{FF2B5EF4-FFF2-40B4-BE49-F238E27FC236}">
                <a16:creationId xmlns:a16="http://schemas.microsoft.com/office/drawing/2014/main" id="{B473D0B6-8571-9ECB-87C8-E2CB6271D223}"/>
              </a:ext>
            </a:extLst>
          </p:cNvPr>
          <p:cNvSpPr/>
          <p:nvPr/>
        </p:nvSpPr>
        <p:spPr>
          <a:xfrm>
            <a:off x="2079163" y="1636592"/>
            <a:ext cx="702679" cy="36000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自動化</a:t>
            </a:r>
          </a:p>
        </p:txBody>
      </p:sp>
      <p:sp>
        <p:nvSpPr>
          <p:cNvPr id="143" name="テキスト ボックス 142">
            <a:extLst>
              <a:ext uri="{FF2B5EF4-FFF2-40B4-BE49-F238E27FC236}">
                <a16:creationId xmlns:a16="http://schemas.microsoft.com/office/drawing/2014/main" id="{EC105DB9-4703-2141-3D1F-B82D4D1DE9CC}"/>
              </a:ext>
            </a:extLst>
          </p:cNvPr>
          <p:cNvSpPr txBox="1"/>
          <p:nvPr/>
        </p:nvSpPr>
        <p:spPr>
          <a:xfrm>
            <a:off x="9553307" y="1825652"/>
            <a:ext cx="936085" cy="253916"/>
          </a:xfrm>
          <a:prstGeom prst="rect">
            <a:avLst/>
          </a:prstGeom>
          <a:noFill/>
        </p:spPr>
        <p:txBody>
          <a:bodyPr wrap="square" lIns="0" rIns="0" rtlCol="0">
            <a:spAutoFit/>
          </a:bodyPr>
          <a:lstStyle/>
          <a:p>
            <a:pPr marL="85725" indent="-85725">
              <a:defRPr/>
            </a:pPr>
            <a:r>
              <a:rPr lang="ja-JP" altLang="en-US" sz="1050" dirty="0">
                <a:solidFill>
                  <a:prstClr val="black"/>
                </a:solidFill>
                <a:latin typeface="BIZ UDPゴシック" panose="020B0400000000000000" pitchFamily="50" charset="-128"/>
                <a:ea typeface="BIZ UDPゴシック" panose="020B0400000000000000" pitchFamily="50" charset="-128"/>
              </a:rPr>
              <a:t>自動会計</a:t>
            </a:r>
            <a:endParaRPr lang="en-US" altLang="ja-JP" sz="1050" dirty="0">
              <a:solidFill>
                <a:prstClr val="black"/>
              </a:solidFill>
              <a:latin typeface="BIZ UDPゴシック" panose="020B0400000000000000" pitchFamily="50" charset="-128"/>
              <a:ea typeface="BIZ UDPゴシック" panose="020B0400000000000000" pitchFamily="50" charset="-128"/>
            </a:endParaRPr>
          </a:p>
        </p:txBody>
      </p:sp>
      <p:sp>
        <p:nvSpPr>
          <p:cNvPr id="157" name="正方形/長方形 156">
            <a:extLst>
              <a:ext uri="{FF2B5EF4-FFF2-40B4-BE49-F238E27FC236}">
                <a16:creationId xmlns:a16="http://schemas.microsoft.com/office/drawing/2014/main" id="{6963CF6A-751A-A856-9469-025A9E9AAB36}"/>
              </a:ext>
            </a:extLst>
          </p:cNvPr>
          <p:cNvSpPr/>
          <p:nvPr/>
        </p:nvSpPr>
        <p:spPr>
          <a:xfrm>
            <a:off x="9360041" y="1145865"/>
            <a:ext cx="936085" cy="208275"/>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会計</a:t>
            </a:r>
          </a:p>
        </p:txBody>
      </p:sp>
      <p:sp>
        <p:nvSpPr>
          <p:cNvPr id="71" name="正方形/長方形 70">
            <a:extLst>
              <a:ext uri="{FF2B5EF4-FFF2-40B4-BE49-F238E27FC236}">
                <a16:creationId xmlns:a16="http://schemas.microsoft.com/office/drawing/2014/main" id="{F7E39E99-C978-08D0-DEE9-F6C301E7BB94}"/>
              </a:ext>
            </a:extLst>
          </p:cNvPr>
          <p:cNvSpPr/>
          <p:nvPr/>
        </p:nvSpPr>
        <p:spPr>
          <a:xfrm>
            <a:off x="841125" y="1145864"/>
            <a:ext cx="2227461" cy="208271"/>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受付</a:t>
            </a:r>
          </a:p>
        </p:txBody>
      </p:sp>
      <p:graphicFrame>
        <p:nvGraphicFramePr>
          <p:cNvPr id="14" name="表 13">
            <a:extLst>
              <a:ext uri="{FF2B5EF4-FFF2-40B4-BE49-F238E27FC236}">
                <a16:creationId xmlns:a16="http://schemas.microsoft.com/office/drawing/2014/main" id="{D105CCCB-6FE3-B660-ECC2-47D46A706276}"/>
              </a:ext>
            </a:extLst>
          </p:cNvPr>
          <p:cNvGraphicFramePr>
            <a:graphicFrameLocks noGrp="1"/>
          </p:cNvGraphicFramePr>
          <p:nvPr>
            <p:extLst>
              <p:ext uri="{D42A27DB-BD31-4B8C-83A1-F6EECF244321}">
                <p14:modId xmlns:p14="http://schemas.microsoft.com/office/powerpoint/2010/main" val="2764651844"/>
              </p:ext>
            </p:extLst>
          </p:nvPr>
        </p:nvGraphicFramePr>
        <p:xfrm>
          <a:off x="499072" y="3819608"/>
          <a:ext cx="11321984" cy="295468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51179985"/>
                    </a:ext>
                  </a:extLst>
                </a:gridCol>
                <a:gridCol w="1678797">
                  <a:extLst>
                    <a:ext uri="{9D8B030D-6E8A-4147-A177-3AD203B41FA5}">
                      <a16:colId xmlns:a16="http://schemas.microsoft.com/office/drawing/2014/main" val="3285625148"/>
                    </a:ext>
                  </a:extLst>
                </a:gridCol>
                <a:gridCol w="365760">
                  <a:extLst>
                    <a:ext uri="{9D8B030D-6E8A-4147-A177-3AD203B41FA5}">
                      <a16:colId xmlns:a16="http://schemas.microsoft.com/office/drawing/2014/main" val="3033866934"/>
                    </a:ext>
                  </a:extLst>
                </a:gridCol>
                <a:gridCol w="1715588">
                  <a:extLst>
                    <a:ext uri="{9D8B030D-6E8A-4147-A177-3AD203B41FA5}">
                      <a16:colId xmlns:a16="http://schemas.microsoft.com/office/drawing/2014/main" val="3489444374"/>
                    </a:ext>
                  </a:extLst>
                </a:gridCol>
                <a:gridCol w="2941054">
                  <a:extLst>
                    <a:ext uri="{9D8B030D-6E8A-4147-A177-3AD203B41FA5}">
                      <a16:colId xmlns:a16="http://schemas.microsoft.com/office/drawing/2014/main" val="1455756382"/>
                    </a:ext>
                  </a:extLst>
                </a:gridCol>
                <a:gridCol w="546835">
                  <a:extLst>
                    <a:ext uri="{9D8B030D-6E8A-4147-A177-3AD203B41FA5}">
                      <a16:colId xmlns:a16="http://schemas.microsoft.com/office/drawing/2014/main" val="1205620863"/>
                    </a:ext>
                  </a:extLst>
                </a:gridCol>
                <a:gridCol w="546835">
                  <a:extLst>
                    <a:ext uri="{9D8B030D-6E8A-4147-A177-3AD203B41FA5}">
                      <a16:colId xmlns:a16="http://schemas.microsoft.com/office/drawing/2014/main" val="3302756050"/>
                    </a:ext>
                  </a:extLst>
                </a:gridCol>
                <a:gridCol w="546835">
                  <a:extLst>
                    <a:ext uri="{9D8B030D-6E8A-4147-A177-3AD203B41FA5}">
                      <a16:colId xmlns:a16="http://schemas.microsoft.com/office/drawing/2014/main" val="1317040605"/>
                    </a:ext>
                  </a:extLst>
                </a:gridCol>
                <a:gridCol w="2772000">
                  <a:extLst>
                    <a:ext uri="{9D8B030D-6E8A-4147-A177-3AD203B41FA5}">
                      <a16:colId xmlns:a16="http://schemas.microsoft.com/office/drawing/2014/main" val="3757282488"/>
                    </a:ext>
                  </a:extLst>
                </a:gridCol>
              </a:tblGrid>
              <a:tr h="154572">
                <a:tc rowSpan="2" gridSpan="2">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対象部門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solidFill>
                      <a:schemeClr val="bg1">
                        <a:lumMod val="85000"/>
                      </a:schemeClr>
                    </a:solidFill>
                  </a:tcPr>
                </a:tc>
                <a:tc rowSpan="2" hMerge="1">
                  <a:txBody>
                    <a:bodyPr/>
                    <a:lstStyle/>
                    <a:p>
                      <a:endParaRPr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rowSpan="2" gridSpan="2">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フロー見直しの対象となる業務内容</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導入機器等</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計画の進捗に関する事項</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h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h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rowSpan="2">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導入効果</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67761968"/>
                  </a:ext>
                </a:extLst>
              </a:tr>
              <a:tr h="154572">
                <a:tc gridSpan="2" vMerge="1">
                  <a:txBody>
                    <a:bodyPr/>
                    <a:lstStyle/>
                    <a:p>
                      <a:endParaRPr kumimoji="1" lang="ja-JP" altLang="en-US"/>
                    </a:p>
                  </a:txBody>
                  <a:tcPr/>
                </a:tc>
                <a:tc hMerge="1" vMerge="1">
                  <a:txBody>
                    <a:bodyPr/>
                    <a:lstStyle/>
                    <a:p>
                      <a:endParaRPr dirty="0"/>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gridSpan="2" vMerge="1">
                  <a:txBody>
                    <a:bodyPr/>
                    <a:lstStyle/>
                    <a:p>
                      <a:endParaRPr dirty="0"/>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hMerge="1" vMerge="1">
                  <a:txBody>
                    <a:bodyPr/>
                    <a:lstStyle/>
                    <a:p>
                      <a:endParaRPr dirty="0"/>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vMerge="1">
                  <a:txBody>
                    <a:bodyPr/>
                    <a:lstStyle/>
                    <a:p>
                      <a:endParaRPr dirty="0"/>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導入済</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今後実施</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補助申請</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tc vMerge="1">
                  <a:txBody>
                    <a:bodyPr/>
                    <a:lstStyle/>
                    <a:p>
                      <a:endParaRPr dirty="0"/>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05549571"/>
                  </a:ext>
                </a:extLst>
              </a:tr>
              <a:tr h="154572">
                <a:tc rowSpan="5">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診療部門</a:t>
                      </a:r>
                    </a:p>
                  </a:txBody>
                  <a:tcPr vert="eaVert"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医師部門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1</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診察記録入力</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電子カルテ</a:t>
                      </a:r>
                      <a:r>
                        <a:rPr kumimoji="1" lang="en-US" altLang="ja-JP" sz="800" b="0" dirty="0">
                          <a:solidFill>
                            <a:schemeClr val="tx1"/>
                          </a:solidFill>
                          <a:latin typeface="BIZ UDゴシック" panose="020B0400000000000000" pitchFamily="49" charset="-128"/>
                          <a:ea typeface="BIZ UDゴシック" panose="020B0400000000000000" pitchFamily="49" charset="-128"/>
                        </a:rPr>
                        <a:t>AI</a:t>
                      </a:r>
                      <a:r>
                        <a:rPr kumimoji="1" lang="ja-JP" altLang="en-US" sz="800" b="0" dirty="0">
                          <a:solidFill>
                            <a:schemeClr val="tx1"/>
                          </a:solidFill>
                          <a:latin typeface="BIZ UDゴシック" panose="020B0400000000000000" pitchFamily="49" charset="-128"/>
                          <a:ea typeface="BIZ UDゴシック" panose="020B0400000000000000" pitchFamily="49" charset="-128"/>
                        </a:rPr>
                        <a:t>・音声入力支援</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診察記録に係る入力時間の縮減</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69283417"/>
                  </a:ext>
                </a:extLst>
              </a:tr>
              <a:tr h="154572">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rowSpan="2">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看護部門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2</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問診補助</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AI</a:t>
                      </a:r>
                      <a:r>
                        <a:rPr kumimoji="1" lang="ja-JP" altLang="en-US" sz="800" b="0" dirty="0">
                          <a:solidFill>
                            <a:schemeClr val="tx1"/>
                          </a:solidFill>
                          <a:latin typeface="BIZ UDゴシック" panose="020B0400000000000000" pitchFamily="49" charset="-128"/>
                          <a:ea typeface="BIZ UDゴシック" panose="020B0400000000000000" pitchFamily="49" charset="-128"/>
                        </a:rPr>
                        <a:t>問診（電子カルテ連携）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問診に係る時間縮減、患者満足度の向上</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16750166"/>
                  </a:ext>
                </a:extLst>
              </a:tr>
              <a:tr h="162847">
                <a:tc vMerge="1">
                  <a:txBody>
                    <a:bodyPr/>
                    <a:lstStyle/>
                    <a:p>
                      <a:endParaRPr kumimoji="1" lang="ja-JP" altLang="en-US"/>
                    </a:p>
                  </a:txBody>
                  <a:tcPr/>
                </a:tc>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3</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患者状態記録・測定</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ベッドサイド情報端末</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センサ記録による測定等の負担軽減</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10246253"/>
                  </a:ext>
                </a:extLst>
              </a:tr>
              <a:tr h="120492">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調剤部門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4</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医薬品管理</a:t>
                      </a:r>
                      <a:endParaRPr kumimoji="1" lang="en-US" altLang="ja-JP"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BIZ UDゴシック" panose="020B0400000000000000" pitchFamily="49" charset="-128"/>
                          <a:ea typeface="BIZ UDゴシック" panose="020B0400000000000000" pitchFamily="49" charset="-128"/>
                        </a:rPr>
                        <a:t>薬剤自動入出庫システム</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作業効率化、</a:t>
                      </a:r>
                      <a:r>
                        <a:rPr lang="ja-JP" altLang="en-US" sz="800" dirty="0">
                          <a:solidFill>
                            <a:prstClr val="black"/>
                          </a:solidFill>
                          <a:latin typeface="BIZ UDPゴシック" panose="020B0400000000000000" pitchFamily="50" charset="-128"/>
                          <a:ea typeface="BIZ UDPゴシック" panose="020B0400000000000000" pitchFamily="50" charset="-128"/>
                        </a:rPr>
                        <a:t>省スペース化</a:t>
                      </a:r>
                      <a:endParaRPr kumimoji="1"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8196100"/>
                  </a:ext>
                </a:extLst>
              </a:tr>
              <a:tr h="242900">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その他コメディカル部門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5</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入院に関する患者説明</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説明動画・タブレット</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対面説明の時間縮減、多言語対応</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71147720"/>
                  </a:ext>
                </a:extLst>
              </a:tr>
              <a:tr h="154572">
                <a:tc rowSpan="5">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バックアップ部門</a:t>
                      </a:r>
                      <a:endParaRPr kumimoji="1" lang="en-US" altLang="ja-JP" sz="800" b="0" dirty="0">
                        <a:solidFill>
                          <a:schemeClr val="tx1"/>
                        </a:solidFill>
                        <a:latin typeface="BIZ UDゴシック" panose="020B0400000000000000" pitchFamily="49" charset="-128"/>
                        <a:ea typeface="BIZ UDゴシック" panose="020B0400000000000000" pitchFamily="49" charset="-128"/>
                      </a:endParaRPr>
                    </a:p>
                  </a:txBody>
                  <a:tcPr vert="eaVert"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solidFill>
                      <a:schemeClr val="bg1"/>
                    </a:solidFill>
                  </a:tcPr>
                </a:tc>
                <a:tc rowSpan="2">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事務部門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6</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受付、資格確認、予約管理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受付専用アプリ</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自動受付による受付業務時間の縮減</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641107"/>
                  </a:ext>
                </a:extLst>
              </a:tr>
              <a:tr h="154572">
                <a:tc vMerge="1">
                  <a:txBody>
                    <a:bodyPr/>
                    <a:lstStyle/>
                    <a:p>
                      <a:endParaRPr kumimoji="1" lang="ja-JP" altLang="en-US"/>
                    </a:p>
                  </a:txBody>
                  <a:tcPr/>
                </a:tc>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7</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会計</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自動会計システム、事前登録ｸﾚｼﾞｯﾄｶｰﾄﾞによる支払</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会計事務に係る時間縮減、患者満足度の向上</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90287677"/>
                  </a:ext>
                </a:extLst>
              </a:tr>
              <a:tr h="242900">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rowSpan="3">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その他</a:t>
                      </a:r>
                      <a:endParaRPr kumimoji="1" lang="en-US" altLang="ja-JP" sz="800" b="0" dirty="0">
                        <a:solidFill>
                          <a:schemeClr val="tx1"/>
                        </a:solidFill>
                        <a:latin typeface="BIZ UDゴシック" panose="020B0400000000000000" pitchFamily="49" charset="-128"/>
                        <a:ea typeface="BIZ UDゴシック" panose="020B0400000000000000" pitchFamily="49" charset="-128"/>
                      </a:endParaRPr>
                    </a:p>
                    <a:p>
                      <a:r>
                        <a:rPr kumimoji="1" lang="ja-JP" altLang="en-US" sz="800" b="0" dirty="0">
                          <a:solidFill>
                            <a:schemeClr val="tx1"/>
                          </a:solidFill>
                          <a:latin typeface="BIZ UDゴシック" panose="020B0400000000000000" pitchFamily="49" charset="-128"/>
                          <a:ea typeface="BIZ UDゴシック" panose="020B0400000000000000" pitchFamily="49" charset="-128"/>
                        </a:rPr>
                        <a:t>バックアップ部門</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8</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BIZ UDPゴシック" panose="020B0400000000000000" pitchFamily="50" charset="-128"/>
                          <a:ea typeface="BIZ UDPゴシック" panose="020B0400000000000000" pitchFamily="50" charset="-128"/>
                        </a:rPr>
                        <a:t>医療資材在庫管理</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BIZ UDPゴシック" panose="020B0400000000000000" pitchFamily="50" charset="-128"/>
                          <a:ea typeface="BIZ UDPゴシック" panose="020B0400000000000000" pitchFamily="50" charset="-128"/>
                        </a:rPr>
                        <a:t>医療資材在庫管理システム</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lang="ja-JP" altLang="en-US" sz="800" dirty="0">
                          <a:solidFill>
                            <a:prstClr val="black"/>
                          </a:solidFill>
                          <a:latin typeface="BIZ UDPゴシック" panose="020B0400000000000000" pitchFamily="50" charset="-128"/>
                          <a:ea typeface="BIZ UDPゴシック" panose="020B0400000000000000" pitchFamily="50" charset="-128"/>
                        </a:rPr>
                        <a:t>資材管理業務時間の縮減、使用期限等管理の精度向上</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754286"/>
                  </a:ext>
                </a:extLst>
              </a:tr>
              <a:tr h="154572">
                <a:tc vMerge="1">
                  <a:txBody>
                    <a:bodyPr/>
                    <a:lstStyle/>
                    <a:p>
                      <a:endParaRPr kumimoji="1" lang="ja-JP" altLang="en-US"/>
                    </a:p>
                  </a:txBody>
                  <a:tcPr/>
                </a:tc>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9</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BIZ UDPゴシック" panose="020B0400000000000000" pitchFamily="50" charset="-128"/>
                          <a:ea typeface="BIZ UDPゴシック" panose="020B0400000000000000" pitchFamily="50" charset="-128"/>
                        </a:rPr>
                        <a:t>勤務時間管理、配置人員管理</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dirty="0">
                          <a:solidFill>
                            <a:prstClr val="black"/>
                          </a:solidFill>
                          <a:latin typeface="BIZ UDPゴシック" panose="020B0400000000000000" pitchFamily="50" charset="-128"/>
                          <a:ea typeface="BIZ UDPゴシック" panose="020B0400000000000000" pitchFamily="50" charset="-128"/>
                        </a:rPr>
                        <a:t>AI</a:t>
                      </a:r>
                      <a:r>
                        <a:rPr lang="ja-JP" altLang="en-US" sz="800" dirty="0">
                          <a:solidFill>
                            <a:prstClr val="black"/>
                          </a:solidFill>
                          <a:latin typeface="BIZ UDPゴシック" panose="020B0400000000000000" pitchFamily="50" charset="-128"/>
                          <a:ea typeface="BIZ UDPゴシック" panose="020B0400000000000000" pitchFamily="50" charset="-128"/>
                        </a:rPr>
                        <a:t>による勤怠管理システム</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lang="ja-JP" altLang="en-US" sz="800" dirty="0">
                          <a:solidFill>
                            <a:prstClr val="black"/>
                          </a:solidFill>
                          <a:latin typeface="BIZ UDPゴシック" panose="020B0400000000000000" pitchFamily="50" charset="-128"/>
                          <a:ea typeface="BIZ UDPゴシック" panose="020B0400000000000000" pitchFamily="50" charset="-128"/>
                        </a:rPr>
                        <a:t>勤務管理に関する事務負担の縮減</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6763678"/>
                  </a:ext>
                </a:extLst>
              </a:tr>
              <a:tr h="154572">
                <a:tc vMerge="1">
                  <a:txBody>
                    <a:bodyPr/>
                    <a:lstStyle/>
                    <a:p>
                      <a:endParaRPr kumimoji="1" lang="ja-JP" altLang="en-US"/>
                    </a:p>
                  </a:txBody>
                  <a:tcPr/>
                </a:tc>
                <a:tc vMerge="1">
                  <a:txBody>
                    <a:bodyPr/>
                    <a:lstStyle/>
                    <a:p>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10</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BIZ UDPゴシック" panose="020B0400000000000000" pitchFamily="50" charset="-128"/>
                          <a:ea typeface="BIZ UDPゴシック" panose="020B0400000000000000" pitchFamily="50" charset="-128"/>
                        </a:rPr>
                        <a:t>給食</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BIZ UDPゴシック" panose="020B0400000000000000" pitchFamily="50" charset="-128"/>
                          <a:ea typeface="BIZ UDPゴシック" panose="020B0400000000000000" pitchFamily="50" charset="-128"/>
                        </a:rPr>
                        <a:t>クックチル方式</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lang="ja-JP" altLang="en-US" sz="800" dirty="0">
                          <a:solidFill>
                            <a:prstClr val="black"/>
                          </a:solidFill>
                          <a:latin typeface="BIZ UDPゴシック" panose="020B0400000000000000" pitchFamily="50" charset="-128"/>
                          <a:ea typeface="BIZ UDPゴシック" panose="020B0400000000000000" pitchFamily="50" charset="-128"/>
                        </a:rPr>
                        <a:t>給食に係る早朝・深夜業務時間の縮減</a:t>
                      </a:r>
                      <a:endParaRPr lang="en-US" altLang="ja-JP" sz="800" dirty="0">
                        <a:solidFill>
                          <a:prstClr val="black"/>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29417055"/>
                  </a:ext>
                </a:extLst>
              </a:tr>
              <a:tr h="154572">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他</a:t>
                      </a:r>
                    </a:p>
                  </a:txBody>
                  <a:tcPr vert="eaVert"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各部門共通</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en-US" altLang="ja-JP" sz="800" b="0" dirty="0">
                          <a:solidFill>
                            <a:schemeClr val="tx1"/>
                          </a:solidFill>
                          <a:latin typeface="BIZ UDゴシック" panose="020B0400000000000000" pitchFamily="49" charset="-128"/>
                          <a:ea typeface="BIZ UDゴシック" panose="020B0400000000000000" pitchFamily="49" charset="-128"/>
                        </a:rPr>
                        <a:t>11</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院内情報共有</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インカム・院内スマホ</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ゴシック" panose="020B0400000000000000" pitchFamily="49" charset="-128"/>
                          <a:ea typeface="BIZ UDゴシック" panose="020B0400000000000000" pitchFamily="49"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pPr algn="ct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tc>
                  <a:txBody>
                    <a:bodyPr/>
                    <a:lstStyle/>
                    <a:p>
                      <a:r>
                        <a:rPr kumimoji="1" lang="ja-JP" altLang="en-US" sz="800" b="0" dirty="0">
                          <a:solidFill>
                            <a:schemeClr val="tx1"/>
                          </a:solidFill>
                          <a:latin typeface="BIZ UDゴシック" panose="020B0400000000000000" pitchFamily="49" charset="-128"/>
                          <a:ea typeface="BIZ UDゴシック" panose="020B0400000000000000" pitchFamily="49" charset="-128"/>
                        </a:rPr>
                        <a:t>スタッフ間連携の迅速化</a:t>
                      </a:r>
                    </a:p>
                  </a:txBody>
                  <a:tcPr anchor="ctr">
                    <a:lnL w="6350" cap="flat" cmpd="sng" algn="ctr">
                      <a:solidFill>
                        <a:schemeClr val="tx1">
                          <a:lumMod val="85000"/>
                          <a:lumOff val="15000"/>
                        </a:schemeClr>
                      </a:solidFill>
                      <a:prstDash val="solid"/>
                      <a:round/>
                      <a:headEnd type="none" w="med" len="med"/>
                      <a:tailEnd type="none" w="med" len="med"/>
                    </a:lnL>
                    <a:lnR w="6350" cap="flat" cmpd="sng" algn="ctr">
                      <a:solidFill>
                        <a:schemeClr val="tx1">
                          <a:lumMod val="85000"/>
                          <a:lumOff val="15000"/>
                        </a:schemeClr>
                      </a:solidFill>
                      <a:prstDash val="solid"/>
                      <a:round/>
                      <a:headEnd type="none" w="med" len="med"/>
                      <a:tailEnd type="none" w="med" len="med"/>
                    </a:lnR>
                    <a:lnT w="6350" cap="flat" cmpd="sng" algn="ctr">
                      <a:solidFill>
                        <a:schemeClr val="tx1">
                          <a:lumMod val="85000"/>
                          <a:lumOff val="15000"/>
                        </a:schemeClr>
                      </a:solidFill>
                      <a:prstDash val="solid"/>
                      <a:round/>
                      <a:headEnd type="none" w="med" len="med"/>
                      <a:tailEnd type="none" w="med" len="med"/>
                    </a:lnT>
                    <a:lnB w="6350" cap="flat" cmpd="sng" algn="ctr">
                      <a:solidFill>
                        <a:schemeClr val="tx1">
                          <a:lumMod val="85000"/>
                          <a:lumOff val="1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63169072"/>
                  </a:ext>
                </a:extLst>
              </a:tr>
            </a:tbl>
          </a:graphicData>
        </a:graphic>
      </p:graphicFrame>
      <p:sp>
        <p:nvSpPr>
          <p:cNvPr id="38" name="正方形/長方形 37">
            <a:extLst>
              <a:ext uri="{FF2B5EF4-FFF2-40B4-BE49-F238E27FC236}">
                <a16:creationId xmlns:a16="http://schemas.microsoft.com/office/drawing/2014/main" id="{6A5073EF-C4C7-4563-B49F-36903CEAAAB9}"/>
              </a:ext>
            </a:extLst>
          </p:cNvPr>
          <p:cNvSpPr/>
          <p:nvPr/>
        </p:nvSpPr>
        <p:spPr>
          <a:xfrm>
            <a:off x="947121" y="2222243"/>
            <a:ext cx="1246358" cy="383849"/>
          </a:xfrm>
          <a:prstGeom prst="rect">
            <a:avLst/>
          </a:prstGeom>
          <a:solidFill>
            <a:schemeClr val="accent6">
              <a:lumMod val="20000"/>
              <a:lumOff val="8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82984CCB-100A-D85C-E341-ABEF88CD441E}"/>
              </a:ext>
            </a:extLst>
          </p:cNvPr>
          <p:cNvSpPr txBox="1"/>
          <p:nvPr/>
        </p:nvSpPr>
        <p:spPr>
          <a:xfrm>
            <a:off x="1050578" y="2277195"/>
            <a:ext cx="694144" cy="253916"/>
          </a:xfrm>
          <a:prstGeom prst="rect">
            <a:avLst/>
          </a:prstGeom>
          <a:noFill/>
        </p:spPr>
        <p:txBody>
          <a:bodyPr wrap="square" lIns="0" rIns="0" rtlCol="0">
            <a:spAutoFit/>
          </a:bodyPr>
          <a:lstStyle/>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問診</a:t>
            </a:r>
          </a:p>
        </p:txBody>
      </p:sp>
      <p:sp>
        <p:nvSpPr>
          <p:cNvPr id="46" name="正方形/長方形 45">
            <a:extLst>
              <a:ext uri="{FF2B5EF4-FFF2-40B4-BE49-F238E27FC236}">
                <a16:creationId xmlns:a16="http://schemas.microsoft.com/office/drawing/2014/main" id="{BFD17E58-A662-5686-D839-C78A1CB67040}"/>
              </a:ext>
            </a:extLst>
          </p:cNvPr>
          <p:cNvSpPr/>
          <p:nvPr/>
        </p:nvSpPr>
        <p:spPr>
          <a:xfrm>
            <a:off x="891684" y="3398951"/>
            <a:ext cx="3024428" cy="201558"/>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勤務管理、人員確保</a:t>
            </a:r>
          </a:p>
        </p:txBody>
      </p:sp>
      <p:sp>
        <p:nvSpPr>
          <p:cNvPr id="47" name="正方形/長方形 46">
            <a:extLst>
              <a:ext uri="{FF2B5EF4-FFF2-40B4-BE49-F238E27FC236}">
                <a16:creationId xmlns:a16="http://schemas.microsoft.com/office/drawing/2014/main" id="{9A335278-757D-F5FB-1294-708696A3FD6D}"/>
              </a:ext>
            </a:extLst>
          </p:cNvPr>
          <p:cNvSpPr/>
          <p:nvPr/>
        </p:nvSpPr>
        <p:spPr>
          <a:xfrm>
            <a:off x="891684" y="2936105"/>
            <a:ext cx="3023734" cy="201558"/>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必要な医療資材の確保、在庫管理</a:t>
            </a:r>
          </a:p>
        </p:txBody>
      </p:sp>
      <p:sp>
        <p:nvSpPr>
          <p:cNvPr id="48" name="正方形/長方形 47">
            <a:extLst>
              <a:ext uri="{FF2B5EF4-FFF2-40B4-BE49-F238E27FC236}">
                <a16:creationId xmlns:a16="http://schemas.microsoft.com/office/drawing/2014/main" id="{E51EE431-92C2-3418-0C45-14491812C358}"/>
              </a:ext>
            </a:extLst>
          </p:cNvPr>
          <p:cNvSpPr/>
          <p:nvPr/>
        </p:nvSpPr>
        <p:spPr>
          <a:xfrm>
            <a:off x="891684" y="3171546"/>
            <a:ext cx="3023734" cy="201558"/>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必要な機材の確保、メンテナンス</a:t>
            </a:r>
          </a:p>
        </p:txBody>
      </p:sp>
      <p:sp>
        <p:nvSpPr>
          <p:cNvPr id="50" name="正方形/長方形 49">
            <a:extLst>
              <a:ext uri="{FF2B5EF4-FFF2-40B4-BE49-F238E27FC236}">
                <a16:creationId xmlns:a16="http://schemas.microsoft.com/office/drawing/2014/main" id="{2EFD775D-F2D5-B088-5C94-3B6AE0850467}"/>
              </a:ext>
            </a:extLst>
          </p:cNvPr>
          <p:cNvSpPr/>
          <p:nvPr/>
        </p:nvSpPr>
        <p:spPr>
          <a:xfrm>
            <a:off x="2508237" y="2709926"/>
            <a:ext cx="1424436" cy="201558"/>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pPr marL="18097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診療報酬請求</a:t>
            </a:r>
          </a:p>
        </p:txBody>
      </p:sp>
      <p:sp>
        <p:nvSpPr>
          <p:cNvPr id="51" name="矢印: 下 50">
            <a:extLst>
              <a:ext uri="{FF2B5EF4-FFF2-40B4-BE49-F238E27FC236}">
                <a16:creationId xmlns:a16="http://schemas.microsoft.com/office/drawing/2014/main" id="{F6413749-ED05-772B-AFAB-E902681147C9}"/>
              </a:ext>
            </a:extLst>
          </p:cNvPr>
          <p:cNvSpPr/>
          <p:nvPr/>
        </p:nvSpPr>
        <p:spPr>
          <a:xfrm>
            <a:off x="3644664" y="2539902"/>
            <a:ext cx="259812" cy="1057674"/>
          </a:xfrm>
          <a:prstGeom prst="downArrow">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57" name="正方形/長方形 56">
            <a:extLst>
              <a:ext uri="{FF2B5EF4-FFF2-40B4-BE49-F238E27FC236}">
                <a16:creationId xmlns:a16="http://schemas.microsoft.com/office/drawing/2014/main" id="{BF01903D-B63C-EA10-494D-8E3F7F634EA4}"/>
              </a:ext>
            </a:extLst>
          </p:cNvPr>
          <p:cNvSpPr/>
          <p:nvPr/>
        </p:nvSpPr>
        <p:spPr>
          <a:xfrm>
            <a:off x="3527715" y="2462231"/>
            <a:ext cx="500755" cy="36000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連携</a:t>
            </a:r>
          </a:p>
        </p:txBody>
      </p:sp>
      <p:sp>
        <p:nvSpPr>
          <p:cNvPr id="66" name="四角形: 角を丸くする 65">
            <a:extLst>
              <a:ext uri="{FF2B5EF4-FFF2-40B4-BE49-F238E27FC236}">
                <a16:creationId xmlns:a16="http://schemas.microsoft.com/office/drawing/2014/main" id="{91735CF7-D115-1F2D-6FD0-5AF642F34333}"/>
              </a:ext>
            </a:extLst>
          </p:cNvPr>
          <p:cNvSpPr/>
          <p:nvPr/>
        </p:nvSpPr>
        <p:spPr>
          <a:xfrm>
            <a:off x="4628334" y="2729701"/>
            <a:ext cx="927369" cy="395794"/>
          </a:xfrm>
          <a:prstGeom prst="roundRect">
            <a:avLst>
              <a:gd name="adj" fmla="val 0"/>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入退院</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手続き</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88" name="直線矢印コネクタ 87">
            <a:extLst>
              <a:ext uri="{FF2B5EF4-FFF2-40B4-BE49-F238E27FC236}">
                <a16:creationId xmlns:a16="http://schemas.microsoft.com/office/drawing/2014/main" id="{EECA0DE1-6453-3070-525F-98F20BD812AE}"/>
              </a:ext>
            </a:extLst>
          </p:cNvPr>
          <p:cNvCxnSpPr>
            <a:cxnSpLocks/>
          </p:cNvCxnSpPr>
          <p:nvPr/>
        </p:nvCxnSpPr>
        <p:spPr>
          <a:xfrm>
            <a:off x="4330718" y="3036884"/>
            <a:ext cx="3274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0" name="直線矢印コネクタ 119">
            <a:extLst>
              <a:ext uri="{FF2B5EF4-FFF2-40B4-BE49-F238E27FC236}">
                <a16:creationId xmlns:a16="http://schemas.microsoft.com/office/drawing/2014/main" id="{EDF07BD9-E7D3-B46F-2675-FD82B5C9F3A1}"/>
              </a:ext>
            </a:extLst>
          </p:cNvPr>
          <p:cNvCxnSpPr>
            <a:cxnSpLocks/>
          </p:cNvCxnSpPr>
          <p:nvPr/>
        </p:nvCxnSpPr>
        <p:spPr>
          <a:xfrm>
            <a:off x="2201066" y="2313396"/>
            <a:ext cx="1186611" cy="0"/>
          </a:xfrm>
          <a:prstGeom prst="straightConnector1">
            <a:avLst/>
          </a:prstGeom>
          <a:ln>
            <a:solidFill>
              <a:schemeClr val="tx1">
                <a:lumMod val="75000"/>
                <a:lumOff val="25000"/>
              </a:schemeClr>
            </a:solidFill>
            <a:tailEnd type="triangle"/>
          </a:ln>
        </p:spPr>
        <p:style>
          <a:lnRef idx="3">
            <a:schemeClr val="accent2"/>
          </a:lnRef>
          <a:fillRef idx="0">
            <a:schemeClr val="accent2"/>
          </a:fillRef>
          <a:effectRef idx="2">
            <a:schemeClr val="accent2"/>
          </a:effectRef>
          <a:fontRef idx="minor">
            <a:schemeClr val="tx1"/>
          </a:fontRef>
        </p:style>
      </p:cxnSp>
      <p:cxnSp>
        <p:nvCxnSpPr>
          <p:cNvPr id="137" name="直線コネクタ 136">
            <a:extLst>
              <a:ext uri="{FF2B5EF4-FFF2-40B4-BE49-F238E27FC236}">
                <a16:creationId xmlns:a16="http://schemas.microsoft.com/office/drawing/2014/main" id="{02159D03-3FBA-94CE-AADA-0CBFC11369B0}"/>
              </a:ext>
            </a:extLst>
          </p:cNvPr>
          <p:cNvCxnSpPr/>
          <p:nvPr/>
        </p:nvCxnSpPr>
        <p:spPr>
          <a:xfrm>
            <a:off x="4336121" y="2539902"/>
            <a:ext cx="0" cy="49698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8" name="四角形: 角を丸くする 137">
            <a:extLst>
              <a:ext uri="{FF2B5EF4-FFF2-40B4-BE49-F238E27FC236}">
                <a16:creationId xmlns:a16="http://schemas.microsoft.com/office/drawing/2014/main" id="{4014605D-3036-6E7A-CE79-93C26EB803A8}"/>
              </a:ext>
            </a:extLst>
          </p:cNvPr>
          <p:cNvSpPr/>
          <p:nvPr/>
        </p:nvSpPr>
        <p:spPr>
          <a:xfrm>
            <a:off x="5616801" y="2729701"/>
            <a:ext cx="997164" cy="395794"/>
          </a:xfrm>
          <a:prstGeom prst="roundRect">
            <a:avLst>
              <a:gd name="adj" fmla="val 0"/>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看護師による</a:t>
            </a: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診療記録</a:t>
            </a:r>
          </a:p>
        </p:txBody>
      </p:sp>
      <p:sp>
        <p:nvSpPr>
          <p:cNvPr id="140" name="正方形/長方形 139">
            <a:extLst>
              <a:ext uri="{FF2B5EF4-FFF2-40B4-BE49-F238E27FC236}">
                <a16:creationId xmlns:a16="http://schemas.microsoft.com/office/drawing/2014/main" id="{1BCA98C9-4319-EAA7-AC8C-3AF78F9A5179}"/>
              </a:ext>
            </a:extLst>
          </p:cNvPr>
          <p:cNvSpPr/>
          <p:nvPr/>
        </p:nvSpPr>
        <p:spPr>
          <a:xfrm>
            <a:off x="4041048" y="2525364"/>
            <a:ext cx="864317" cy="36000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入院の場合</a:t>
            </a:r>
          </a:p>
        </p:txBody>
      </p:sp>
      <p:sp>
        <p:nvSpPr>
          <p:cNvPr id="141" name="正方形/長方形 140">
            <a:extLst>
              <a:ext uri="{FF2B5EF4-FFF2-40B4-BE49-F238E27FC236}">
                <a16:creationId xmlns:a16="http://schemas.microsoft.com/office/drawing/2014/main" id="{4E27331B-11C7-6D6F-794A-B7DA8BE53B13}"/>
              </a:ext>
            </a:extLst>
          </p:cNvPr>
          <p:cNvSpPr/>
          <p:nvPr/>
        </p:nvSpPr>
        <p:spPr>
          <a:xfrm>
            <a:off x="4090902" y="3343735"/>
            <a:ext cx="1267579" cy="259874"/>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給食部門</a:t>
            </a:r>
          </a:p>
        </p:txBody>
      </p:sp>
      <p:sp>
        <p:nvSpPr>
          <p:cNvPr id="152" name="正方形/長方形 151">
            <a:extLst>
              <a:ext uri="{FF2B5EF4-FFF2-40B4-BE49-F238E27FC236}">
                <a16:creationId xmlns:a16="http://schemas.microsoft.com/office/drawing/2014/main" id="{1455CEED-BE6A-FF13-C0AA-43C66B17D55C}"/>
              </a:ext>
            </a:extLst>
          </p:cNvPr>
          <p:cNvSpPr/>
          <p:nvPr/>
        </p:nvSpPr>
        <p:spPr>
          <a:xfrm>
            <a:off x="5414085" y="3343735"/>
            <a:ext cx="1267579" cy="259874"/>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清掃部門</a:t>
            </a:r>
          </a:p>
        </p:txBody>
      </p:sp>
      <p:sp>
        <p:nvSpPr>
          <p:cNvPr id="159" name="正方形/長方形 158">
            <a:extLst>
              <a:ext uri="{FF2B5EF4-FFF2-40B4-BE49-F238E27FC236}">
                <a16:creationId xmlns:a16="http://schemas.microsoft.com/office/drawing/2014/main" id="{6B468D26-B141-AD62-C732-821F9FF0A456}"/>
              </a:ext>
            </a:extLst>
          </p:cNvPr>
          <p:cNvSpPr/>
          <p:nvPr/>
        </p:nvSpPr>
        <p:spPr>
          <a:xfrm>
            <a:off x="7704469" y="2381036"/>
            <a:ext cx="1488659" cy="228259"/>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医薬品管理</a:t>
            </a:r>
            <a:endPar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60" name="四角形: 角を丸くする 159">
            <a:extLst>
              <a:ext uri="{FF2B5EF4-FFF2-40B4-BE49-F238E27FC236}">
                <a16:creationId xmlns:a16="http://schemas.microsoft.com/office/drawing/2014/main" id="{6F5E2018-9E1F-9130-E5AD-E908399126E6}"/>
              </a:ext>
            </a:extLst>
          </p:cNvPr>
          <p:cNvSpPr/>
          <p:nvPr/>
        </p:nvSpPr>
        <p:spPr>
          <a:xfrm>
            <a:off x="4704627" y="2283581"/>
            <a:ext cx="245504"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1</a:t>
            </a:r>
          </a:p>
        </p:txBody>
      </p:sp>
      <p:sp>
        <p:nvSpPr>
          <p:cNvPr id="161" name="四角形: 角を丸くする 160">
            <a:extLst>
              <a:ext uri="{FF2B5EF4-FFF2-40B4-BE49-F238E27FC236}">
                <a16:creationId xmlns:a16="http://schemas.microsoft.com/office/drawing/2014/main" id="{285E7AC0-2314-7E40-1FAD-1BA094B50079}"/>
              </a:ext>
            </a:extLst>
          </p:cNvPr>
          <p:cNvSpPr/>
          <p:nvPr/>
        </p:nvSpPr>
        <p:spPr>
          <a:xfrm>
            <a:off x="1418731" y="2310529"/>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2</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62" name="テキスト ボックス 161">
            <a:extLst>
              <a:ext uri="{FF2B5EF4-FFF2-40B4-BE49-F238E27FC236}">
                <a16:creationId xmlns:a16="http://schemas.microsoft.com/office/drawing/2014/main" id="{2F060024-8CD8-F45F-5F74-E0359AC7F626}"/>
              </a:ext>
            </a:extLst>
          </p:cNvPr>
          <p:cNvSpPr txBox="1"/>
          <p:nvPr/>
        </p:nvSpPr>
        <p:spPr>
          <a:xfrm>
            <a:off x="242648" y="604465"/>
            <a:ext cx="11706704" cy="400110"/>
          </a:xfrm>
          <a:prstGeom prst="rect">
            <a:avLst/>
          </a:prstGeom>
          <a:noFill/>
        </p:spPr>
        <p:txBody>
          <a:bodyPr wrap="square">
            <a:spAutoFit/>
          </a:bodyPr>
          <a:lstStyle/>
          <a:p>
            <a:r>
              <a:rPr lang="ja-JP" altLang="en-US" sz="1000" b="1" dirty="0">
                <a:latin typeface="BIZ UDゴシック" panose="020B0400000000000000" pitchFamily="49" charset="-128"/>
                <a:ea typeface="BIZ UDゴシック" panose="020B0400000000000000" pitchFamily="49" charset="-128"/>
              </a:rPr>
              <a:t>○○病院における業務効率化計画（</a:t>
            </a:r>
            <a:r>
              <a:rPr lang="en-US" altLang="ja-JP" sz="1000" b="1" dirty="0">
                <a:latin typeface="BIZ UDゴシック" panose="020B0400000000000000" pitchFamily="49" charset="-128"/>
                <a:ea typeface="BIZ UDゴシック" panose="020B0400000000000000" pitchFamily="49" charset="-128"/>
              </a:rPr>
              <a:t>R8</a:t>
            </a:r>
            <a:r>
              <a:rPr lang="ja-JP" altLang="en-US" sz="1000" b="1" dirty="0">
                <a:latin typeface="BIZ UDゴシック" panose="020B0400000000000000" pitchFamily="49" charset="-128"/>
                <a:ea typeface="BIZ UDゴシック" panose="020B0400000000000000" pitchFamily="49" charset="-128"/>
              </a:rPr>
              <a:t>～</a:t>
            </a:r>
            <a:r>
              <a:rPr lang="en-US" altLang="ja-JP" sz="1000" b="1" dirty="0">
                <a:latin typeface="BIZ UDゴシック" panose="020B0400000000000000" pitchFamily="49" charset="-128"/>
                <a:ea typeface="BIZ UDゴシック" panose="020B0400000000000000" pitchFamily="49" charset="-128"/>
              </a:rPr>
              <a:t>10</a:t>
            </a:r>
            <a:r>
              <a:rPr lang="ja-JP" altLang="en-US" sz="1000" b="1" dirty="0">
                <a:latin typeface="BIZ UDゴシック" panose="020B0400000000000000" pitchFamily="49" charset="-128"/>
                <a:ea typeface="BIZ UDゴシック" panose="020B0400000000000000" pitchFamily="49" charset="-128"/>
              </a:rPr>
              <a:t>）においては、患者フローに基づく院内業務の見直しにより各部門での業務効率化を推進することとしている。</a:t>
            </a:r>
            <a:endParaRPr lang="en-US" altLang="ja-JP" sz="1000" b="1" dirty="0">
              <a:latin typeface="BIZ UDゴシック" panose="020B0400000000000000" pitchFamily="49" charset="-128"/>
              <a:ea typeface="BIZ UDゴシック" panose="020B0400000000000000" pitchFamily="49" charset="-128"/>
            </a:endParaRPr>
          </a:p>
          <a:p>
            <a:r>
              <a:rPr lang="ja-JP" altLang="en-US" sz="1000" b="1" dirty="0">
                <a:latin typeface="BIZ UDゴシック" panose="020B0400000000000000" pitchFamily="49" charset="-128"/>
                <a:ea typeface="BIZ UDゴシック" panose="020B0400000000000000" pitchFamily="49" charset="-128"/>
              </a:rPr>
              <a:t>見直しの対象業務は全</a:t>
            </a:r>
            <a:r>
              <a:rPr lang="en-US" altLang="ja-JP" sz="1000" b="1" dirty="0">
                <a:latin typeface="BIZ UDゴシック" panose="020B0400000000000000" pitchFamily="49" charset="-128"/>
                <a:ea typeface="BIZ UDゴシック" panose="020B0400000000000000" pitchFamily="49" charset="-128"/>
              </a:rPr>
              <a:t>11</a:t>
            </a:r>
            <a:r>
              <a:rPr lang="ja-JP" altLang="en-US" sz="1000" b="1" dirty="0">
                <a:latin typeface="BIZ UDゴシック" panose="020B0400000000000000" pitchFamily="49" charset="-128"/>
                <a:ea typeface="BIZ UDゴシック" panose="020B0400000000000000" pitchFamily="49" charset="-128"/>
              </a:rPr>
              <a:t>項目あり、うち</a:t>
            </a:r>
            <a:r>
              <a:rPr lang="en-US" altLang="ja-JP" sz="1000" b="1" dirty="0">
                <a:latin typeface="BIZ UDゴシック" panose="020B0400000000000000" pitchFamily="49" charset="-128"/>
                <a:ea typeface="BIZ UDゴシック" panose="020B0400000000000000" pitchFamily="49" charset="-128"/>
              </a:rPr>
              <a:t>5</a:t>
            </a:r>
            <a:r>
              <a:rPr lang="ja-JP" altLang="en-US" sz="1000" b="1" dirty="0">
                <a:latin typeface="BIZ UDゴシック" panose="020B0400000000000000" pitchFamily="49" charset="-128"/>
                <a:ea typeface="BIZ UDゴシック" panose="020B0400000000000000" pitchFamily="49" charset="-128"/>
              </a:rPr>
              <a:t>項目は既に導入済みである。残り</a:t>
            </a:r>
            <a:r>
              <a:rPr lang="en-US" altLang="ja-JP" sz="1000" b="1" dirty="0">
                <a:latin typeface="BIZ UDゴシック" panose="020B0400000000000000" pitchFamily="49" charset="-128"/>
                <a:ea typeface="BIZ UDゴシック" panose="020B0400000000000000" pitchFamily="49" charset="-128"/>
              </a:rPr>
              <a:t>6</a:t>
            </a:r>
            <a:r>
              <a:rPr lang="ja-JP" altLang="en-US" sz="1000" b="1" dirty="0">
                <a:latin typeface="BIZ UDゴシック" panose="020B0400000000000000" pitchFamily="49" charset="-128"/>
                <a:ea typeface="BIZ UDゴシック" panose="020B0400000000000000" pitchFamily="49" charset="-128"/>
              </a:rPr>
              <a:t>項目は順次実施する予定であるが、看護、調剤、事務部門の</a:t>
            </a:r>
            <a:r>
              <a:rPr lang="en-US" altLang="ja-JP" sz="1000" b="1" dirty="0">
                <a:latin typeface="BIZ UDゴシック" panose="020B0400000000000000" pitchFamily="49" charset="-128"/>
                <a:ea typeface="BIZ UDゴシック" panose="020B0400000000000000" pitchFamily="49" charset="-128"/>
              </a:rPr>
              <a:t>3</a:t>
            </a:r>
            <a:r>
              <a:rPr lang="ja-JP" altLang="en-US" sz="1000" b="1" dirty="0">
                <a:latin typeface="BIZ UDゴシック" panose="020B0400000000000000" pitchFamily="49" charset="-128"/>
                <a:ea typeface="BIZ UDゴシック" panose="020B0400000000000000" pitchFamily="49" charset="-128"/>
              </a:rPr>
              <a:t>項目について本補助事業の対象とすることで計画を確実に進める。</a:t>
            </a:r>
            <a:endParaRPr lang="en-US" altLang="ja-JP" sz="1000" b="1" dirty="0">
              <a:latin typeface="BIZ UDゴシック" panose="020B0400000000000000" pitchFamily="49" charset="-128"/>
              <a:ea typeface="BIZ UDゴシック" panose="020B0400000000000000" pitchFamily="49" charset="-128"/>
            </a:endParaRPr>
          </a:p>
        </p:txBody>
      </p:sp>
      <p:sp>
        <p:nvSpPr>
          <p:cNvPr id="163" name="四角形: 角を丸くする 162">
            <a:extLst>
              <a:ext uri="{FF2B5EF4-FFF2-40B4-BE49-F238E27FC236}">
                <a16:creationId xmlns:a16="http://schemas.microsoft.com/office/drawing/2014/main" id="{9CB3AA88-76E8-E767-CB3C-F4B306CE5E92}"/>
              </a:ext>
            </a:extLst>
          </p:cNvPr>
          <p:cNvSpPr/>
          <p:nvPr/>
        </p:nvSpPr>
        <p:spPr>
          <a:xfrm>
            <a:off x="6310726" y="2927598"/>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3</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64" name="四角形: 角を丸くする 163">
            <a:extLst>
              <a:ext uri="{FF2B5EF4-FFF2-40B4-BE49-F238E27FC236}">
                <a16:creationId xmlns:a16="http://schemas.microsoft.com/office/drawing/2014/main" id="{12E4D366-AE9D-ADC0-1C0D-A2EDE6DE633D}"/>
              </a:ext>
            </a:extLst>
          </p:cNvPr>
          <p:cNvSpPr/>
          <p:nvPr/>
        </p:nvSpPr>
        <p:spPr>
          <a:xfrm>
            <a:off x="5191838" y="2959501"/>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5</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65" name="四角形: 角を丸くする 164">
            <a:extLst>
              <a:ext uri="{FF2B5EF4-FFF2-40B4-BE49-F238E27FC236}">
                <a16:creationId xmlns:a16="http://schemas.microsoft.com/office/drawing/2014/main" id="{F50E801E-5CFF-C989-3CAF-1CE461FE95AF}"/>
              </a:ext>
            </a:extLst>
          </p:cNvPr>
          <p:cNvSpPr/>
          <p:nvPr/>
        </p:nvSpPr>
        <p:spPr>
          <a:xfrm>
            <a:off x="7754471" y="2369053"/>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4</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67" name="四角形: 角を丸くする 166">
            <a:extLst>
              <a:ext uri="{FF2B5EF4-FFF2-40B4-BE49-F238E27FC236}">
                <a16:creationId xmlns:a16="http://schemas.microsoft.com/office/drawing/2014/main" id="{9221CA7D-5619-11E9-0040-14645CE99661}"/>
              </a:ext>
            </a:extLst>
          </p:cNvPr>
          <p:cNvSpPr/>
          <p:nvPr/>
        </p:nvSpPr>
        <p:spPr>
          <a:xfrm>
            <a:off x="1418730" y="1456820"/>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6</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68" name="四角形: 角を丸くする 167">
            <a:extLst>
              <a:ext uri="{FF2B5EF4-FFF2-40B4-BE49-F238E27FC236}">
                <a16:creationId xmlns:a16="http://schemas.microsoft.com/office/drawing/2014/main" id="{99167320-E748-A506-E92B-DF25D9D16263}"/>
              </a:ext>
            </a:extLst>
          </p:cNvPr>
          <p:cNvSpPr/>
          <p:nvPr/>
        </p:nvSpPr>
        <p:spPr>
          <a:xfrm>
            <a:off x="9956070" y="2176353"/>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7</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69" name="四角形: 角を丸くする 168">
            <a:extLst>
              <a:ext uri="{FF2B5EF4-FFF2-40B4-BE49-F238E27FC236}">
                <a16:creationId xmlns:a16="http://schemas.microsoft.com/office/drawing/2014/main" id="{D2150C98-B0BC-02CE-0AD2-D66CBF365514}"/>
              </a:ext>
            </a:extLst>
          </p:cNvPr>
          <p:cNvSpPr/>
          <p:nvPr/>
        </p:nvSpPr>
        <p:spPr>
          <a:xfrm>
            <a:off x="2978222" y="2928695"/>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8</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71" name="四角形: 角を丸くする 170">
            <a:extLst>
              <a:ext uri="{FF2B5EF4-FFF2-40B4-BE49-F238E27FC236}">
                <a16:creationId xmlns:a16="http://schemas.microsoft.com/office/drawing/2014/main" id="{E7EFFA9E-ED47-DF26-2808-F4441FFB3451}"/>
              </a:ext>
            </a:extLst>
          </p:cNvPr>
          <p:cNvSpPr/>
          <p:nvPr/>
        </p:nvSpPr>
        <p:spPr>
          <a:xfrm>
            <a:off x="2193479" y="3381291"/>
            <a:ext cx="251470" cy="232772"/>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1" dirty="0">
                <a:solidFill>
                  <a:schemeClr val="bg1"/>
                </a:solidFill>
                <a:latin typeface="BIZ UDPゴシック" panose="020B0400000000000000" pitchFamily="50" charset="-128"/>
                <a:ea typeface="BIZ UDPゴシック" panose="020B0400000000000000" pitchFamily="50" charset="-128"/>
              </a:rPr>
              <a:t>9</a:t>
            </a:r>
            <a:endParaRPr kumimoji="1" lang="en-US" altLang="ja-JP" sz="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172" name="四角形: 角を丸くする 171">
            <a:extLst>
              <a:ext uri="{FF2B5EF4-FFF2-40B4-BE49-F238E27FC236}">
                <a16:creationId xmlns:a16="http://schemas.microsoft.com/office/drawing/2014/main" id="{61146204-FE0E-387A-4FE5-30AC6008CC47}"/>
              </a:ext>
            </a:extLst>
          </p:cNvPr>
          <p:cNvSpPr/>
          <p:nvPr/>
        </p:nvSpPr>
        <p:spPr>
          <a:xfrm>
            <a:off x="5040903" y="3399328"/>
            <a:ext cx="340680" cy="175331"/>
          </a:xfrm>
          <a:prstGeom prst="roundRect">
            <a:avLst/>
          </a:prstGeom>
          <a:ln/>
        </p:spPr>
        <p:style>
          <a:lnRef idx="1">
            <a:schemeClr val="dk1"/>
          </a:lnRef>
          <a:fillRef idx="2">
            <a:schemeClr val="dk1"/>
          </a:fillRef>
          <a:effectRef idx="1">
            <a:schemeClr val="dk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700" b="1" dirty="0">
                <a:solidFill>
                  <a:schemeClr val="bg1"/>
                </a:solidFill>
                <a:latin typeface="BIZ UDPゴシック" panose="020B0400000000000000" pitchFamily="50" charset="-128"/>
                <a:ea typeface="BIZ UDPゴシック" panose="020B0400000000000000" pitchFamily="50" charset="-128"/>
              </a:rPr>
              <a:t>10</a:t>
            </a:r>
            <a:endParaRPr kumimoji="1" lang="en-US" altLang="ja-JP" sz="7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2" name="正方形/長方形 1">
            <a:extLst>
              <a:ext uri="{FF2B5EF4-FFF2-40B4-BE49-F238E27FC236}">
                <a16:creationId xmlns:a16="http://schemas.microsoft.com/office/drawing/2014/main" id="{DBEB8DF3-C5AB-3B8E-3963-C70E285C3559}"/>
              </a:ext>
            </a:extLst>
          </p:cNvPr>
          <p:cNvSpPr/>
          <p:nvPr/>
        </p:nvSpPr>
        <p:spPr>
          <a:xfrm>
            <a:off x="5612542" y="2709926"/>
            <a:ext cx="1014775" cy="470525"/>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0BA0985F-FD34-D6A7-D9F2-3ABC0092C16F}"/>
              </a:ext>
            </a:extLst>
          </p:cNvPr>
          <p:cNvSpPr/>
          <p:nvPr/>
        </p:nvSpPr>
        <p:spPr>
          <a:xfrm>
            <a:off x="6577329" y="2896661"/>
            <a:ext cx="471344" cy="28106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900" dirty="0">
                <a:solidFill>
                  <a:srgbClr val="C00000"/>
                </a:solidFill>
                <a:latin typeface="BIZ UDPゴシック" panose="020B0400000000000000" pitchFamily="50" charset="-128"/>
                <a:ea typeface="BIZ UDPゴシック" panose="020B0400000000000000" pitchFamily="50" charset="-128"/>
              </a:rPr>
              <a:t>補助</a:t>
            </a:r>
            <a:endParaRPr lang="en-US" altLang="ja-JP" sz="900" dirty="0">
              <a:solidFill>
                <a:srgbClr val="C00000"/>
              </a:solidFill>
              <a:latin typeface="BIZ UDPゴシック" panose="020B0400000000000000" pitchFamily="50" charset="-128"/>
              <a:ea typeface="BIZ UDPゴシック" panose="020B0400000000000000"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900" dirty="0">
                <a:solidFill>
                  <a:srgbClr val="C00000"/>
                </a:solidFill>
                <a:latin typeface="BIZ UDPゴシック" panose="020B0400000000000000" pitchFamily="50" charset="-128"/>
                <a:ea typeface="BIZ UDPゴシック" panose="020B0400000000000000" pitchFamily="50" charset="-128"/>
              </a:rPr>
              <a:t>申請</a:t>
            </a:r>
            <a:endParaRPr kumimoji="1" lang="ja-JP" altLang="en-US" sz="900" b="0" i="0" u="none" strike="noStrike" kern="1200" cap="none" spc="0" normalizeH="0" baseline="0" noProof="0" dirty="0">
              <a:ln>
                <a:noFill/>
              </a:ln>
              <a:solidFill>
                <a:srgbClr val="C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7" name="正方形/長方形 6">
            <a:extLst>
              <a:ext uri="{FF2B5EF4-FFF2-40B4-BE49-F238E27FC236}">
                <a16:creationId xmlns:a16="http://schemas.microsoft.com/office/drawing/2014/main" id="{A46DC658-BC73-836D-3971-1196A4D9A244}"/>
              </a:ext>
            </a:extLst>
          </p:cNvPr>
          <p:cNvSpPr/>
          <p:nvPr/>
        </p:nvSpPr>
        <p:spPr>
          <a:xfrm>
            <a:off x="7702919" y="2321211"/>
            <a:ext cx="1545628" cy="338402"/>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7C902CF9-D426-206E-25C5-CE4EB2B361E0}"/>
              </a:ext>
            </a:extLst>
          </p:cNvPr>
          <p:cNvSpPr/>
          <p:nvPr/>
        </p:nvSpPr>
        <p:spPr>
          <a:xfrm>
            <a:off x="7617856" y="2615449"/>
            <a:ext cx="915967" cy="28106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900" dirty="0">
                <a:solidFill>
                  <a:srgbClr val="C00000"/>
                </a:solidFill>
                <a:latin typeface="BIZ UDPゴシック" panose="020B0400000000000000" pitchFamily="50" charset="-128"/>
                <a:ea typeface="BIZ UDPゴシック" panose="020B0400000000000000" pitchFamily="50" charset="-128"/>
              </a:rPr>
              <a:t>補助申請</a:t>
            </a:r>
            <a:endParaRPr kumimoji="1" lang="ja-JP" altLang="en-US" sz="900" b="0" i="0" u="none" strike="noStrike" kern="1200" cap="none" spc="0" normalizeH="0" baseline="0" noProof="0" dirty="0">
              <a:ln>
                <a:noFill/>
              </a:ln>
              <a:solidFill>
                <a:srgbClr val="C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10" name="正方形/長方形 9">
            <a:extLst>
              <a:ext uri="{FF2B5EF4-FFF2-40B4-BE49-F238E27FC236}">
                <a16:creationId xmlns:a16="http://schemas.microsoft.com/office/drawing/2014/main" id="{37AA4302-26FF-8B8A-5A57-68CCDDB42A1C}"/>
              </a:ext>
            </a:extLst>
          </p:cNvPr>
          <p:cNvSpPr/>
          <p:nvPr/>
        </p:nvSpPr>
        <p:spPr>
          <a:xfrm>
            <a:off x="915778" y="1378459"/>
            <a:ext cx="1300516" cy="817251"/>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2640CB6A-8A2E-CFC6-5317-3CFD4D1B7D47}"/>
              </a:ext>
            </a:extLst>
          </p:cNvPr>
          <p:cNvSpPr/>
          <p:nvPr/>
        </p:nvSpPr>
        <p:spPr>
          <a:xfrm>
            <a:off x="833206" y="1121825"/>
            <a:ext cx="915967" cy="28106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900" dirty="0">
                <a:solidFill>
                  <a:srgbClr val="C00000"/>
                </a:solidFill>
                <a:latin typeface="BIZ UDPゴシック" panose="020B0400000000000000" pitchFamily="50" charset="-128"/>
                <a:ea typeface="BIZ UDPゴシック" panose="020B0400000000000000" pitchFamily="50" charset="-128"/>
              </a:rPr>
              <a:t>補助申請</a:t>
            </a:r>
            <a:endParaRPr kumimoji="1" lang="ja-JP" altLang="en-US" sz="900" b="0" i="0" u="none" strike="noStrike" kern="1200" cap="none" spc="0" normalizeH="0" baseline="0" noProof="0" dirty="0">
              <a:ln>
                <a:noFill/>
              </a:ln>
              <a:solidFill>
                <a:srgbClr val="C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正方形/長方形 18">
            <a:extLst>
              <a:ext uri="{FF2B5EF4-FFF2-40B4-BE49-F238E27FC236}">
                <a16:creationId xmlns:a16="http://schemas.microsoft.com/office/drawing/2014/main" id="{B6C807B0-0EA9-928D-A21B-989C304CF12D}"/>
              </a:ext>
            </a:extLst>
          </p:cNvPr>
          <p:cNvSpPr/>
          <p:nvPr/>
        </p:nvSpPr>
        <p:spPr>
          <a:xfrm>
            <a:off x="6977330" y="61027"/>
            <a:ext cx="1837020" cy="399299"/>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BIZ UDゴシック" panose="020B0400000000000000" pitchFamily="49" charset="-128"/>
                <a:ea typeface="BIZ UDゴシック" panose="020B0400000000000000" pitchFamily="49" charset="-128"/>
              </a:rPr>
              <a:t>作 成 例</a:t>
            </a:r>
          </a:p>
        </p:txBody>
      </p:sp>
    </p:spTree>
    <p:extLst>
      <p:ext uri="{BB962C8B-B14F-4D97-AF65-F5344CB8AC3E}">
        <p14:creationId xmlns:p14="http://schemas.microsoft.com/office/powerpoint/2010/main" val="3888914616"/>
      </p:ext>
    </p:extLst>
  </p:cSld>
  <p:clrMapOvr>
    <a:masterClrMapping/>
  </p:clrMapOvr>
</p:sld>
</file>

<file path=ppt/theme/theme1.xml><?xml version="1.0" encoding="utf-8"?>
<a:theme xmlns:a="http://schemas.openxmlformats.org/drawingml/2006/main" name="Office テーマ">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5902</TotalTime>
  <Words>728</Words>
  <Application>Microsoft Office PowerPoint</Application>
  <PresentationFormat>ワイド画面</PresentationFormat>
  <Paragraphs>144</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BIZ UDPゴシック</vt:lpstr>
      <vt:lpstr>BIZ UDゴシック</vt:lpstr>
      <vt:lpstr>游ゴシック</vt:lpstr>
      <vt:lpstr>游ゴシック Light</vt:lpstr>
      <vt:lpstr>Arial</vt:lpstr>
      <vt:lpstr>Office テーマ</vt:lpstr>
      <vt:lpstr>PowerPoint プレゼンテーション</vt:lpstr>
      <vt:lpstr>PowerPoint プレゼンテーション</vt:lpstr>
    </vt:vector>
  </TitlesOfParts>
  <Company>埼玉県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橋本 拓也（医療人材課）</cp:lastModifiedBy>
  <cp:revision>64</cp:revision>
  <dcterms:created xsi:type="dcterms:W3CDTF">2026-02-25T06:06:58Z</dcterms:created>
  <dcterms:modified xsi:type="dcterms:W3CDTF">2026-06-23T00:56:25Z</dcterms:modified>
</cp:coreProperties>
</file>