
<file path=[Content_Types].xml><?xml version="1.0" encoding="utf-8"?>
<Types xmlns="http://schemas.openxmlformats.org/package/2006/content-types">
  <Default Extension="docx" ContentType="application/vnd.openxmlformats-officedocument.wordprocessingml.documen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6" r:id="rId4"/>
  </p:sldMasterIdLst>
  <p:notesMasterIdLst>
    <p:notesMasterId r:id="rId7"/>
  </p:notesMasterIdLst>
  <p:sldIdLst>
    <p:sldId id="261" r:id="rId5"/>
    <p:sldId id="262" r:id="rId6"/>
  </p:sldIdLst>
  <p:sldSz cx="7775575" cy="10907713"/>
  <p:notesSz cx="6807200" cy="9939338"/>
  <p:defaultTextStyle>
    <a:defPPr>
      <a:defRPr lang="ja-JP"/>
    </a:defPPr>
    <a:lvl1pPr marL="0" algn="l" defTabSz="1019007" rtl="0" eaLnBrk="1" latinLnBrk="0" hangingPunct="1">
      <a:defRPr kumimoji="1" sz="2006" kern="1200">
        <a:solidFill>
          <a:schemeClr val="tx1"/>
        </a:solidFill>
        <a:latin typeface="+mn-lt"/>
        <a:ea typeface="+mn-ea"/>
        <a:cs typeface="+mn-cs"/>
      </a:defRPr>
    </a:lvl1pPr>
    <a:lvl2pPr marL="509504" algn="l" defTabSz="1019007" rtl="0" eaLnBrk="1" latinLnBrk="0" hangingPunct="1">
      <a:defRPr kumimoji="1" sz="2006" kern="1200">
        <a:solidFill>
          <a:schemeClr val="tx1"/>
        </a:solidFill>
        <a:latin typeface="+mn-lt"/>
        <a:ea typeface="+mn-ea"/>
        <a:cs typeface="+mn-cs"/>
      </a:defRPr>
    </a:lvl2pPr>
    <a:lvl3pPr marL="1019007" algn="l" defTabSz="1019007" rtl="0" eaLnBrk="1" latinLnBrk="0" hangingPunct="1">
      <a:defRPr kumimoji="1" sz="2006" kern="1200">
        <a:solidFill>
          <a:schemeClr val="tx1"/>
        </a:solidFill>
        <a:latin typeface="+mn-lt"/>
        <a:ea typeface="+mn-ea"/>
        <a:cs typeface="+mn-cs"/>
      </a:defRPr>
    </a:lvl3pPr>
    <a:lvl4pPr marL="1528511" algn="l" defTabSz="1019007" rtl="0" eaLnBrk="1" latinLnBrk="0" hangingPunct="1">
      <a:defRPr kumimoji="1" sz="2006" kern="1200">
        <a:solidFill>
          <a:schemeClr val="tx1"/>
        </a:solidFill>
        <a:latin typeface="+mn-lt"/>
        <a:ea typeface="+mn-ea"/>
        <a:cs typeface="+mn-cs"/>
      </a:defRPr>
    </a:lvl4pPr>
    <a:lvl5pPr marL="2038015" algn="l" defTabSz="1019007" rtl="0" eaLnBrk="1" latinLnBrk="0" hangingPunct="1">
      <a:defRPr kumimoji="1" sz="2006" kern="1200">
        <a:solidFill>
          <a:schemeClr val="tx1"/>
        </a:solidFill>
        <a:latin typeface="+mn-lt"/>
        <a:ea typeface="+mn-ea"/>
        <a:cs typeface="+mn-cs"/>
      </a:defRPr>
    </a:lvl5pPr>
    <a:lvl6pPr marL="2547518" algn="l" defTabSz="1019007" rtl="0" eaLnBrk="1" latinLnBrk="0" hangingPunct="1">
      <a:defRPr kumimoji="1" sz="2006" kern="1200">
        <a:solidFill>
          <a:schemeClr val="tx1"/>
        </a:solidFill>
        <a:latin typeface="+mn-lt"/>
        <a:ea typeface="+mn-ea"/>
        <a:cs typeface="+mn-cs"/>
      </a:defRPr>
    </a:lvl6pPr>
    <a:lvl7pPr marL="3057022" algn="l" defTabSz="1019007" rtl="0" eaLnBrk="1" latinLnBrk="0" hangingPunct="1">
      <a:defRPr kumimoji="1" sz="2006" kern="1200">
        <a:solidFill>
          <a:schemeClr val="tx1"/>
        </a:solidFill>
        <a:latin typeface="+mn-lt"/>
        <a:ea typeface="+mn-ea"/>
        <a:cs typeface="+mn-cs"/>
      </a:defRPr>
    </a:lvl7pPr>
    <a:lvl8pPr marL="3566526" algn="l" defTabSz="1019007" rtl="0" eaLnBrk="1" latinLnBrk="0" hangingPunct="1">
      <a:defRPr kumimoji="1" sz="2006" kern="1200">
        <a:solidFill>
          <a:schemeClr val="tx1"/>
        </a:solidFill>
        <a:latin typeface="+mn-lt"/>
        <a:ea typeface="+mn-ea"/>
        <a:cs typeface="+mn-cs"/>
      </a:defRPr>
    </a:lvl8pPr>
    <a:lvl9pPr marL="4076029" algn="l" defTabSz="1019007" rtl="0" eaLnBrk="1" latinLnBrk="0" hangingPunct="1">
      <a:defRPr kumimoji="1"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5">
          <p15:clr>
            <a:srgbClr val="A4A3A4"/>
          </p15:clr>
        </p15:guide>
        <p15:guide id="2" pos="24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723A"/>
    <a:srgbClr val="9F82AE"/>
    <a:srgbClr val="82582D"/>
    <a:srgbClr val="664724"/>
    <a:srgbClr val="603114"/>
    <a:srgbClr val="EE8593"/>
    <a:srgbClr val="63BFAA"/>
    <a:srgbClr val="E94708"/>
    <a:srgbClr val="906E30"/>
    <a:srgbClr val="6452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2262" y="72"/>
      </p:cViewPr>
      <p:guideLst>
        <p:guide orient="horz" pos="3435"/>
        <p:guide pos="24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3"/>
            <a:ext cx="2949786" cy="498693"/>
          </a:xfrm>
          <a:prstGeom prst="rect">
            <a:avLst/>
          </a:prstGeom>
        </p:spPr>
        <p:txBody>
          <a:bodyPr vert="horz" lIns="91552" tIns="45778" rIns="91552" bIns="45778" rtlCol="0"/>
          <a:lstStyle>
            <a:lvl1pPr algn="l">
              <a:defRPr sz="1100"/>
            </a:lvl1pPr>
          </a:lstStyle>
          <a:p>
            <a:endParaRPr kumimoji="1" lang="ja-JP" altLang="en-US"/>
          </a:p>
        </p:txBody>
      </p:sp>
      <p:sp>
        <p:nvSpPr>
          <p:cNvPr id="3" name="日付プレースホルダー 2"/>
          <p:cNvSpPr>
            <a:spLocks noGrp="1"/>
          </p:cNvSpPr>
          <p:nvPr>
            <p:ph type="dt" idx="1"/>
          </p:nvPr>
        </p:nvSpPr>
        <p:spPr>
          <a:xfrm>
            <a:off x="3855842" y="3"/>
            <a:ext cx="2949786" cy="498693"/>
          </a:xfrm>
          <a:prstGeom prst="rect">
            <a:avLst/>
          </a:prstGeom>
        </p:spPr>
        <p:txBody>
          <a:bodyPr vert="horz" lIns="91552" tIns="45778" rIns="91552" bIns="45778" rtlCol="0"/>
          <a:lstStyle>
            <a:lvl1pPr algn="r">
              <a:defRPr sz="1100"/>
            </a:lvl1pPr>
          </a:lstStyle>
          <a:p>
            <a:fld id="{70F99883-74AE-4A2C-81B7-5B86A08198C0}" type="datetimeFigureOut">
              <a:rPr kumimoji="1" lang="ja-JP" altLang="en-US" smtClean="0"/>
              <a:t>2026/10/15</a:t>
            </a:fld>
            <a:endParaRPr kumimoji="1" lang="ja-JP" altLang="en-US"/>
          </a:p>
        </p:txBody>
      </p:sp>
      <p:sp>
        <p:nvSpPr>
          <p:cNvPr id="4" name="スライド イメージ プレースホルダー 3"/>
          <p:cNvSpPr>
            <a:spLocks noGrp="1" noRot="1" noChangeAspect="1"/>
          </p:cNvSpPr>
          <p:nvPr>
            <p:ph type="sldImg" idx="2"/>
          </p:nvPr>
        </p:nvSpPr>
        <p:spPr>
          <a:xfrm>
            <a:off x="2206625" y="1241425"/>
            <a:ext cx="2393950" cy="3357563"/>
          </a:xfrm>
          <a:prstGeom prst="rect">
            <a:avLst/>
          </a:prstGeom>
          <a:noFill/>
          <a:ln w="12700">
            <a:solidFill>
              <a:prstClr val="black"/>
            </a:solidFill>
          </a:ln>
        </p:spPr>
        <p:txBody>
          <a:bodyPr vert="horz" lIns="91552" tIns="45778" rIns="91552" bIns="45778" rtlCol="0" anchor="ctr"/>
          <a:lstStyle/>
          <a:p>
            <a:endParaRPr lang="ja-JP" altLang="en-US"/>
          </a:p>
        </p:txBody>
      </p:sp>
      <p:sp>
        <p:nvSpPr>
          <p:cNvPr id="5" name="ノート プレースホルダー 4"/>
          <p:cNvSpPr>
            <a:spLocks noGrp="1"/>
          </p:cNvSpPr>
          <p:nvPr>
            <p:ph type="body" sz="quarter" idx="3"/>
          </p:nvPr>
        </p:nvSpPr>
        <p:spPr>
          <a:xfrm>
            <a:off x="680720" y="4783309"/>
            <a:ext cx="5445760" cy="3913614"/>
          </a:xfrm>
          <a:prstGeom prst="rect">
            <a:avLst/>
          </a:prstGeom>
        </p:spPr>
        <p:txBody>
          <a:bodyPr vert="horz" lIns="91552" tIns="45778" rIns="91552" bIns="4577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651"/>
            <a:ext cx="2949786" cy="498692"/>
          </a:xfrm>
          <a:prstGeom prst="rect">
            <a:avLst/>
          </a:prstGeom>
        </p:spPr>
        <p:txBody>
          <a:bodyPr vert="horz" lIns="91552" tIns="45778" rIns="91552" bIns="45778" rtlCol="0" anchor="b"/>
          <a:lstStyle>
            <a:lvl1pPr algn="l">
              <a:defRPr sz="1100"/>
            </a:lvl1pPr>
          </a:lstStyle>
          <a:p>
            <a:endParaRPr kumimoji="1" lang="ja-JP" altLang="en-US"/>
          </a:p>
        </p:txBody>
      </p:sp>
      <p:sp>
        <p:nvSpPr>
          <p:cNvPr id="7" name="スライド番号プレースホルダー 6"/>
          <p:cNvSpPr>
            <a:spLocks noGrp="1"/>
          </p:cNvSpPr>
          <p:nvPr>
            <p:ph type="sldNum" sz="quarter" idx="5"/>
          </p:nvPr>
        </p:nvSpPr>
        <p:spPr>
          <a:xfrm>
            <a:off x="3855842" y="9440651"/>
            <a:ext cx="2949786" cy="498692"/>
          </a:xfrm>
          <a:prstGeom prst="rect">
            <a:avLst/>
          </a:prstGeom>
        </p:spPr>
        <p:txBody>
          <a:bodyPr vert="horz" lIns="91552" tIns="45778" rIns="91552" bIns="45778" rtlCol="0" anchor="b"/>
          <a:lstStyle>
            <a:lvl1pPr algn="r">
              <a:defRPr sz="1100"/>
            </a:lvl1pPr>
          </a:lstStyle>
          <a:p>
            <a:fld id="{ACD93CC5-A9B8-46A1-B8C3-70AA73E05DA2}" type="slidenum">
              <a:rPr kumimoji="1" lang="ja-JP" altLang="en-US" smtClean="0"/>
              <a:t>‹#›</a:t>
            </a:fld>
            <a:endParaRPr kumimoji="1" lang="ja-JP" altLang="en-US"/>
          </a:p>
        </p:txBody>
      </p:sp>
    </p:spTree>
    <p:extLst>
      <p:ext uri="{BB962C8B-B14F-4D97-AF65-F5344CB8AC3E}">
        <p14:creationId xmlns:p14="http://schemas.microsoft.com/office/powerpoint/2010/main" val="3670022972"/>
      </p:ext>
    </p:extLst>
  </p:cSld>
  <p:clrMap bg1="lt1" tx1="dk1" bg2="lt2" tx2="dk2" accent1="accent1" accent2="accent2" accent3="accent3" accent4="accent4" accent5="accent5" accent6="accent6" hlink="hlink" folHlink="folHlink"/>
  <p:notesStyle>
    <a:lvl1pPr marL="0" algn="l" defTabSz="1019007" rtl="0" eaLnBrk="1" latinLnBrk="0" hangingPunct="1">
      <a:defRPr kumimoji="1" sz="1337" kern="1200">
        <a:solidFill>
          <a:schemeClr val="tx1"/>
        </a:solidFill>
        <a:latin typeface="+mn-lt"/>
        <a:ea typeface="+mn-ea"/>
        <a:cs typeface="+mn-cs"/>
      </a:defRPr>
    </a:lvl1pPr>
    <a:lvl2pPr marL="509504" algn="l" defTabSz="1019007" rtl="0" eaLnBrk="1" latinLnBrk="0" hangingPunct="1">
      <a:defRPr kumimoji="1" sz="1337" kern="1200">
        <a:solidFill>
          <a:schemeClr val="tx1"/>
        </a:solidFill>
        <a:latin typeface="+mn-lt"/>
        <a:ea typeface="+mn-ea"/>
        <a:cs typeface="+mn-cs"/>
      </a:defRPr>
    </a:lvl2pPr>
    <a:lvl3pPr marL="1019007" algn="l" defTabSz="1019007" rtl="0" eaLnBrk="1" latinLnBrk="0" hangingPunct="1">
      <a:defRPr kumimoji="1" sz="1337" kern="1200">
        <a:solidFill>
          <a:schemeClr val="tx1"/>
        </a:solidFill>
        <a:latin typeface="+mn-lt"/>
        <a:ea typeface="+mn-ea"/>
        <a:cs typeface="+mn-cs"/>
      </a:defRPr>
    </a:lvl3pPr>
    <a:lvl4pPr marL="1528511" algn="l" defTabSz="1019007" rtl="0" eaLnBrk="1" latinLnBrk="0" hangingPunct="1">
      <a:defRPr kumimoji="1" sz="1337" kern="1200">
        <a:solidFill>
          <a:schemeClr val="tx1"/>
        </a:solidFill>
        <a:latin typeface="+mn-lt"/>
        <a:ea typeface="+mn-ea"/>
        <a:cs typeface="+mn-cs"/>
      </a:defRPr>
    </a:lvl4pPr>
    <a:lvl5pPr marL="2038015" algn="l" defTabSz="1019007" rtl="0" eaLnBrk="1" latinLnBrk="0" hangingPunct="1">
      <a:defRPr kumimoji="1" sz="1337" kern="1200">
        <a:solidFill>
          <a:schemeClr val="tx1"/>
        </a:solidFill>
        <a:latin typeface="+mn-lt"/>
        <a:ea typeface="+mn-ea"/>
        <a:cs typeface="+mn-cs"/>
      </a:defRPr>
    </a:lvl5pPr>
    <a:lvl6pPr marL="2547518" algn="l" defTabSz="1019007" rtl="0" eaLnBrk="1" latinLnBrk="0" hangingPunct="1">
      <a:defRPr kumimoji="1" sz="1337" kern="1200">
        <a:solidFill>
          <a:schemeClr val="tx1"/>
        </a:solidFill>
        <a:latin typeface="+mn-lt"/>
        <a:ea typeface="+mn-ea"/>
        <a:cs typeface="+mn-cs"/>
      </a:defRPr>
    </a:lvl6pPr>
    <a:lvl7pPr marL="3057022" algn="l" defTabSz="1019007" rtl="0" eaLnBrk="1" latinLnBrk="0" hangingPunct="1">
      <a:defRPr kumimoji="1" sz="1337" kern="1200">
        <a:solidFill>
          <a:schemeClr val="tx1"/>
        </a:solidFill>
        <a:latin typeface="+mn-lt"/>
        <a:ea typeface="+mn-ea"/>
        <a:cs typeface="+mn-cs"/>
      </a:defRPr>
    </a:lvl7pPr>
    <a:lvl8pPr marL="3566526" algn="l" defTabSz="1019007" rtl="0" eaLnBrk="1" latinLnBrk="0" hangingPunct="1">
      <a:defRPr kumimoji="1" sz="1337" kern="1200">
        <a:solidFill>
          <a:schemeClr val="tx1"/>
        </a:solidFill>
        <a:latin typeface="+mn-lt"/>
        <a:ea typeface="+mn-ea"/>
        <a:cs typeface="+mn-cs"/>
      </a:defRPr>
    </a:lvl8pPr>
    <a:lvl9pPr marL="4076029" algn="l" defTabSz="1019007" rtl="0" eaLnBrk="1" latinLnBrk="0" hangingPunct="1">
      <a:defRPr kumimoji="1" sz="133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a:prstGeom prst="rect">
            <a:avLst/>
          </a:prstGeom>
        </p:spPr>
        <p:txBody>
          <a:bodyPr anchor="b"/>
          <a:lstStyle>
            <a:lvl1pPr algn="ctr">
              <a:defRPr sz="5102"/>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a:prstGeom prst="rect">
            <a:avLst/>
          </a:prstGeo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94A3B7E-DD21-4048-88F3-59665D8E8CDB}"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84903F17-9641-4B84-A974-7D55D06F189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10892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534988" y="2903538"/>
            <a:ext cx="6705600" cy="6921500"/>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AE7DE13-46BE-4B37-9FBB-8FA2A87D7224}"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9A7FC707-0A99-4B85-9C38-B64E72987C1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5520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a:prstGeom prst="rect">
            <a:avLst/>
          </a:prstGeom>
        </p:spPr>
        <p:txBody>
          <a:bodyPr anchor="b"/>
          <a:lstStyle>
            <a:lvl1pPr>
              <a:defRPr sz="5102"/>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a:prstGeom prst="rect">
            <a:avLst/>
          </a:prstGeo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8184D596-71CB-401C-BE2A-FF96587D8E95}"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3D9CCBC2-8C21-4C9A-A2A0-C4F7CFD13B6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92403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3"/>
            <a:ext cx="3304619" cy="6920844"/>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3"/>
            <a:ext cx="3304619" cy="6920844"/>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B73FDC24-657B-46BD-9F76-F6EB56EE60B7}"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0B8B99DA-1B7B-4D03-B44C-EA0B6BFD2A8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6316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a:prstGeom prst="rect">
            <a:avLst/>
          </a:prstGeo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4" y="2673905"/>
            <a:ext cx="3289432" cy="1310440"/>
          </a:xfrm>
          <a:prstGeom prst="rect">
            <a:avLst/>
          </a:prstGeo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4" name="Content Placeholder 3"/>
          <p:cNvSpPr>
            <a:spLocks noGrp="1"/>
          </p:cNvSpPr>
          <p:nvPr>
            <p:ph sz="half" idx="2"/>
          </p:nvPr>
        </p:nvSpPr>
        <p:spPr>
          <a:xfrm>
            <a:off x="535584" y="3984345"/>
            <a:ext cx="3289432" cy="586037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5" y="2673905"/>
            <a:ext cx="3305632" cy="1310440"/>
          </a:xfrm>
          <a:prstGeom prst="rect">
            <a:avLst/>
          </a:prstGeo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6" name="Content Placeholder 5"/>
          <p:cNvSpPr>
            <a:spLocks noGrp="1"/>
          </p:cNvSpPr>
          <p:nvPr>
            <p:ph sz="quarter" idx="4"/>
          </p:nvPr>
        </p:nvSpPr>
        <p:spPr>
          <a:xfrm>
            <a:off x="3936385" y="3984345"/>
            <a:ext cx="3305632" cy="586037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23244564-11C5-49CA-A6C6-0EFA5B9EEF59}"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8"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A10FB411-F8C4-4E71-AA2F-EFB8BA5857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39328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1E3C5F0A-E814-4F5B-8509-4826EF6EAFAD}"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4"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F8C3135D-753B-4641-9B40-F5C756AB03B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75906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449F838-D727-4C3D-981F-C91357BA9725}"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3"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2E37CFDE-7B0F-4037-894D-A6CABA6358C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66309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a:prstGeom prst="rect">
            <a:avLst/>
          </a:prstGeom>
        </p:spPr>
        <p:txBody>
          <a:bodyPr anchor="b"/>
          <a:lstStyle>
            <a:lvl1pPr>
              <a:defRPr sz="2721"/>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1"/>
            <a:ext cx="3936385" cy="7751546"/>
          </a:xfrm>
          <a:prstGeom prst="rect">
            <a:avLst/>
          </a:prstGeo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a:prstGeom prst="rect">
            <a:avLst/>
          </a:prstGeo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61578700-CC02-43A7-8D67-617F0C9B34C3}"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717CBD56-090A-4AA6-BB18-0A87B6BE424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71046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a:prstGeom prst="rect">
            <a:avLst/>
          </a:prstGeom>
        </p:spPr>
        <p:txBody>
          <a:bodyPr anchor="b"/>
          <a:lstStyle>
            <a:lvl1pPr>
              <a:defRPr sz="2721"/>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1"/>
            <a:ext cx="3936385" cy="7751546"/>
          </a:xfrm>
          <a:prstGeom prst="rect">
            <a:avLst/>
          </a:prstGeo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535584" y="3272314"/>
            <a:ext cx="2507825" cy="6062366"/>
          </a:xfrm>
          <a:prstGeom prst="rect">
            <a:avLst/>
          </a:prstGeo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D7CF08AA-2110-42CD-8773-E3A4EF59A3C2}"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6"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5D69A334-02AD-4810-8742-6DB93C5EA25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14634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534988" y="581025"/>
            <a:ext cx="6705600" cy="2108200"/>
          </a:xfrm>
          <a:prstGeom prst="rect">
            <a:avLst/>
          </a:prstGeom>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988" y="2903538"/>
            <a:ext cx="6705600" cy="6921500"/>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57294DBB-917B-4186-A703-7409F7CF8E54}"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552B72EE-4B45-425F-B500-026DA88CB77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23652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5"/>
            <a:ext cx="1676608" cy="9243783"/>
          </a:xfrm>
          <a:prstGeom prst="rect">
            <a:avLst/>
          </a:prstGeo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5"/>
            <a:ext cx="4932630" cy="9243783"/>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534988" y="10109200"/>
            <a:ext cx="1749425" cy="581025"/>
          </a:xfrm>
          <a:prstGeom prst="rect">
            <a:avLst/>
          </a:prstGeom>
        </p:spPr>
        <p:txBody>
          <a:bodyPr/>
          <a:lstStyle>
            <a:lvl1pPr>
              <a:defRPr/>
            </a:lvl1pPr>
          </a:lstStyle>
          <a:p>
            <a:pPr>
              <a:defRPr/>
            </a:pPr>
            <a:fld id="{C64D20DD-EE55-4DDE-BB8B-8D151B9371C9}" type="datetimeFigureOut">
              <a:rPr lang="en-US">
                <a:solidFill>
                  <a:prstClr val="black">
                    <a:tint val="75000"/>
                  </a:prstClr>
                </a:solidFill>
              </a:rPr>
              <a:pPr>
                <a:defRPr/>
              </a:pPr>
              <a:t>10/15/2026</a:t>
            </a:fld>
            <a:endParaRPr lang="en-US" dirty="0">
              <a:solidFill>
                <a:prstClr val="black">
                  <a:tint val="75000"/>
                </a:prstClr>
              </a:solidFill>
            </a:endParaRPr>
          </a:p>
        </p:txBody>
      </p:sp>
      <p:sp>
        <p:nvSpPr>
          <p:cNvPr id="5" name="Footer Placeholder 4"/>
          <p:cNvSpPr>
            <a:spLocks noGrp="1"/>
          </p:cNvSpPr>
          <p:nvPr>
            <p:ph type="ftr" sz="quarter" idx="11"/>
          </p:nvPr>
        </p:nvSpPr>
        <p:spPr>
          <a:xfrm>
            <a:off x="2574925" y="10109200"/>
            <a:ext cx="2625725" cy="581025"/>
          </a:xfrm>
          <a:prstGeom prst="rect">
            <a:avLst/>
          </a:prstGeom>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5491163" y="10109200"/>
            <a:ext cx="1749425" cy="581025"/>
          </a:xfrm>
          <a:prstGeom prst="rect">
            <a:avLst/>
          </a:prstGeom>
        </p:spPr>
        <p:txBody>
          <a:bodyPr/>
          <a:lstStyle>
            <a:lvl1pPr>
              <a:defRPr/>
            </a:lvl1pPr>
          </a:lstStyle>
          <a:p>
            <a:pPr>
              <a:defRPr/>
            </a:pPr>
            <a:fld id="{EF60586A-009D-4946-86B1-6BEB0D580BF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5280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2877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4653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776288" rtl="0" fontAlgn="base">
        <a:lnSpc>
          <a:spcPct val="90000"/>
        </a:lnSpc>
        <a:spcBef>
          <a:spcPct val="0"/>
        </a:spcBef>
        <a:spcAft>
          <a:spcPct val="0"/>
        </a:spcAft>
        <a:defRPr kumimoji="1" sz="3700" kern="1200">
          <a:solidFill>
            <a:schemeClr val="tx1"/>
          </a:solidFill>
          <a:latin typeface="+mj-lt"/>
          <a:ea typeface="+mj-ea"/>
          <a:cs typeface="+mj-cs"/>
        </a:defRPr>
      </a:lvl1pPr>
      <a:lvl2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2pPr>
      <a:lvl3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3pPr>
      <a:lvl4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4pPr>
      <a:lvl5pPr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5pPr>
      <a:lvl6pPr marL="4572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6pPr>
      <a:lvl7pPr marL="9144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7pPr>
      <a:lvl8pPr marL="13716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8pPr>
      <a:lvl9pPr marL="1828800" algn="l" defTabSz="776288" rtl="0" fontAlgn="base">
        <a:lnSpc>
          <a:spcPct val="90000"/>
        </a:lnSpc>
        <a:spcBef>
          <a:spcPct val="0"/>
        </a:spcBef>
        <a:spcAft>
          <a:spcPct val="0"/>
        </a:spcAft>
        <a:defRPr kumimoji="1" sz="3700">
          <a:solidFill>
            <a:schemeClr val="tx1"/>
          </a:solidFill>
          <a:latin typeface="Calibri Light"/>
          <a:ea typeface="ＭＳ Ｐゴシック" pitchFamily="50" charset="-128"/>
        </a:defRPr>
      </a:lvl9pPr>
    </p:titleStyle>
    <p:bodyStyle>
      <a:lvl1pPr marL="193675" indent="-193675" algn="l" defTabSz="776288" rtl="0" fontAlgn="base">
        <a:lnSpc>
          <a:spcPct val="90000"/>
        </a:lnSpc>
        <a:spcBef>
          <a:spcPts val="850"/>
        </a:spcBef>
        <a:spcAft>
          <a:spcPct val="0"/>
        </a:spcAft>
        <a:buFont typeface="Arial" pitchFamily="34" charset="0"/>
        <a:buChar char="•"/>
        <a:defRPr kumimoji="1" sz="2300" kern="1200">
          <a:solidFill>
            <a:schemeClr val="tx1"/>
          </a:solidFill>
          <a:latin typeface="+mn-lt"/>
          <a:ea typeface="+mn-ea"/>
          <a:cs typeface="+mn-cs"/>
        </a:defRPr>
      </a:lvl1pPr>
      <a:lvl2pPr marL="582613" indent="-193675" algn="l" defTabSz="776288" rtl="0" fontAlgn="base">
        <a:lnSpc>
          <a:spcPct val="90000"/>
        </a:lnSpc>
        <a:spcBef>
          <a:spcPts val="425"/>
        </a:spcBef>
        <a:spcAft>
          <a:spcPct val="0"/>
        </a:spcAft>
        <a:buFont typeface="Arial" pitchFamily="34" charset="0"/>
        <a:buChar char="•"/>
        <a:defRPr kumimoji="1" sz="2000" kern="1200">
          <a:solidFill>
            <a:schemeClr val="tx1"/>
          </a:solidFill>
          <a:latin typeface="+mn-lt"/>
          <a:ea typeface="+mn-ea"/>
          <a:cs typeface="+mn-cs"/>
        </a:defRPr>
      </a:lvl2pPr>
      <a:lvl3pPr marL="971550" indent="-193675" algn="l" defTabSz="776288" rtl="0" fontAlgn="base">
        <a:lnSpc>
          <a:spcPct val="90000"/>
        </a:lnSpc>
        <a:spcBef>
          <a:spcPts val="425"/>
        </a:spcBef>
        <a:spcAft>
          <a:spcPct val="0"/>
        </a:spcAft>
        <a:buFont typeface="Arial" pitchFamily="34" charset="0"/>
        <a:buChar char="•"/>
        <a:defRPr kumimoji="1" sz="1700" kern="1200">
          <a:solidFill>
            <a:schemeClr val="tx1"/>
          </a:solidFill>
          <a:latin typeface="+mn-lt"/>
          <a:ea typeface="+mn-ea"/>
          <a:cs typeface="+mn-cs"/>
        </a:defRPr>
      </a:lvl3pPr>
      <a:lvl4pPr marL="1360488" indent="-193675" algn="l" defTabSz="776288" rtl="0" fontAlgn="base">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4pPr>
      <a:lvl5pPr marL="1747838" indent="-193675" algn="l" defTabSz="776288" rtl="0" fontAlgn="base">
        <a:lnSpc>
          <a:spcPct val="90000"/>
        </a:lnSpc>
        <a:spcBef>
          <a:spcPts val="425"/>
        </a:spcBef>
        <a:spcAft>
          <a:spcPct val="0"/>
        </a:spcAft>
        <a:buFont typeface="Arial" pitchFamily="34" charset="0"/>
        <a:buChar char="•"/>
        <a:defRPr kumimoji="1" sz="1500"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emf"/><Relationship Id="rId3" Type="http://schemas.openxmlformats.org/officeDocument/2006/relationships/image" Target="../media/image2.png"/><Relationship Id="rId7" Type="http://schemas.openxmlformats.org/officeDocument/2006/relationships/image" Target="../media/image6.emf"/><Relationship Id="rId12" Type="http://schemas.openxmlformats.org/officeDocument/2006/relationships/image" Target="../media/image11.emf"/><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hyperlink" Target="mailto:a4510-10@pref.Saitama.lg.jp" TargetMode="External"/><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10.emf"/><Relationship Id="rId5" Type="http://schemas.openxmlformats.org/officeDocument/2006/relationships/image" Target="../media/image4.emf"/><Relationship Id="rId15" Type="http://schemas.openxmlformats.org/officeDocument/2006/relationships/image" Target="../media/image14.png"/><Relationship Id="rId10" Type="http://schemas.openxmlformats.org/officeDocument/2006/relationships/image" Target="../media/image9.emf"/><Relationship Id="rId4" Type="http://schemas.openxmlformats.org/officeDocument/2006/relationships/image" Target="../media/image3.png"/><Relationship Id="rId9" Type="http://schemas.openxmlformats.org/officeDocument/2006/relationships/image" Target="../media/image8.emf"/><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6.emf"/><Relationship Id="rId7" Type="http://schemas.openxmlformats.org/officeDocument/2006/relationships/package" Target="../embeddings/Microsoft_Word_Document1.docx"/><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6.emf"/><Relationship Id="rId5" Type="http://schemas.openxmlformats.org/officeDocument/2006/relationships/package" Target="../embeddings/Microsoft_Word_Document.docx"/><Relationship Id="rId4" Type="http://schemas.openxmlformats.org/officeDocument/2006/relationships/hyperlink" Target="mailto:a4510-10@pref.Saitama.lg.j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0338" y="-72742"/>
            <a:ext cx="8013014" cy="10980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Z:\47870-0707_JP160708\第五弾（48点）-0720(241-254)\247_836d_baby\未标题-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168" y="-15130"/>
            <a:ext cx="5531985" cy="36257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30541" y="3600687"/>
            <a:ext cx="7211255" cy="1200329"/>
          </a:xfrm>
          <a:prstGeom prst="rect">
            <a:avLst/>
          </a:prstGeom>
          <a:noFill/>
        </p:spPr>
        <p:txBody>
          <a:bodyPr wrap="square" rtlCol="0">
            <a:spAutoFit/>
          </a:bodyPr>
          <a:lstStyle/>
          <a:p>
            <a:r>
              <a:rPr lang="ja-JP" altLang="en-US" sz="1800" dirty="0">
                <a:latin typeface="メイリオ" panose="020B0604030504040204" pitchFamily="50" charset="-128"/>
                <a:ea typeface="メイリオ" panose="020B0604030504040204" pitchFamily="50" charset="-128"/>
              </a:rPr>
              <a:t>令和</a:t>
            </a:r>
            <a:r>
              <a:rPr lang="en-US" altLang="ja-JP" sz="1800" dirty="0">
                <a:latin typeface="メイリオ" panose="020B0604030504040204" pitchFamily="50" charset="-128"/>
                <a:ea typeface="メイリオ" panose="020B0604030504040204" pitchFamily="50" charset="-128"/>
              </a:rPr>
              <a:t>8</a:t>
            </a:r>
            <a:r>
              <a:rPr lang="ja-JP" altLang="en-US" sz="1800" dirty="0">
                <a:latin typeface="メイリオ" panose="020B0604030504040204" pitchFamily="50" charset="-128"/>
                <a:ea typeface="メイリオ" panose="020B0604030504040204" pitchFamily="50" charset="-128"/>
              </a:rPr>
              <a:t>年</a:t>
            </a:r>
            <a:r>
              <a:rPr lang="en-US" altLang="ja-JP" sz="1800" dirty="0">
                <a:latin typeface="メイリオ" panose="020B0604030504040204" pitchFamily="50" charset="-128"/>
                <a:ea typeface="メイリオ" panose="020B0604030504040204" pitchFamily="50" charset="-128"/>
              </a:rPr>
              <a:t>4</a:t>
            </a:r>
            <a:r>
              <a:rPr lang="ja-JP" altLang="en-US" sz="1800" dirty="0">
                <a:latin typeface="メイリオ" panose="020B0604030504040204" pitchFamily="50" charset="-128"/>
                <a:ea typeface="メイリオ" panose="020B0604030504040204" pitchFamily="50" charset="-128"/>
              </a:rPr>
              <a:t>月から難病患者やがん患者など、病気を抱える労働者の「治療と就業の両立支援」が事業主の努力義務になりました。</a:t>
            </a:r>
            <a:br>
              <a:rPr lang="en-US" altLang="ja-JP" sz="1800" dirty="0">
                <a:latin typeface="メイリオ" panose="020B0604030504040204" pitchFamily="50" charset="-128"/>
                <a:ea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rPr>
              <a:t>両立支援に取り組むことで労働者の健康確保、就業継続とともに、人材の定着、継続的な人材の確保など様々な効果が期待されます。</a:t>
            </a:r>
            <a:endParaRPr lang="zh-CN" altLang="en-US" sz="1800" dirty="0">
              <a:latin typeface="メイリオ" panose="020B0604030504040204" pitchFamily="50" charset="-128"/>
              <a:ea typeface="メイリオ" panose="020B0604030504040204" pitchFamily="50" charset="-128"/>
            </a:endParaRPr>
          </a:p>
        </p:txBody>
      </p:sp>
      <p:pic>
        <p:nvPicPr>
          <p:cNvPr id="8" name="Picture 10" descr="Z:\47870-0707_JP160708\第五弾（48点）-0720(241-254)\247_836d_baby\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2185" y="5003390"/>
            <a:ext cx="2693840" cy="2090044"/>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6536" y="5761780"/>
            <a:ext cx="18413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4" descr="Z:\47870-0707_JP160708\第五弾（48点）-0720(241-254)\247_836d_baby\9.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3076" y="4876834"/>
            <a:ext cx="5689819" cy="53217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96130" y="2788956"/>
            <a:ext cx="1404000" cy="140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96339" y="5409832"/>
            <a:ext cx="1044000" cy="9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1" name="Picture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01284" y="8174113"/>
            <a:ext cx="1728000" cy="17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正方形/長方形 67"/>
          <p:cNvSpPr/>
          <p:nvPr/>
        </p:nvSpPr>
        <p:spPr>
          <a:xfrm>
            <a:off x="11197791" y="3515379"/>
            <a:ext cx="2445650" cy="88991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MS PGothic" pitchFamily="34" charset="-128"/>
                <a:ea typeface="MS PGothic" pitchFamily="34" charset="-128"/>
                <a:cs typeface="メイリオ" panose="020B0604030504040204" pitchFamily="50" charset="-128"/>
              </a:rPr>
              <a:t>地図・画像</a:t>
            </a:r>
          </a:p>
        </p:txBody>
      </p:sp>
      <p:pic>
        <p:nvPicPr>
          <p:cNvPr id="1044" name="Picture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85284" y="7422042"/>
            <a:ext cx="1116000" cy="27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TextBox 43"/>
          <p:cNvSpPr txBox="1"/>
          <p:nvPr/>
        </p:nvSpPr>
        <p:spPr>
          <a:xfrm>
            <a:off x="12873600" y="6414360"/>
            <a:ext cx="3705583" cy="923330"/>
          </a:xfrm>
          <a:prstGeom prst="rect">
            <a:avLst/>
          </a:prstGeom>
          <a:noFill/>
        </p:spPr>
        <p:txBody>
          <a:bodyPr wrap="square" rtlCol="0">
            <a:spAutoFit/>
          </a:bodyPr>
          <a:lstStyle/>
          <a:p>
            <a:pPr algn="ctr"/>
            <a:r>
              <a:rPr lang="en-US" altLang="zh-TW" sz="5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9</a:t>
            </a:r>
            <a:r>
              <a:rPr lang="zh-TW"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zh-TW" sz="54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1</a:t>
            </a:r>
            <a:r>
              <a:rPr lang="zh-TW"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日（月） </a:t>
            </a:r>
            <a:r>
              <a:rPr lang="en-US" altLang="zh-TW"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45" name="TextBox 44"/>
          <p:cNvSpPr txBox="1"/>
          <p:nvPr/>
        </p:nvSpPr>
        <p:spPr>
          <a:xfrm>
            <a:off x="672637" y="5389642"/>
            <a:ext cx="3705583" cy="584775"/>
          </a:xfrm>
          <a:prstGeom prst="rect">
            <a:avLst/>
          </a:prstGeom>
          <a:noFill/>
        </p:spPr>
        <p:txBody>
          <a:bodyPr wrap="square" rtlCol="0">
            <a:spAutoFit/>
          </a:bodyPr>
          <a:lstStyle/>
          <a:p>
            <a:pPr algn="ctr"/>
            <a:r>
              <a:rPr lang="ja-JP" altLang="en-US" sz="3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主な選定要件</a:t>
            </a:r>
            <a:endParaRPr lang="zh-CN" altLang="en-US" sz="32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4" name="Picture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4550" y="8417892"/>
            <a:ext cx="4104000" cy="18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6" name="Picture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21221" y="7815501"/>
            <a:ext cx="676909" cy="2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41430" y="9025706"/>
            <a:ext cx="676909" cy="2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TextBox 48"/>
          <p:cNvSpPr txBox="1"/>
          <p:nvPr/>
        </p:nvSpPr>
        <p:spPr>
          <a:xfrm>
            <a:off x="10082592" y="7901163"/>
            <a:ext cx="673428" cy="226985"/>
          </a:xfrm>
          <a:prstGeom prst="rect">
            <a:avLst/>
          </a:prstGeom>
          <a:noFill/>
        </p:spPr>
        <p:txBody>
          <a:bodyPr wrap="square" rtlCol="0">
            <a:spAutoFit/>
          </a:bodyPr>
          <a:lstStyle/>
          <a:p>
            <a:pPr algn="ctr"/>
            <a:r>
              <a:rPr lang="en-US" altLang="ja-JP" sz="875" dirty="0">
                <a:solidFill>
                  <a:srgbClr val="EE8593"/>
                </a:solidFill>
                <a:latin typeface="MS PGothic" pitchFamily="34" charset="-128"/>
                <a:ea typeface="MS PGothic" pitchFamily="34" charset="-128"/>
              </a:rPr>
              <a:t>XXXXX</a:t>
            </a:r>
            <a:endParaRPr lang="zh-CN" altLang="en-US" sz="875" dirty="0">
              <a:solidFill>
                <a:srgbClr val="EE8593"/>
              </a:solidFill>
              <a:latin typeface="MS PGothic" pitchFamily="34" charset="-128"/>
              <a:ea typeface="MS PGothic" pitchFamily="34" charset="-128"/>
            </a:endParaRPr>
          </a:p>
        </p:txBody>
      </p:sp>
      <p:sp>
        <p:nvSpPr>
          <p:cNvPr id="50" name="TextBox 49"/>
          <p:cNvSpPr txBox="1"/>
          <p:nvPr/>
        </p:nvSpPr>
        <p:spPr>
          <a:xfrm>
            <a:off x="9370643" y="8640226"/>
            <a:ext cx="673428" cy="226985"/>
          </a:xfrm>
          <a:prstGeom prst="rect">
            <a:avLst/>
          </a:prstGeom>
          <a:noFill/>
        </p:spPr>
        <p:txBody>
          <a:bodyPr wrap="square" rtlCol="0">
            <a:spAutoFit/>
          </a:bodyPr>
          <a:lstStyle/>
          <a:p>
            <a:pPr algn="ctr"/>
            <a:r>
              <a:rPr lang="en-US" altLang="ja-JP" sz="875" dirty="0">
                <a:solidFill>
                  <a:srgbClr val="EE8593"/>
                </a:solidFill>
                <a:latin typeface="MS PGothic" pitchFamily="34" charset="-128"/>
                <a:ea typeface="MS PGothic" pitchFamily="34" charset="-128"/>
              </a:rPr>
              <a:t>XXXXXX</a:t>
            </a:r>
            <a:endParaRPr lang="zh-CN" altLang="en-US" sz="875" dirty="0">
              <a:solidFill>
                <a:srgbClr val="EE8593"/>
              </a:solidFill>
              <a:latin typeface="MS PGothic" pitchFamily="34" charset="-128"/>
              <a:ea typeface="MS PGothic" pitchFamily="34" charset="-128"/>
            </a:endParaRPr>
          </a:p>
        </p:txBody>
      </p:sp>
      <p:sp>
        <p:nvSpPr>
          <p:cNvPr id="51" name="TextBox 50"/>
          <p:cNvSpPr txBox="1"/>
          <p:nvPr/>
        </p:nvSpPr>
        <p:spPr>
          <a:xfrm>
            <a:off x="209188" y="6205571"/>
            <a:ext cx="4680186" cy="800219"/>
          </a:xfrm>
          <a:prstGeom prst="rect">
            <a:avLst/>
          </a:prstGeom>
          <a:noFill/>
        </p:spPr>
        <p:txBody>
          <a:bodyPr wrap="square" rtlCol="0">
            <a:spAutoFit/>
          </a:bodyPr>
          <a:lstStyle/>
          <a:p>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〇</a:t>
            </a:r>
            <a:r>
              <a:rPr lang="ja-JP"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難病患者を概ね半年以上継続して雇用していること</a:t>
            </a:r>
            <a:endParaRPr lang="en-US" altLang="ja-JP"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zh-CN"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TextBox 51"/>
          <p:cNvSpPr txBox="1"/>
          <p:nvPr/>
        </p:nvSpPr>
        <p:spPr>
          <a:xfrm>
            <a:off x="9283458" y="9870012"/>
            <a:ext cx="3705583" cy="276999"/>
          </a:xfrm>
          <a:prstGeom prst="rect">
            <a:avLst/>
          </a:prstGeom>
          <a:noFill/>
        </p:spPr>
        <p:txBody>
          <a:bodyPr wrap="square" rtlCol="0">
            <a:spAutoFit/>
          </a:bodyPr>
          <a:lstStyle/>
          <a:p>
            <a:r>
              <a:rPr lang="ja-JP"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zh-CN"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TextBox 52"/>
          <p:cNvSpPr txBox="1"/>
          <p:nvPr/>
        </p:nvSpPr>
        <p:spPr>
          <a:xfrm>
            <a:off x="12074157" y="5874372"/>
            <a:ext cx="1598885" cy="415498"/>
          </a:xfrm>
          <a:prstGeom prst="rect">
            <a:avLst/>
          </a:prstGeom>
          <a:noFill/>
        </p:spPr>
        <p:txBody>
          <a:bodyPr wrap="square" rtlCol="0">
            <a:spAutoFit/>
          </a:bodyPr>
          <a:lstStyle/>
          <a:p>
            <a:pPr algn="ctr"/>
            <a:r>
              <a:rPr lang="ja-JP" altLang="en-US" sz="700" dirty="0">
                <a:solidFill>
                  <a:srgbClr val="EE8593"/>
                </a:solidFill>
                <a:latin typeface="メイリオ" panose="020B0604030504040204" pitchFamily="50" charset="-128"/>
                <a:ea typeface="メイリオ" panose="020B0604030504040204" pitchFamily="50" charset="-128"/>
                <a:cs typeface="メイリオ" panose="020B0604030504040204" pitchFamily="50" charset="-128"/>
              </a:rPr>
              <a:t>●●●●●</a:t>
            </a:r>
          </a:p>
          <a:p>
            <a:pPr algn="ctr"/>
            <a:r>
              <a:rPr lang="ja-JP" altLang="en-US" sz="1400" dirty="0">
                <a:solidFill>
                  <a:srgbClr val="EE8593"/>
                </a:solidFill>
                <a:latin typeface="メイリオ" panose="020B0604030504040204" pitchFamily="50" charset="-128"/>
                <a:ea typeface="メイリオ" panose="020B0604030504040204" pitchFamily="50" charset="-128"/>
                <a:cs typeface="メイリオ" panose="020B0604030504040204" pitchFamily="50" charset="-128"/>
              </a:rPr>
              <a:t>●●●●●</a:t>
            </a:r>
            <a:endParaRPr lang="zh-CN" altLang="en-US" sz="1400" dirty="0">
              <a:solidFill>
                <a:srgbClr val="EE8593"/>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TextBox 53"/>
          <p:cNvSpPr txBox="1"/>
          <p:nvPr/>
        </p:nvSpPr>
        <p:spPr>
          <a:xfrm>
            <a:off x="4107137" y="4731781"/>
            <a:ext cx="3585102" cy="276999"/>
          </a:xfrm>
          <a:prstGeom prst="rect">
            <a:avLst/>
          </a:prstGeom>
          <a:noFill/>
        </p:spPr>
        <p:txBody>
          <a:bodyPr wrap="square" rtlCol="0">
            <a:spAutoFit/>
          </a:bodyPr>
          <a:lstStyle/>
          <a:p>
            <a:pPr algn="ctr"/>
            <a:r>
              <a:rPr lang="ja-JP" altLang="en-US" sz="1200" dirty="0">
                <a:solidFill>
                  <a:srgbClr val="A4723A"/>
                </a:solidFill>
                <a:latin typeface="メイリオ" panose="020B0604030504040204" pitchFamily="50" charset="-128"/>
                <a:ea typeface="メイリオ" panose="020B0604030504040204" pitchFamily="50" charset="-128"/>
                <a:cs typeface="メイリオ" panose="020B0604030504040204" pitchFamily="50" charset="-128"/>
              </a:rPr>
              <a:t>参照　厚生労働省「治療と仕事の両立支援ナビ」</a:t>
            </a:r>
            <a:endParaRPr lang="zh-CN" altLang="en-US" sz="1200" dirty="0">
              <a:solidFill>
                <a:srgbClr val="A4723A"/>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6" name="TextBox 55"/>
          <p:cNvSpPr txBox="1"/>
          <p:nvPr/>
        </p:nvSpPr>
        <p:spPr>
          <a:xfrm>
            <a:off x="5356935" y="5931255"/>
            <a:ext cx="2503333" cy="830997"/>
          </a:xfrm>
          <a:prstGeom prst="rect">
            <a:avLst/>
          </a:prstGeom>
          <a:noFill/>
        </p:spPr>
        <p:txBody>
          <a:bodyPr wrap="square" rtlCol="0">
            <a:spAutoFit/>
          </a:bodyPr>
          <a:lstStyle/>
          <a:p>
            <a:pPr algn="ctr"/>
            <a:r>
              <a:rPr lang="ja-JP"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県内に事業所がある企業（支店、営業所等の従たる事業所を含みます）</a:t>
            </a:r>
            <a:endParaRPr lang="zh-CN"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 name="TextBox 56"/>
          <p:cNvSpPr txBox="1"/>
          <p:nvPr/>
        </p:nvSpPr>
        <p:spPr>
          <a:xfrm>
            <a:off x="10756020" y="6585047"/>
            <a:ext cx="1598885" cy="415498"/>
          </a:xfrm>
          <a:prstGeom prst="rect">
            <a:avLst/>
          </a:prstGeom>
          <a:noFill/>
        </p:spPr>
        <p:txBody>
          <a:bodyPr wrap="square" rtlCol="0">
            <a:spAutoFit/>
          </a:bodyPr>
          <a:lstStyle/>
          <a:p>
            <a:pPr algn="ctr"/>
            <a:r>
              <a:rPr lang="ja-JP" altLang="en-US" sz="7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p>
          <a:p>
            <a:pPr algn="ctr"/>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zh-CN"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TextBox 57"/>
          <p:cNvSpPr txBox="1"/>
          <p:nvPr/>
        </p:nvSpPr>
        <p:spPr>
          <a:xfrm>
            <a:off x="12420616" y="7096965"/>
            <a:ext cx="1598885" cy="830997"/>
          </a:xfrm>
          <a:prstGeom prst="rect">
            <a:avLst/>
          </a:prstGeom>
          <a:noFill/>
        </p:spPr>
        <p:txBody>
          <a:bodyPr wrap="square" rtlCol="0">
            <a:spAutoFit/>
          </a:bodyPr>
          <a:lstStyle/>
          <a:p>
            <a:pPr algn="ctr"/>
            <a:r>
              <a:rPr lang="ja-JP"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t>
            </a:r>
            <a:endParaRPr lang="zh-CN"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47" name="Picture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flipV="1">
            <a:off x="8676339" y="7807609"/>
            <a:ext cx="24840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473812" y="7571112"/>
            <a:ext cx="2484000" cy="2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92300" y="9041680"/>
            <a:ext cx="2484000" cy="2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92300" y="9401720"/>
            <a:ext cx="2484000" cy="27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TextBox 62"/>
          <p:cNvSpPr txBox="1"/>
          <p:nvPr/>
        </p:nvSpPr>
        <p:spPr>
          <a:xfrm>
            <a:off x="11310852" y="8979313"/>
            <a:ext cx="2294464" cy="1092607"/>
          </a:xfrm>
          <a:prstGeom prst="rect">
            <a:avLst/>
          </a:prstGeom>
          <a:noFill/>
        </p:spPr>
        <p:txBody>
          <a:bodyPr wrap="square" rtlCol="0">
            <a:spAutoFit/>
          </a:bodyPr>
          <a:lstStyle/>
          <a:p>
            <a:pPr algn="ctr">
              <a:lnSpc>
                <a:spcPct val="150000"/>
              </a:lnSpc>
              <a:spcBef>
                <a:spcPts val="1200"/>
              </a:spcBef>
            </a:pPr>
            <a:r>
              <a:rPr lang="ja-JP" altLang="en-US" sz="1000" dirty="0">
                <a:latin typeface="游ゴシック" panose="020B0400000000000000" pitchFamily="50" charset="-128"/>
                <a:ea typeface="游ゴシック" panose="020B0400000000000000" pitchFamily="50" charset="-128"/>
              </a:rPr>
              <a:t>○○○○○○○</a:t>
            </a:r>
          </a:p>
          <a:p>
            <a:pPr algn="ctr">
              <a:lnSpc>
                <a:spcPct val="150000"/>
              </a:lnSpc>
              <a:spcBef>
                <a:spcPts val="1200"/>
              </a:spcBef>
            </a:pPr>
            <a:r>
              <a:rPr lang="ja-JP" altLang="en-US" sz="1000" dirty="0">
                <a:latin typeface="游ゴシック" panose="020B0400000000000000" pitchFamily="50" charset="-128"/>
                <a:ea typeface="游ゴシック" panose="020B0400000000000000" pitchFamily="50" charset="-128"/>
              </a:rPr>
              <a:t>○○○○○○○○○○○○○○</a:t>
            </a:r>
          </a:p>
          <a:p>
            <a:pPr algn="ctr">
              <a:lnSpc>
                <a:spcPct val="150000"/>
              </a:lnSpc>
              <a:spcBef>
                <a:spcPts val="1200"/>
              </a:spcBef>
            </a:pPr>
            <a:r>
              <a:rPr lang="ja-JP" altLang="en-US" sz="1000" dirty="0">
                <a:latin typeface="游ゴシック" panose="020B0400000000000000" pitchFamily="50" charset="-128"/>
                <a:ea typeface="游ゴシック" panose="020B0400000000000000" pitchFamily="50" charset="-128"/>
              </a:rPr>
              <a:t>○○○○○○○</a:t>
            </a:r>
            <a:endParaRPr lang="zh-CN" altLang="en-US" sz="1000" dirty="0">
              <a:latin typeface="游ゴシック" panose="020B0400000000000000" pitchFamily="50" charset="-128"/>
              <a:ea typeface="游ゴシック" panose="020B0400000000000000" pitchFamily="50" charset="-128"/>
            </a:endParaRPr>
          </a:p>
        </p:txBody>
      </p:sp>
      <p:sp>
        <p:nvSpPr>
          <p:cNvPr id="17" name="TextBox 16"/>
          <p:cNvSpPr txBox="1"/>
          <p:nvPr/>
        </p:nvSpPr>
        <p:spPr>
          <a:xfrm>
            <a:off x="10555321" y="6033395"/>
            <a:ext cx="2844437" cy="323165"/>
          </a:xfrm>
          <a:prstGeom prst="rect">
            <a:avLst/>
          </a:prstGeom>
          <a:noFill/>
        </p:spPr>
        <p:txBody>
          <a:bodyPr wrap="square" rtlCol="0">
            <a:spAutoFit/>
          </a:bodyPr>
          <a:lstStyle/>
          <a:p>
            <a:r>
              <a:rPr lang="ja-JP" altLang="en-US" sz="15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rPr>
              <a:t>埼玉県産業労働部就業支援課</a:t>
            </a:r>
            <a:endParaRPr lang="zh-CN" altLang="en-US" sz="15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TextBox 65"/>
          <p:cNvSpPr txBox="1"/>
          <p:nvPr/>
        </p:nvSpPr>
        <p:spPr>
          <a:xfrm>
            <a:off x="12581971" y="6985712"/>
            <a:ext cx="2745103" cy="215444"/>
          </a:xfrm>
          <a:prstGeom prst="rect">
            <a:avLst/>
          </a:prstGeom>
          <a:noFill/>
        </p:spPr>
        <p:txBody>
          <a:bodyPr wrap="square" rtlCol="0">
            <a:spAutoFit/>
          </a:bodyPr>
          <a:lstStyle/>
          <a:p>
            <a:r>
              <a:rPr lang="en-US" altLang="zh-TW" sz="8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rPr>
              <a:t>TEL: 048-830-4536</a:t>
            </a:r>
            <a:r>
              <a:rPr lang="ja-JP" altLang="en-US" sz="8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zh-TW" sz="8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rPr>
              <a:t>FAX: 048-830-4854</a:t>
            </a:r>
          </a:p>
        </p:txBody>
      </p:sp>
      <p:sp>
        <p:nvSpPr>
          <p:cNvPr id="39" name="TextBox 5"/>
          <p:cNvSpPr txBox="1"/>
          <p:nvPr/>
        </p:nvSpPr>
        <p:spPr>
          <a:xfrm>
            <a:off x="1498692" y="905143"/>
            <a:ext cx="4307333" cy="2123658"/>
          </a:xfrm>
          <a:prstGeom prst="rect">
            <a:avLst/>
          </a:prstGeom>
          <a:noFill/>
        </p:spPr>
        <p:txBody>
          <a:bodyPr wrap="square" rtlCol="0">
            <a:spAutoFit/>
          </a:bodyPr>
          <a:lstStyle/>
          <a:p>
            <a:pPr algn="ctr"/>
            <a:r>
              <a:rPr lang="ja-JP" altLang="en-US" sz="4400" b="1" dirty="0">
                <a:solidFill>
                  <a:srgbClr val="63BFAA"/>
                </a:solidFill>
                <a:latin typeface="メイリオ" panose="020B0604030504040204" pitchFamily="50" charset="-128"/>
                <a:ea typeface="メイリオ" panose="020B0604030504040204" pitchFamily="50" charset="-128"/>
              </a:rPr>
              <a:t>難病患者雇用</a:t>
            </a:r>
            <a:endParaRPr lang="en-US" altLang="ja-JP" sz="4400" b="1" dirty="0">
              <a:solidFill>
                <a:srgbClr val="63BFAA"/>
              </a:solidFill>
              <a:latin typeface="メイリオ" panose="020B0604030504040204" pitchFamily="50" charset="-128"/>
              <a:ea typeface="メイリオ" panose="020B0604030504040204" pitchFamily="50" charset="-128"/>
            </a:endParaRPr>
          </a:p>
          <a:p>
            <a:pPr algn="ctr"/>
            <a:r>
              <a:rPr lang="ja-JP" altLang="en-US" sz="4400" b="1" dirty="0">
                <a:solidFill>
                  <a:srgbClr val="63BFAA"/>
                </a:solidFill>
                <a:latin typeface="メイリオ" panose="020B0604030504040204" pitchFamily="50" charset="-128"/>
                <a:ea typeface="メイリオ" panose="020B0604030504040204" pitchFamily="50" charset="-128"/>
              </a:rPr>
              <a:t>モデル企業を</a:t>
            </a:r>
            <a:endParaRPr lang="en-US" altLang="ja-JP" sz="4400" b="1" dirty="0">
              <a:solidFill>
                <a:srgbClr val="63BFAA"/>
              </a:solidFill>
              <a:latin typeface="メイリオ" panose="020B0604030504040204" pitchFamily="50" charset="-128"/>
              <a:ea typeface="メイリオ" panose="020B0604030504040204" pitchFamily="50" charset="-128"/>
            </a:endParaRPr>
          </a:p>
          <a:p>
            <a:pPr algn="ctr"/>
            <a:r>
              <a:rPr lang="ja-JP" altLang="en-US" sz="4400" b="1" dirty="0">
                <a:solidFill>
                  <a:srgbClr val="63BFAA"/>
                </a:solidFill>
                <a:latin typeface="メイリオ" panose="020B0604030504040204" pitchFamily="50" charset="-128"/>
                <a:ea typeface="メイリオ" panose="020B0604030504040204" pitchFamily="50" charset="-128"/>
              </a:rPr>
              <a:t>募集しています</a:t>
            </a:r>
            <a:endParaRPr lang="en-US" altLang="ja-JP" sz="4400" b="1" dirty="0">
              <a:solidFill>
                <a:srgbClr val="63BFAA"/>
              </a:solidFill>
              <a:latin typeface="メイリオ" panose="020B0604030504040204" pitchFamily="50" charset="-128"/>
              <a:ea typeface="メイリオ" panose="020B0604030504040204" pitchFamily="50" charset="-128"/>
            </a:endParaRPr>
          </a:p>
        </p:txBody>
      </p:sp>
      <p:sp>
        <p:nvSpPr>
          <p:cNvPr id="41" name="TextBox 39"/>
          <p:cNvSpPr txBox="1"/>
          <p:nvPr/>
        </p:nvSpPr>
        <p:spPr>
          <a:xfrm>
            <a:off x="370095" y="276612"/>
            <a:ext cx="1203325" cy="430887"/>
          </a:xfrm>
          <a:prstGeom prst="rect">
            <a:avLst/>
          </a:prstGeom>
          <a:noFill/>
        </p:spPr>
        <p:txBody>
          <a:bodyPr>
            <a:spAutoFit/>
          </a:bodyPr>
          <a:lstStyle/>
          <a:p>
            <a:pPr algn="ctr">
              <a:defRPr/>
            </a:pPr>
            <a:r>
              <a:rPr lang="ja-JP" altLang="en-US" sz="1000" b="1" dirty="0">
                <a:latin typeface="メイリオ" panose="020B0604030504040204" pitchFamily="50" charset="-128"/>
                <a:ea typeface="メイリオ" panose="020B0604030504040204" pitchFamily="50" charset="-128"/>
                <a:cs typeface="メイリオ" panose="020B0604030504040204" pitchFamily="50" charset="-128"/>
              </a:rPr>
              <a:t>彩の国</a:t>
            </a:r>
            <a:endParaRPr lang="en-US" altLang="ja-JP" sz="1000" b="1" dirty="0">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埼玉県</a:t>
            </a:r>
          </a:p>
        </p:txBody>
      </p:sp>
      <p:pic>
        <p:nvPicPr>
          <p:cNvPr id="42" name="Picture 100"/>
          <p:cNvPicPr>
            <a:picLocks noChangeAspect="1" noChangeArrowheads="1"/>
          </p:cNvPicPr>
          <p:nvPr/>
        </p:nvPicPr>
        <p:blipFill>
          <a:blip r:embed="rId14" cstate="print">
            <a:extLst>
              <a:ext uri="{28A0092B-C50C-407E-A947-70E740481C1C}">
                <a14:useLocalDpi xmlns:a14="http://schemas.microsoft.com/office/drawing/2010/main" val="0"/>
              </a:ext>
            </a:extLst>
          </a:blip>
          <a:stretch>
            <a:fillRect/>
          </a:stretch>
        </p:blipFill>
        <p:spPr bwMode="auto">
          <a:xfrm>
            <a:off x="321945" y="281810"/>
            <a:ext cx="373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Box 56"/>
          <p:cNvSpPr txBox="1"/>
          <p:nvPr/>
        </p:nvSpPr>
        <p:spPr>
          <a:xfrm>
            <a:off x="5752285" y="5234658"/>
            <a:ext cx="1598885" cy="584775"/>
          </a:xfrm>
          <a:prstGeom prst="rect">
            <a:avLst/>
          </a:prstGeom>
          <a:noFill/>
        </p:spPr>
        <p:txBody>
          <a:bodyPr wrap="square" rtlCol="0">
            <a:spAutoFit/>
          </a:bodyPr>
          <a:lstStyle/>
          <a:p>
            <a:pPr algn="ctr"/>
            <a:r>
              <a:rPr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対象</a:t>
            </a:r>
            <a:endParaRPr lang="zh-CN"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6" name="Picture 2" descr="C:\Users\111872\Desktop\53-1-11.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32437" y="940150"/>
            <a:ext cx="1601033" cy="1795806"/>
          </a:xfrm>
          <a:prstGeom prst="rect">
            <a:avLst/>
          </a:prstGeom>
          <a:noFill/>
          <a:extLst>
            <a:ext uri="{909E8E84-426E-40DD-AFC4-6F175D3DCCD1}">
              <a14:hiddenFill xmlns:a14="http://schemas.microsoft.com/office/drawing/2010/main">
                <a:solidFill>
                  <a:srgbClr val="FFFFFF"/>
                </a:solidFill>
              </a14:hiddenFill>
            </a:ext>
          </a:extLst>
        </p:spPr>
      </p:pic>
      <p:sp>
        <p:nvSpPr>
          <p:cNvPr id="46" name="正方形/長方形 45"/>
          <p:cNvSpPr/>
          <p:nvPr/>
        </p:nvSpPr>
        <p:spPr>
          <a:xfrm>
            <a:off x="6600734" y="2991651"/>
            <a:ext cx="832848" cy="184666"/>
          </a:xfrm>
          <a:prstGeom prst="rect">
            <a:avLst/>
          </a:prstGeom>
          <a:noFill/>
          <a:ln w="12700" cap="flat" cmpd="sng" algn="ctr">
            <a:noFill/>
            <a:prstDash val="solid"/>
            <a:miter lim="800000"/>
          </a:ln>
          <a:effectLst/>
        </p:spPr>
        <p:txBody>
          <a:bodyPr wrap="none" lIns="36000" rIns="36000" anchor="ctr">
            <a:spAutoFit/>
          </a:bodyPr>
          <a:lstStyle/>
          <a:p>
            <a:pPr fontAlgn="auto">
              <a:spcBef>
                <a:spcPts val="0"/>
              </a:spcBef>
              <a:spcAft>
                <a:spcPts val="0"/>
              </a:spcAft>
              <a:defRPr/>
            </a:pPr>
            <a:r>
              <a:rPr kumimoji="0" lang="ja-JP" altLang="en-US" sz="600" kern="0" spc="-70"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さいたま</a:t>
            </a:r>
            <a:r>
              <a:rPr kumimoji="0" lang="ja-JP" altLang="en-US" sz="600" kern="0" spc="-70" dirty="0" err="1">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っち</a:t>
            </a:r>
            <a:r>
              <a:rPr kumimoji="0" lang="ja-JP" altLang="en-US" sz="600" kern="0" spc="-70"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600" kern="0" spc="-70"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&amp; </a:t>
            </a:r>
            <a:r>
              <a:rPr kumimoji="0" lang="ja-JP" altLang="en-US" sz="600" kern="0" spc="-70"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コバトン</a:t>
            </a:r>
          </a:p>
        </p:txBody>
      </p:sp>
      <p:cxnSp>
        <p:nvCxnSpPr>
          <p:cNvPr id="22" name="直線コネクタ 21">
            <a:extLst>
              <a:ext uri="{FF2B5EF4-FFF2-40B4-BE49-F238E27FC236}">
                <a16:creationId xmlns:a16="http://schemas.microsoft.com/office/drawing/2014/main" id="{F088B7D4-E1D4-3C85-E620-4EA2728051DC}"/>
              </a:ext>
            </a:extLst>
          </p:cNvPr>
          <p:cNvCxnSpPr>
            <a:cxnSpLocks/>
          </p:cNvCxnSpPr>
          <p:nvPr/>
        </p:nvCxnSpPr>
        <p:spPr>
          <a:xfrm flipV="1">
            <a:off x="905695" y="5886679"/>
            <a:ext cx="3287172" cy="849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50">
            <a:extLst>
              <a:ext uri="{FF2B5EF4-FFF2-40B4-BE49-F238E27FC236}">
                <a16:creationId xmlns:a16="http://schemas.microsoft.com/office/drawing/2014/main" id="{356F386C-C32B-A00C-DD74-AD748FD79A55}"/>
              </a:ext>
            </a:extLst>
          </p:cNvPr>
          <p:cNvSpPr txBox="1"/>
          <p:nvPr/>
        </p:nvSpPr>
        <p:spPr>
          <a:xfrm>
            <a:off x="223303" y="6853778"/>
            <a:ext cx="4680186" cy="830997"/>
          </a:xfrm>
          <a:prstGeom prst="rect">
            <a:avLst/>
          </a:prstGeom>
          <a:noFill/>
        </p:spPr>
        <p:txBody>
          <a:bodyPr wrap="square" rtlCol="0">
            <a:spAutoFit/>
          </a:bodyPr>
          <a:lstStyle/>
          <a:p>
            <a:r>
              <a:rPr lang="ja-JP"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〇就業規則に治療と就業の両立に係る法律を上回る制度を設けている又はこれに準じた取組を行っていること</a:t>
            </a:r>
            <a:endParaRPr lang="zh-CN"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TextBox 50">
            <a:extLst>
              <a:ext uri="{FF2B5EF4-FFF2-40B4-BE49-F238E27FC236}">
                <a16:creationId xmlns:a16="http://schemas.microsoft.com/office/drawing/2014/main" id="{AF6E2475-6FF0-CD27-4E40-F5FD0E926068}"/>
              </a:ext>
            </a:extLst>
          </p:cNvPr>
          <p:cNvSpPr txBox="1"/>
          <p:nvPr/>
        </p:nvSpPr>
        <p:spPr>
          <a:xfrm>
            <a:off x="11828665" y="7931493"/>
            <a:ext cx="5401769" cy="830997"/>
          </a:xfrm>
          <a:prstGeom prst="rect">
            <a:avLst/>
          </a:prstGeom>
          <a:noFill/>
        </p:spPr>
        <p:txBody>
          <a:bodyPr wrap="square" rtlCol="0">
            <a:spAutoFit/>
          </a:bodyPr>
          <a:lstStyle/>
          <a:p>
            <a:r>
              <a:rPr lang="ja-JP"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・休暇制度（時間単位での年次有給休暇制度、傷病休暇、病気休暇等 ）</a:t>
            </a:r>
          </a:p>
          <a:p>
            <a:r>
              <a:rPr lang="ja-JP"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・勤務制度（時差出勤制度、短時間勤務制度、在宅勤務制度等）</a:t>
            </a:r>
          </a:p>
          <a:p>
            <a:r>
              <a:rPr lang="ja-JP"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・その他の制度（再雇用制度、カムバック制度等）</a:t>
            </a:r>
          </a:p>
          <a:p>
            <a:endParaRPr lang="zh-CN" altLang="en-US" sz="1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TextBox 50">
            <a:extLst>
              <a:ext uri="{FF2B5EF4-FFF2-40B4-BE49-F238E27FC236}">
                <a16:creationId xmlns:a16="http://schemas.microsoft.com/office/drawing/2014/main" id="{B340DCDA-B465-35DE-9F29-27CFD111FDB6}"/>
              </a:ext>
            </a:extLst>
          </p:cNvPr>
          <p:cNvSpPr txBox="1"/>
          <p:nvPr/>
        </p:nvSpPr>
        <p:spPr>
          <a:xfrm>
            <a:off x="244817" y="7779288"/>
            <a:ext cx="4680186" cy="584775"/>
          </a:xfrm>
          <a:prstGeom prst="rect">
            <a:avLst/>
          </a:prstGeom>
          <a:noFill/>
        </p:spPr>
        <p:txBody>
          <a:bodyPr wrap="square" rtlCol="0">
            <a:spAutoFit/>
          </a:bodyPr>
          <a:lstStyle/>
          <a:p>
            <a:r>
              <a:rPr lang="ja-JP"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〇今後も治療と就業の両立に配慮した雇用継続・求人を行う意欲があること</a:t>
            </a:r>
            <a:endParaRPr lang="zh-CN" altLang="en-US" sz="16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TextBox 16">
            <a:extLst>
              <a:ext uri="{FF2B5EF4-FFF2-40B4-BE49-F238E27FC236}">
                <a16:creationId xmlns:a16="http://schemas.microsoft.com/office/drawing/2014/main" id="{81A9D942-9950-A240-6532-21BCA3B32459}"/>
              </a:ext>
            </a:extLst>
          </p:cNvPr>
          <p:cNvSpPr txBox="1"/>
          <p:nvPr/>
        </p:nvSpPr>
        <p:spPr>
          <a:xfrm>
            <a:off x="11797839" y="6388970"/>
            <a:ext cx="2844437" cy="323165"/>
          </a:xfrm>
          <a:prstGeom prst="rect">
            <a:avLst/>
          </a:prstGeom>
          <a:noFill/>
        </p:spPr>
        <p:txBody>
          <a:bodyPr wrap="square" rtlCol="0">
            <a:spAutoFit/>
          </a:bodyPr>
          <a:lstStyle/>
          <a:p>
            <a:r>
              <a:rPr lang="ja-JP" altLang="en-US" sz="15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rPr>
              <a:t>障害者・若年者支援担当</a:t>
            </a:r>
            <a:endParaRPr lang="zh-CN" altLang="en-US" sz="15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0" name="角丸四角形 2">
            <a:extLst>
              <a:ext uri="{FF2B5EF4-FFF2-40B4-BE49-F238E27FC236}">
                <a16:creationId xmlns:a16="http://schemas.microsoft.com/office/drawing/2014/main" id="{0CEC8F9B-231A-EA93-A7C1-B9416DEAA678}"/>
              </a:ext>
            </a:extLst>
          </p:cNvPr>
          <p:cNvSpPr/>
          <p:nvPr/>
        </p:nvSpPr>
        <p:spPr>
          <a:xfrm>
            <a:off x="1019610" y="8698762"/>
            <a:ext cx="6624000" cy="2052321"/>
          </a:xfrm>
          <a:prstGeom prst="roundRect">
            <a:avLst>
              <a:gd name="adj" fmla="val 406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 name="四角形: 角を丸くする 28">
            <a:extLst>
              <a:ext uri="{FF2B5EF4-FFF2-40B4-BE49-F238E27FC236}">
                <a16:creationId xmlns:a16="http://schemas.microsoft.com/office/drawing/2014/main" id="{54B590A8-8A73-D254-538A-403E78ED918B}"/>
              </a:ext>
            </a:extLst>
          </p:cNvPr>
          <p:cNvSpPr/>
          <p:nvPr/>
        </p:nvSpPr>
        <p:spPr>
          <a:xfrm>
            <a:off x="940674" y="8553822"/>
            <a:ext cx="1793022" cy="602385"/>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メイリオ" panose="020B0604030504040204" pitchFamily="50" charset="-128"/>
                <a:ea typeface="メイリオ" panose="020B0604030504040204" pitchFamily="50" charset="-128"/>
              </a:rPr>
              <a:t>応募方法</a:t>
            </a:r>
          </a:p>
        </p:txBody>
      </p:sp>
      <p:sp>
        <p:nvSpPr>
          <p:cNvPr id="31" name="TextBox 6">
            <a:extLst>
              <a:ext uri="{FF2B5EF4-FFF2-40B4-BE49-F238E27FC236}">
                <a16:creationId xmlns:a16="http://schemas.microsoft.com/office/drawing/2014/main" id="{809D3F51-F470-BAD2-F7EC-EAB46AD3B8C2}"/>
              </a:ext>
            </a:extLst>
          </p:cNvPr>
          <p:cNvSpPr txBox="1"/>
          <p:nvPr/>
        </p:nvSpPr>
        <p:spPr>
          <a:xfrm>
            <a:off x="2872192" y="8839887"/>
            <a:ext cx="6766045" cy="584775"/>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県のホームページに掲載の要領をご確認いただき、</a:t>
            </a:r>
            <a:br>
              <a:rPr lang="en-US" altLang="ja-JP" sz="1600" dirty="0">
                <a:latin typeface="メイリオ" panose="020B0604030504040204" pitchFamily="50" charset="-128"/>
                <a:ea typeface="メイリオ" panose="020B0604030504040204" pitchFamily="50" charset="-128"/>
              </a:rPr>
            </a:br>
            <a:r>
              <a:rPr lang="ja-JP" altLang="en-US" sz="1600" dirty="0">
                <a:latin typeface="メイリオ" panose="020B0604030504040204" pitchFamily="50" charset="-128"/>
                <a:ea typeface="メイリオ" panose="020B0604030504040204" pitchFamily="50" charset="-128"/>
              </a:rPr>
              <a:t>申込書をメールでお送りください。</a:t>
            </a:r>
            <a:endParaRPr lang="zh-CN" altLang="en-US" sz="2000" dirty="0">
              <a:latin typeface="メイリオ" panose="020B0604030504040204" pitchFamily="50" charset="-128"/>
              <a:ea typeface="メイリオ" panose="020B0604030504040204" pitchFamily="50" charset="-128"/>
            </a:endParaRPr>
          </a:p>
        </p:txBody>
      </p:sp>
      <p:sp>
        <p:nvSpPr>
          <p:cNvPr id="32" name="TextBox 6">
            <a:extLst>
              <a:ext uri="{FF2B5EF4-FFF2-40B4-BE49-F238E27FC236}">
                <a16:creationId xmlns:a16="http://schemas.microsoft.com/office/drawing/2014/main" id="{0DF40367-5200-F58C-BB88-87E4BD47529C}"/>
              </a:ext>
            </a:extLst>
          </p:cNvPr>
          <p:cNvSpPr txBox="1"/>
          <p:nvPr/>
        </p:nvSpPr>
        <p:spPr>
          <a:xfrm>
            <a:off x="1408202" y="9381845"/>
            <a:ext cx="6766045" cy="1323439"/>
          </a:xfrm>
          <a:prstGeom prst="rect">
            <a:avLst/>
          </a:prstGeom>
          <a:noFill/>
        </p:spPr>
        <p:txBody>
          <a:bodyPr wrap="square" rtlCol="0">
            <a:spAutoFit/>
          </a:bodyPr>
          <a:lstStyle/>
          <a:p>
            <a:r>
              <a:rPr lang="en-US" altLang="ja-JP" sz="2000" dirty="0">
                <a:latin typeface="メイリオ" panose="020B0604030504040204" pitchFamily="50" charset="-128"/>
                <a:ea typeface="メイリオ" panose="020B0604030504040204" pitchFamily="50" charset="-128"/>
              </a:rPr>
              <a:t>【</a:t>
            </a:r>
            <a:r>
              <a:rPr lang="ja-JP" altLang="en-US" sz="2000" dirty="0">
                <a:latin typeface="メイリオ" panose="020B0604030504040204" pitchFamily="50" charset="-128"/>
                <a:ea typeface="メイリオ" panose="020B0604030504040204" pitchFamily="50" charset="-128"/>
              </a:rPr>
              <a:t>送付先</a:t>
            </a:r>
            <a:r>
              <a:rPr lang="en-US" altLang="ja-JP" sz="2000" dirty="0">
                <a:latin typeface="メイリオ" panose="020B0604030504040204" pitchFamily="50" charset="-128"/>
                <a:ea typeface="メイリオ" panose="020B0604030504040204" pitchFamily="50" charset="-128"/>
              </a:rPr>
              <a:t>】</a:t>
            </a:r>
          </a:p>
          <a:p>
            <a:r>
              <a:rPr lang="ja-JP" altLang="en-US" sz="2000" dirty="0">
                <a:latin typeface="メイリオ" panose="020B0604030504040204" pitchFamily="50" charset="-128"/>
                <a:ea typeface="メイリオ" panose="020B0604030504040204" pitchFamily="50" charset="-128"/>
              </a:rPr>
              <a:t>埼玉県就業支援課　障害者・若年者支援担当</a:t>
            </a:r>
            <a:endParaRPr lang="en-US" altLang="ja-JP" sz="2000" dirty="0">
              <a:latin typeface="メイリオ" panose="020B0604030504040204" pitchFamily="50" charset="-128"/>
              <a:ea typeface="メイリオ" panose="020B0604030504040204" pitchFamily="50" charset="-128"/>
            </a:endParaRPr>
          </a:p>
          <a:p>
            <a:r>
              <a:rPr lang="en-US" altLang="ja-JP" sz="2000" dirty="0">
                <a:latin typeface="メイリオ" panose="020B0604030504040204" pitchFamily="50" charset="-128"/>
                <a:ea typeface="メイリオ" panose="020B0604030504040204" pitchFamily="50" charset="-128"/>
              </a:rPr>
              <a:t>E-mail: </a:t>
            </a:r>
            <a:r>
              <a:rPr lang="en-US" altLang="ja-JP" sz="2000" dirty="0">
                <a:latin typeface="メイリオ" panose="020B0604030504040204" pitchFamily="50" charset="-128"/>
                <a:ea typeface="メイリオ" panose="020B0604030504040204" pitchFamily="50" charset="-128"/>
                <a:hlinkClick r:id="rId16"/>
              </a:rPr>
              <a:t>a4510-10@pref.Saitama.lg.jp</a:t>
            </a:r>
            <a:endParaRPr lang="en-US" altLang="ja-JP" sz="2000" dirty="0">
              <a:latin typeface="メイリオ" panose="020B0604030504040204" pitchFamily="50" charset="-128"/>
              <a:ea typeface="メイリオ" panose="020B0604030504040204" pitchFamily="50" charset="-128"/>
            </a:endParaRPr>
          </a:p>
          <a:p>
            <a:r>
              <a:rPr lang="en-US" altLang="ja-JP" sz="2000" dirty="0">
                <a:latin typeface="メイリオ" panose="020B0604030504040204" pitchFamily="50" charset="-128"/>
                <a:ea typeface="メイリオ" panose="020B0604030504040204" pitchFamily="50" charset="-128"/>
              </a:rPr>
              <a:t>FAX:048-830-4854</a:t>
            </a:r>
            <a:endParaRPr lang="zh-CN" altLang="en-US" sz="2000" dirty="0">
              <a:latin typeface="メイリオ" panose="020B0604030504040204" pitchFamily="50" charset="-128"/>
              <a:ea typeface="メイリオ" panose="020B0604030504040204" pitchFamily="50" charset="-128"/>
            </a:endParaRPr>
          </a:p>
        </p:txBody>
      </p:sp>
      <p:sp>
        <p:nvSpPr>
          <p:cNvPr id="4" name="TextBox 6">
            <a:extLst>
              <a:ext uri="{FF2B5EF4-FFF2-40B4-BE49-F238E27FC236}">
                <a16:creationId xmlns:a16="http://schemas.microsoft.com/office/drawing/2014/main" id="{D4FBDCDB-2B69-E9DA-B02F-48D758CD830F}"/>
              </a:ext>
            </a:extLst>
          </p:cNvPr>
          <p:cNvSpPr txBox="1"/>
          <p:nvPr/>
        </p:nvSpPr>
        <p:spPr>
          <a:xfrm>
            <a:off x="5492065" y="7322636"/>
            <a:ext cx="2702803" cy="954107"/>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県のホームページは</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こちら➡　</a:t>
            </a:r>
            <a:r>
              <a:rPr lang="ja-JP" altLang="en-US" sz="2000" dirty="0">
                <a:latin typeface="メイリオ" panose="020B0604030504040204" pitchFamily="50" charset="-128"/>
                <a:ea typeface="メイリオ" panose="020B0604030504040204" pitchFamily="50" charset="-128"/>
              </a:rPr>
              <a:t>　　　　　　　　　　　　　　</a:t>
            </a:r>
            <a:endParaRPr lang="en-US" altLang="ja-JP" sz="2000" dirty="0">
              <a:latin typeface="メイリオ" panose="020B0604030504040204" pitchFamily="50" charset="-128"/>
              <a:ea typeface="メイリオ" panose="020B0604030504040204" pitchFamily="50" charset="-128"/>
            </a:endParaRPr>
          </a:p>
          <a:p>
            <a:endParaRPr lang="zh-CN" altLang="en-US" sz="2000" dirty="0">
              <a:latin typeface="メイリオ" panose="020B0604030504040204" pitchFamily="50" charset="-128"/>
              <a:ea typeface="メイリオ" panose="020B0604030504040204" pitchFamily="50" charset="-128"/>
            </a:endParaRPr>
          </a:p>
        </p:txBody>
      </p:sp>
      <p:pic>
        <p:nvPicPr>
          <p:cNvPr id="2" name="図 1">
            <a:extLst>
              <a:ext uri="{FF2B5EF4-FFF2-40B4-BE49-F238E27FC236}">
                <a16:creationId xmlns:a16="http://schemas.microsoft.com/office/drawing/2014/main" id="{F57ED4B0-D595-B3D8-9EB3-B84AB21A5967}"/>
              </a:ext>
            </a:extLst>
          </p:cNvPr>
          <p:cNvPicPr>
            <a:picLocks noChangeAspect="1"/>
          </p:cNvPicPr>
          <p:nvPr/>
        </p:nvPicPr>
        <p:blipFill>
          <a:blip r:embed="rId17"/>
          <a:stretch>
            <a:fillRect/>
          </a:stretch>
        </p:blipFill>
        <p:spPr>
          <a:xfrm>
            <a:off x="6559790" y="7640744"/>
            <a:ext cx="723810" cy="723810"/>
          </a:xfrm>
          <a:prstGeom prst="rect">
            <a:avLst/>
          </a:prstGeom>
        </p:spPr>
      </p:pic>
    </p:spTree>
    <p:extLst>
      <p:ext uri="{BB962C8B-B14F-4D97-AF65-F5344CB8AC3E}">
        <p14:creationId xmlns:p14="http://schemas.microsoft.com/office/powerpoint/2010/main" val="779290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7812000" cy="10980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角丸四角形 2"/>
          <p:cNvSpPr/>
          <p:nvPr/>
        </p:nvSpPr>
        <p:spPr>
          <a:xfrm>
            <a:off x="380453" y="233054"/>
            <a:ext cx="6800850" cy="7524000"/>
          </a:xfrm>
          <a:prstGeom prst="roundRect">
            <a:avLst>
              <a:gd name="adj" fmla="val 406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5"/>
          <p:cNvSpPr>
            <a:spLocks noChangeArrowheads="1"/>
          </p:cNvSpPr>
          <p:nvPr/>
        </p:nvSpPr>
        <p:spPr bwMode="auto">
          <a:xfrm>
            <a:off x="667131" y="1104432"/>
            <a:ext cx="6192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800" b="1" dirty="0">
                <a:latin typeface="メイリオ" pitchFamily="50" charset="-128"/>
                <a:ea typeface="メイリオ" pitchFamily="50" charset="-128"/>
                <a:cs typeface="メイリオ" pitchFamily="50" charset="-128"/>
              </a:rPr>
              <a:t>□①難病患者を概ね半年以上継続して雇用していること</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正方形/長方形 11"/>
          <p:cNvSpPr/>
          <p:nvPr/>
        </p:nvSpPr>
        <p:spPr>
          <a:xfrm>
            <a:off x="1000848" y="2579454"/>
            <a:ext cx="6210812" cy="646331"/>
          </a:xfrm>
          <a:prstGeom prst="rect">
            <a:avLst/>
          </a:prstGeom>
        </p:spPr>
        <p:txBody>
          <a:bodyPr wrap="square">
            <a:spAutoFit/>
          </a:bodyPr>
          <a:lstStyle/>
          <a:p>
            <a:pPr>
              <a:spcBef>
                <a:spcPct val="0"/>
              </a:spcBef>
              <a:buFontTx/>
              <a:buNone/>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ア　休暇制度（時間単位での年次有給休暇制度、傷病休暇、病気休暇等 ）</a:t>
            </a:r>
          </a:p>
          <a:p>
            <a:pPr>
              <a:spcBef>
                <a:spcPct val="0"/>
              </a:spcBef>
              <a:buFontTx/>
              <a:buNone/>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イ　勤務制度（時差出勤制度、短時間勤務制度、在宅勤務制度、試し出勤制度等）</a:t>
            </a:r>
          </a:p>
          <a:p>
            <a:pPr>
              <a:spcBef>
                <a:spcPct val="0"/>
              </a:spcBef>
              <a:buFontTx/>
              <a:buNone/>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ウ　その他の制度（再雇用制度、カムバック制度、ジョブ・リターン制度等</a:t>
            </a:r>
            <a:r>
              <a:rPr lang="ja-JP" altLang="en-US" sz="1200"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200" b="1" dirty="0">
              <a:solidFill>
                <a:srgbClr val="664724"/>
              </a:solidFill>
              <a:latin typeface="メイリオ" pitchFamily="50" charset="-128"/>
              <a:ea typeface="メイリオ" pitchFamily="50" charset="-128"/>
              <a:cs typeface="メイリオ" pitchFamily="50" charset="-128"/>
            </a:endParaRPr>
          </a:p>
        </p:txBody>
      </p:sp>
      <p:sp>
        <p:nvSpPr>
          <p:cNvPr id="14" name="正方形/長方形 5"/>
          <p:cNvSpPr>
            <a:spLocks noChangeArrowheads="1"/>
          </p:cNvSpPr>
          <p:nvPr/>
        </p:nvSpPr>
        <p:spPr bwMode="auto">
          <a:xfrm>
            <a:off x="8417879" y="4040048"/>
            <a:ext cx="425950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p:txBody>
      </p:sp>
      <p:sp>
        <p:nvSpPr>
          <p:cNvPr id="15" name="正方形/長方形 14"/>
          <p:cNvSpPr/>
          <p:nvPr/>
        </p:nvSpPr>
        <p:spPr>
          <a:xfrm>
            <a:off x="10744850" y="1652824"/>
            <a:ext cx="1932536" cy="146640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lumMod val="85000"/>
                    <a:lumOff val="15000"/>
                  </a:schemeClr>
                </a:solidFill>
                <a:latin typeface="メイリオ" panose="020B0604030504040204" pitchFamily="50" charset="-128"/>
                <a:ea typeface="メイリオ" panose="020B0604030504040204" pitchFamily="50" charset="-128"/>
              </a:rPr>
              <a:t>画像</a:t>
            </a:r>
          </a:p>
        </p:txBody>
      </p:sp>
      <p:sp>
        <p:nvSpPr>
          <p:cNvPr id="16" name="正方形/長方形 5"/>
          <p:cNvSpPr>
            <a:spLocks noChangeArrowheads="1"/>
          </p:cNvSpPr>
          <p:nvPr/>
        </p:nvSpPr>
        <p:spPr bwMode="auto">
          <a:xfrm>
            <a:off x="10287168" y="7846262"/>
            <a:ext cx="39571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p:txBody>
      </p:sp>
      <p:sp>
        <p:nvSpPr>
          <p:cNvPr id="18" name="正方形/長方形 17"/>
          <p:cNvSpPr/>
          <p:nvPr/>
        </p:nvSpPr>
        <p:spPr>
          <a:xfrm>
            <a:off x="11365245" y="4578799"/>
            <a:ext cx="1932536" cy="146640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lumMod val="85000"/>
                    <a:lumOff val="15000"/>
                  </a:schemeClr>
                </a:solidFill>
                <a:latin typeface="メイリオ" panose="020B0604030504040204" pitchFamily="50" charset="-128"/>
                <a:ea typeface="メイリオ" panose="020B0604030504040204" pitchFamily="50" charset="-128"/>
              </a:rPr>
              <a:t>画像</a:t>
            </a:r>
          </a:p>
        </p:txBody>
      </p:sp>
      <p:sp>
        <p:nvSpPr>
          <p:cNvPr id="19" name="正方形/長方形 18"/>
          <p:cNvSpPr/>
          <p:nvPr/>
        </p:nvSpPr>
        <p:spPr>
          <a:xfrm>
            <a:off x="11068428" y="7423069"/>
            <a:ext cx="1932536" cy="146640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lumMod val="85000"/>
                    <a:lumOff val="15000"/>
                  </a:schemeClr>
                </a:solidFill>
                <a:latin typeface="メイリオ" panose="020B0604030504040204" pitchFamily="50" charset="-128"/>
                <a:ea typeface="メイリオ" panose="020B0604030504040204" pitchFamily="50" charset="-128"/>
              </a:rPr>
              <a:t>画像</a:t>
            </a:r>
          </a:p>
        </p:txBody>
      </p:sp>
      <p:grpSp>
        <p:nvGrpSpPr>
          <p:cNvPr id="21" name="グループ化 20"/>
          <p:cNvGrpSpPr/>
          <p:nvPr/>
        </p:nvGrpSpPr>
        <p:grpSpPr>
          <a:xfrm>
            <a:off x="4043176" y="480370"/>
            <a:ext cx="6187647" cy="1085675"/>
            <a:chOff x="-4976701" y="68872"/>
            <a:chExt cx="6187647" cy="1085675"/>
          </a:xfrm>
        </p:grpSpPr>
        <p:sp>
          <p:nvSpPr>
            <p:cNvPr id="9" name="正方形/長方形 8"/>
            <p:cNvSpPr/>
            <p:nvPr/>
          </p:nvSpPr>
          <p:spPr>
            <a:xfrm>
              <a:off x="-4976701" y="68872"/>
              <a:ext cx="2441694" cy="338554"/>
            </a:xfrm>
            <a:prstGeom prst="rect">
              <a:avLst/>
            </a:prstGeom>
          </p:spPr>
          <p:txBody>
            <a:bodyPr wrap="none">
              <a:spAutoFit/>
            </a:bodyPr>
            <a:lstStyle/>
            <a:p>
              <a:pPr>
                <a:defRPr/>
              </a:pP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①～⑥まですべてに該当</a:t>
              </a:r>
              <a:endParaRPr lang="ja-JP" altLang="en-US" sz="12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円/楕円 19"/>
            <p:cNvSpPr/>
            <p:nvPr/>
          </p:nvSpPr>
          <p:spPr>
            <a:xfrm>
              <a:off x="1000848" y="944449"/>
              <a:ext cx="210098" cy="210098"/>
            </a:xfrm>
            <a:prstGeom prst="ellipse">
              <a:avLst/>
            </a:prstGeom>
            <a:solidFill>
              <a:srgbClr val="825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p:nvGrpSpPr>
        <p:grpSpPr>
          <a:xfrm>
            <a:off x="10015324" y="6049100"/>
            <a:ext cx="1053813" cy="338554"/>
            <a:chOff x="1000848" y="913231"/>
            <a:chExt cx="1053813" cy="338554"/>
          </a:xfrm>
        </p:grpSpPr>
        <p:sp>
          <p:nvSpPr>
            <p:cNvPr id="23" name="正方形/長方形 22"/>
            <p:cNvSpPr/>
            <p:nvPr/>
          </p:nvSpPr>
          <p:spPr>
            <a:xfrm>
              <a:off x="1254442" y="913231"/>
              <a:ext cx="800219" cy="338554"/>
            </a:xfrm>
            <a:prstGeom prst="rect">
              <a:avLst/>
            </a:prstGeom>
          </p:spPr>
          <p:txBody>
            <a:bodyPr wrap="none">
              <a:spAutoFit/>
            </a:bodyPr>
            <a:lstStyle/>
            <a:p>
              <a:pPr>
                <a:defRPr/>
              </a:pPr>
              <a:r>
                <a:rPr lang="ja-JP" altLang="en-US" sz="1600" b="1"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項目名</a:t>
              </a:r>
              <a:endParaRPr lang="ja-JP" altLang="en-US" sz="1200" b="1"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円/楕円 23"/>
            <p:cNvSpPr/>
            <p:nvPr/>
          </p:nvSpPr>
          <p:spPr>
            <a:xfrm>
              <a:off x="1000848" y="944449"/>
              <a:ext cx="210098" cy="210098"/>
            </a:xfrm>
            <a:prstGeom prst="ellipse">
              <a:avLst/>
            </a:prstGeom>
            <a:solidFill>
              <a:srgbClr val="825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p:cNvGrpSpPr/>
          <p:nvPr/>
        </p:nvGrpSpPr>
        <p:grpSpPr>
          <a:xfrm>
            <a:off x="10527906" y="8271980"/>
            <a:ext cx="1053813" cy="338554"/>
            <a:chOff x="1000848" y="913231"/>
            <a:chExt cx="1053813" cy="338554"/>
          </a:xfrm>
        </p:grpSpPr>
        <p:sp>
          <p:nvSpPr>
            <p:cNvPr id="26" name="正方形/長方形 25"/>
            <p:cNvSpPr/>
            <p:nvPr/>
          </p:nvSpPr>
          <p:spPr>
            <a:xfrm>
              <a:off x="1254442" y="913231"/>
              <a:ext cx="800219" cy="338554"/>
            </a:xfrm>
            <a:prstGeom prst="rect">
              <a:avLst/>
            </a:prstGeom>
          </p:spPr>
          <p:txBody>
            <a:bodyPr wrap="none">
              <a:spAutoFit/>
            </a:bodyPr>
            <a:lstStyle/>
            <a:p>
              <a:pPr>
                <a:defRPr/>
              </a:pPr>
              <a:r>
                <a:rPr lang="ja-JP" altLang="en-US" sz="1600" b="1"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項目名</a:t>
              </a:r>
              <a:endParaRPr lang="ja-JP" altLang="en-US" sz="1200" b="1"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円/楕円 26"/>
            <p:cNvSpPr/>
            <p:nvPr/>
          </p:nvSpPr>
          <p:spPr>
            <a:xfrm>
              <a:off x="1000848" y="944449"/>
              <a:ext cx="210098" cy="210098"/>
            </a:xfrm>
            <a:prstGeom prst="ellipse">
              <a:avLst/>
            </a:prstGeom>
            <a:solidFill>
              <a:srgbClr val="825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正方形/長方形 5"/>
          <p:cNvSpPr>
            <a:spLocks noChangeArrowheads="1"/>
          </p:cNvSpPr>
          <p:nvPr/>
        </p:nvSpPr>
        <p:spPr bwMode="auto">
          <a:xfrm>
            <a:off x="8417879" y="9900072"/>
            <a:ext cx="425950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a:p>
            <a:pPr>
              <a:spcBef>
                <a:spcPct val="0"/>
              </a:spcBef>
              <a:buNone/>
            </a:pPr>
            <a:r>
              <a:rPr lang="ja-JP" altLang="en-US" sz="1400" b="1" dirty="0">
                <a:solidFill>
                  <a:srgbClr val="664724"/>
                </a:solidFill>
                <a:latin typeface="メイリオ" pitchFamily="50" charset="-128"/>
                <a:ea typeface="メイリオ" pitchFamily="50" charset="-128"/>
                <a:cs typeface="メイリオ" pitchFamily="50" charset="-128"/>
              </a:rPr>
              <a:t>○○○○○○○○○○○</a:t>
            </a:r>
            <a:endParaRPr lang="en-US" altLang="ja-JP" sz="1400" b="1" dirty="0">
              <a:solidFill>
                <a:srgbClr val="664724"/>
              </a:solidFill>
              <a:latin typeface="メイリオ" pitchFamily="50" charset="-128"/>
              <a:ea typeface="メイリオ" pitchFamily="50" charset="-128"/>
              <a:cs typeface="メイリオ" pitchFamily="50" charset="-128"/>
            </a:endParaRPr>
          </a:p>
        </p:txBody>
      </p:sp>
      <p:sp>
        <p:nvSpPr>
          <p:cNvPr id="29" name="正方形/長方形 28"/>
          <p:cNvSpPr/>
          <p:nvPr/>
        </p:nvSpPr>
        <p:spPr>
          <a:xfrm>
            <a:off x="9666687" y="8891807"/>
            <a:ext cx="1932536" cy="146640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lumMod val="85000"/>
                    <a:lumOff val="15000"/>
                  </a:schemeClr>
                </a:solidFill>
                <a:latin typeface="メイリオ" panose="020B0604030504040204" pitchFamily="50" charset="-128"/>
                <a:ea typeface="メイリオ" panose="020B0604030504040204" pitchFamily="50" charset="-128"/>
              </a:rPr>
              <a:t>画像</a:t>
            </a:r>
          </a:p>
        </p:txBody>
      </p:sp>
      <p:grpSp>
        <p:nvGrpSpPr>
          <p:cNvPr id="30" name="グループ化 29"/>
          <p:cNvGrpSpPr/>
          <p:nvPr/>
        </p:nvGrpSpPr>
        <p:grpSpPr>
          <a:xfrm>
            <a:off x="9369632" y="8266974"/>
            <a:ext cx="1053813" cy="338554"/>
            <a:chOff x="1000848" y="913231"/>
            <a:chExt cx="1053813" cy="338554"/>
          </a:xfrm>
        </p:grpSpPr>
        <p:sp>
          <p:nvSpPr>
            <p:cNvPr id="31" name="正方形/長方形 30"/>
            <p:cNvSpPr/>
            <p:nvPr/>
          </p:nvSpPr>
          <p:spPr>
            <a:xfrm>
              <a:off x="1254442" y="913231"/>
              <a:ext cx="800219" cy="338554"/>
            </a:xfrm>
            <a:prstGeom prst="rect">
              <a:avLst/>
            </a:prstGeom>
          </p:spPr>
          <p:txBody>
            <a:bodyPr wrap="none">
              <a:spAutoFit/>
            </a:bodyPr>
            <a:lstStyle/>
            <a:p>
              <a:pPr>
                <a:defRPr/>
              </a:pPr>
              <a:r>
                <a:rPr lang="ja-JP" altLang="en-US" sz="1600" b="1"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rPr>
                <a:t>項目名</a:t>
              </a:r>
              <a:endParaRPr lang="ja-JP" altLang="en-US" sz="1200" b="1" dirty="0">
                <a:solidFill>
                  <a:srgbClr val="664724"/>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円/楕円 31"/>
            <p:cNvSpPr/>
            <p:nvPr/>
          </p:nvSpPr>
          <p:spPr>
            <a:xfrm>
              <a:off x="1000848" y="944449"/>
              <a:ext cx="210098" cy="210098"/>
            </a:xfrm>
            <a:prstGeom prst="ellipse">
              <a:avLst/>
            </a:prstGeom>
            <a:solidFill>
              <a:srgbClr val="8258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TextBox 57">
            <a:extLst>
              <a:ext uri="{FF2B5EF4-FFF2-40B4-BE49-F238E27FC236}">
                <a16:creationId xmlns:a16="http://schemas.microsoft.com/office/drawing/2014/main" id="{8595191D-AEDE-4B86-7C4C-08285EC0DDA0}"/>
              </a:ext>
            </a:extLst>
          </p:cNvPr>
          <p:cNvSpPr txBox="1"/>
          <p:nvPr/>
        </p:nvSpPr>
        <p:spPr>
          <a:xfrm>
            <a:off x="742420" y="418814"/>
            <a:ext cx="2411210" cy="461665"/>
          </a:xfrm>
          <a:prstGeom prst="rect">
            <a:avLst/>
          </a:prstGeom>
          <a:solidFill>
            <a:schemeClr val="accent4">
              <a:lumMod val="20000"/>
              <a:lumOff val="80000"/>
            </a:schemeClr>
          </a:solidFill>
        </p:spPr>
        <p:txBody>
          <a:bodyPr wrap="square" rtlCol="0">
            <a:spAutoFit/>
          </a:bodyPr>
          <a:lstStyle/>
          <a:p>
            <a:pPr algn="ctr"/>
            <a:r>
              <a:rPr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選定要件</a:t>
            </a:r>
            <a:endParaRPr lang="zh-CN" altLang="en-US" sz="2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TextBox 50">
            <a:extLst>
              <a:ext uri="{FF2B5EF4-FFF2-40B4-BE49-F238E27FC236}">
                <a16:creationId xmlns:a16="http://schemas.microsoft.com/office/drawing/2014/main" id="{B0874371-CA31-774A-289E-0323DD0F6860}"/>
              </a:ext>
            </a:extLst>
          </p:cNvPr>
          <p:cNvSpPr txBox="1"/>
          <p:nvPr/>
        </p:nvSpPr>
        <p:spPr>
          <a:xfrm>
            <a:off x="233033" y="6414360"/>
            <a:ext cx="4680186" cy="307777"/>
          </a:xfrm>
          <a:prstGeom prst="rect">
            <a:avLst/>
          </a:prstGeom>
          <a:noFill/>
        </p:spPr>
        <p:txBody>
          <a:bodyPr wrap="square" rtlCol="0">
            <a:spAutoFit/>
          </a:bodyPr>
          <a:lstStyle/>
          <a:p>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１　難病患者を概ね半年以上継続して雇用していること</a:t>
            </a:r>
            <a:endParaRPr lang="zh-CN"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正方形/長方形 5">
            <a:extLst>
              <a:ext uri="{FF2B5EF4-FFF2-40B4-BE49-F238E27FC236}">
                <a16:creationId xmlns:a16="http://schemas.microsoft.com/office/drawing/2014/main" id="{06F34CF0-463E-E9DC-A0E8-84C4784BC701}"/>
              </a:ext>
            </a:extLst>
          </p:cNvPr>
          <p:cNvSpPr>
            <a:spLocks noChangeArrowheads="1"/>
          </p:cNvSpPr>
          <p:nvPr/>
        </p:nvSpPr>
        <p:spPr bwMode="auto">
          <a:xfrm>
            <a:off x="667132" y="1627428"/>
            <a:ext cx="651417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800" b="1" dirty="0">
                <a:latin typeface="メイリオ" pitchFamily="50" charset="-128"/>
                <a:ea typeface="メイリオ" pitchFamily="50" charset="-128"/>
                <a:cs typeface="メイリオ" pitchFamily="50" charset="-128"/>
              </a:rPr>
              <a:t>□②就業規則に治療と就業の両立に係る法律を上回る制度</a:t>
            </a:r>
            <a:r>
              <a:rPr lang="ja-JP" altLang="en-US" sz="1400" b="1" dirty="0">
                <a:latin typeface="メイリオ" pitchFamily="50" charset="-128"/>
                <a:ea typeface="メイリオ" pitchFamily="50" charset="-128"/>
                <a:cs typeface="メイリオ" pitchFamily="50" charset="-128"/>
              </a:rPr>
              <a:t>*</a:t>
            </a:r>
            <a:r>
              <a:rPr lang="en-US" altLang="ja-JP" sz="1800" b="1" dirty="0">
                <a:latin typeface="メイリオ" pitchFamily="50" charset="-128"/>
                <a:ea typeface="メイリオ" pitchFamily="50" charset="-128"/>
                <a:cs typeface="メイリオ" pitchFamily="50" charset="-128"/>
              </a:rPr>
              <a:t>¹</a:t>
            </a:r>
            <a:br>
              <a:rPr lang="en-US" altLang="ja-JP" sz="1800" b="1" dirty="0">
                <a:latin typeface="メイリオ" pitchFamily="50" charset="-128"/>
                <a:ea typeface="メイリオ" pitchFamily="50" charset="-128"/>
                <a:cs typeface="メイリオ" pitchFamily="50" charset="-128"/>
              </a:rPr>
            </a:br>
            <a:r>
              <a:rPr lang="ja-JP" altLang="en-US" sz="1800" b="1" dirty="0">
                <a:latin typeface="メイリオ" pitchFamily="50" charset="-128"/>
                <a:ea typeface="メイリオ" pitchFamily="50" charset="-128"/>
                <a:cs typeface="メイリオ" pitchFamily="50" charset="-128"/>
              </a:rPr>
              <a:t>　として次のアからウのうちいずれか１つ以上の制度を設</a:t>
            </a:r>
            <a:endParaRPr lang="en-US" altLang="ja-JP" sz="1800" b="1" dirty="0">
              <a:latin typeface="メイリオ" pitchFamily="50" charset="-128"/>
              <a:ea typeface="メイリオ" pitchFamily="50" charset="-128"/>
              <a:cs typeface="メイリオ" pitchFamily="50" charset="-128"/>
            </a:endParaRPr>
          </a:p>
          <a:p>
            <a:pPr>
              <a:spcBef>
                <a:spcPct val="0"/>
              </a:spcBef>
              <a:buNone/>
            </a:pPr>
            <a:r>
              <a:rPr lang="ja-JP" altLang="en-US" sz="1800" b="1" dirty="0">
                <a:latin typeface="メイリオ" pitchFamily="50" charset="-128"/>
                <a:ea typeface="メイリオ" pitchFamily="50" charset="-128"/>
                <a:cs typeface="メイリオ" pitchFamily="50" charset="-128"/>
              </a:rPr>
              <a:t>　けている又はこれに準じた取組を行っていること</a:t>
            </a:r>
            <a:endParaRPr lang="en-US" altLang="ja-JP" sz="1400" b="1" dirty="0">
              <a:latin typeface="メイリオ" pitchFamily="50" charset="-128"/>
              <a:ea typeface="メイリオ" pitchFamily="50" charset="-128"/>
              <a:cs typeface="メイリオ" pitchFamily="50" charset="-128"/>
            </a:endParaRPr>
          </a:p>
        </p:txBody>
      </p:sp>
      <p:sp>
        <p:nvSpPr>
          <p:cNvPr id="11" name="正方形/長方形 5">
            <a:extLst>
              <a:ext uri="{FF2B5EF4-FFF2-40B4-BE49-F238E27FC236}">
                <a16:creationId xmlns:a16="http://schemas.microsoft.com/office/drawing/2014/main" id="{89B89524-90A6-E51B-5386-F855CD6A08CA}"/>
              </a:ext>
            </a:extLst>
          </p:cNvPr>
          <p:cNvSpPr>
            <a:spLocks noChangeArrowheads="1"/>
          </p:cNvSpPr>
          <p:nvPr/>
        </p:nvSpPr>
        <p:spPr bwMode="auto">
          <a:xfrm>
            <a:off x="667133" y="3399961"/>
            <a:ext cx="619204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800" b="1" dirty="0">
                <a:latin typeface="メイリオ" pitchFamily="50" charset="-128"/>
                <a:ea typeface="メイリオ" pitchFamily="50" charset="-128"/>
                <a:cs typeface="メイリオ" pitchFamily="50" charset="-128"/>
              </a:rPr>
              <a:t>□③今後も治療と就業の両立に配慮した雇用継続・求人を</a:t>
            </a:r>
            <a:endParaRPr lang="en-US" altLang="ja-JP" sz="1800" b="1" dirty="0">
              <a:latin typeface="メイリオ" pitchFamily="50" charset="-128"/>
              <a:ea typeface="メイリオ" pitchFamily="50" charset="-128"/>
              <a:cs typeface="メイリオ" pitchFamily="50" charset="-128"/>
            </a:endParaRPr>
          </a:p>
          <a:p>
            <a:pPr>
              <a:spcBef>
                <a:spcPct val="0"/>
              </a:spcBef>
              <a:buNone/>
            </a:pPr>
            <a:r>
              <a:rPr lang="ja-JP" altLang="en-US" sz="1800" b="1" dirty="0">
                <a:latin typeface="メイリオ" pitchFamily="50" charset="-128"/>
                <a:ea typeface="メイリオ" pitchFamily="50" charset="-128"/>
                <a:cs typeface="メイリオ" pitchFamily="50" charset="-128"/>
              </a:rPr>
              <a:t>　行う意欲があり、次のアからエのうちいずれか１つ以上</a:t>
            </a:r>
            <a:endParaRPr lang="en-US" altLang="ja-JP" sz="1800" b="1" dirty="0">
              <a:latin typeface="メイリオ" pitchFamily="50" charset="-128"/>
              <a:ea typeface="メイリオ" pitchFamily="50" charset="-128"/>
              <a:cs typeface="メイリオ" pitchFamily="50" charset="-128"/>
            </a:endParaRPr>
          </a:p>
          <a:p>
            <a:pPr>
              <a:spcBef>
                <a:spcPct val="0"/>
              </a:spcBef>
              <a:buNone/>
            </a:pPr>
            <a:r>
              <a:rPr lang="ja-JP" altLang="en-US" sz="1800" b="1" dirty="0">
                <a:latin typeface="メイリオ" pitchFamily="50" charset="-128"/>
                <a:ea typeface="メイリオ" pitchFamily="50" charset="-128"/>
                <a:cs typeface="メイリオ" pitchFamily="50" charset="-128"/>
              </a:rPr>
              <a:t>　に該当すること</a:t>
            </a:r>
            <a:endParaRPr lang="en-US" altLang="ja-JP" sz="1400" b="1" dirty="0">
              <a:latin typeface="メイリオ" pitchFamily="50" charset="-128"/>
              <a:ea typeface="メイリオ" pitchFamily="50" charset="-128"/>
              <a:cs typeface="メイリオ" pitchFamily="50" charset="-128"/>
            </a:endParaRPr>
          </a:p>
        </p:txBody>
      </p:sp>
      <p:sp>
        <p:nvSpPr>
          <p:cNvPr id="13" name="正方形/長方形 12">
            <a:extLst>
              <a:ext uri="{FF2B5EF4-FFF2-40B4-BE49-F238E27FC236}">
                <a16:creationId xmlns:a16="http://schemas.microsoft.com/office/drawing/2014/main" id="{A853B40E-DE8B-0853-7BEA-55447B4CD4DB}"/>
              </a:ext>
            </a:extLst>
          </p:cNvPr>
          <p:cNvSpPr/>
          <p:nvPr/>
        </p:nvSpPr>
        <p:spPr>
          <a:xfrm>
            <a:off x="1000848" y="4355776"/>
            <a:ext cx="6210812" cy="1200329"/>
          </a:xfrm>
          <a:prstGeom prst="rect">
            <a:avLst/>
          </a:prstGeom>
        </p:spPr>
        <p:txBody>
          <a:bodyPr wrap="square">
            <a:spAutoFit/>
          </a:bodyPr>
          <a:lstStyle/>
          <a:p>
            <a:pPr>
              <a:spcBef>
                <a:spcPct val="0"/>
              </a:spcBef>
              <a:buFontTx/>
              <a:buNone/>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ア　現在、雇用している難病患者を今後も継続して雇用する予定である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イ　求人票に「治療と就業の両立支援（通院等）」等の記載をしている*</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²</a:t>
            </a:r>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FontTx/>
              <a:buNone/>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ウ　難病患者の積極的な採用に向け、ハローワークの難病患者就職サポーターに</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FontTx/>
              <a:buNone/>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企業情報を提供している*</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²</a:t>
            </a:r>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FontTx/>
              <a:buNone/>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エ　県の難病患者雇用促進アドバイザーからの具体的な雇用提案（実習、見学会、　</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spcBef>
                <a:spcPct val="0"/>
              </a:spcBef>
              <a:buFontTx/>
              <a:buNone/>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インターンシップなど）を引き受けている*</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²</a:t>
            </a:r>
            <a:endParaRPr lang="en-US" altLang="ja-JP" sz="1200" b="1" dirty="0">
              <a:latin typeface="メイリオ" pitchFamily="50" charset="-128"/>
              <a:ea typeface="メイリオ" pitchFamily="50" charset="-128"/>
              <a:cs typeface="メイリオ" pitchFamily="50" charset="-128"/>
            </a:endParaRPr>
          </a:p>
        </p:txBody>
      </p:sp>
      <p:sp>
        <p:nvSpPr>
          <p:cNvPr id="17" name="正方形/長方形 5">
            <a:extLst>
              <a:ext uri="{FF2B5EF4-FFF2-40B4-BE49-F238E27FC236}">
                <a16:creationId xmlns:a16="http://schemas.microsoft.com/office/drawing/2014/main" id="{2AB96289-C5D8-AB65-19D7-7730ABCD6379}"/>
              </a:ext>
            </a:extLst>
          </p:cNvPr>
          <p:cNvSpPr>
            <a:spLocks noChangeArrowheads="1"/>
          </p:cNvSpPr>
          <p:nvPr/>
        </p:nvSpPr>
        <p:spPr bwMode="auto">
          <a:xfrm>
            <a:off x="674322" y="5716932"/>
            <a:ext cx="61920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800" b="1" dirty="0">
                <a:latin typeface="メイリオ" pitchFamily="50" charset="-128"/>
                <a:ea typeface="メイリオ" pitchFamily="50" charset="-128"/>
                <a:cs typeface="メイリオ" pitchFamily="50" charset="-128"/>
              </a:rPr>
              <a:t>□④労働基準法や労働安全衛生法等の労働関係法令に違反</a:t>
            </a:r>
            <a:br>
              <a:rPr lang="en-US" altLang="ja-JP" sz="1800" b="1" dirty="0">
                <a:latin typeface="メイリオ" pitchFamily="50" charset="-128"/>
                <a:ea typeface="メイリオ" pitchFamily="50" charset="-128"/>
                <a:cs typeface="メイリオ" pitchFamily="50" charset="-128"/>
              </a:rPr>
            </a:br>
            <a:r>
              <a:rPr lang="ja-JP" altLang="en-US" sz="1800" b="1" dirty="0">
                <a:latin typeface="メイリオ" pitchFamily="50" charset="-128"/>
                <a:ea typeface="メイリオ" pitchFamily="50" charset="-128"/>
                <a:cs typeface="メイリオ" pitchFamily="50" charset="-128"/>
              </a:rPr>
              <a:t>　　する重大な事実が過去３年以内にないこと</a:t>
            </a:r>
            <a:endParaRPr lang="en-US" altLang="ja-JP" sz="1400" b="1" dirty="0">
              <a:latin typeface="メイリオ" pitchFamily="50" charset="-128"/>
              <a:ea typeface="メイリオ" pitchFamily="50" charset="-128"/>
              <a:cs typeface="メイリオ" pitchFamily="50" charset="-128"/>
            </a:endParaRPr>
          </a:p>
        </p:txBody>
      </p:sp>
      <p:sp>
        <p:nvSpPr>
          <p:cNvPr id="33" name="正方形/長方形 5">
            <a:extLst>
              <a:ext uri="{FF2B5EF4-FFF2-40B4-BE49-F238E27FC236}">
                <a16:creationId xmlns:a16="http://schemas.microsoft.com/office/drawing/2014/main" id="{0774647F-7D04-EC97-4239-F2F3D07E65B1}"/>
              </a:ext>
            </a:extLst>
          </p:cNvPr>
          <p:cNvSpPr>
            <a:spLocks noChangeArrowheads="1"/>
          </p:cNvSpPr>
          <p:nvPr/>
        </p:nvSpPr>
        <p:spPr bwMode="auto">
          <a:xfrm>
            <a:off x="674321" y="6473063"/>
            <a:ext cx="61920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800" b="1" dirty="0">
                <a:latin typeface="メイリオ" pitchFamily="50" charset="-128"/>
                <a:ea typeface="メイリオ" pitchFamily="50" charset="-128"/>
                <a:cs typeface="メイリオ" pitchFamily="50" charset="-128"/>
              </a:rPr>
              <a:t>□⑤暴力団排除条例との規定に基づく暴力団等の反社会勢</a:t>
            </a:r>
            <a:br>
              <a:rPr lang="en-US" altLang="ja-JP" sz="1800" b="1" dirty="0">
                <a:latin typeface="メイリオ" pitchFamily="50" charset="-128"/>
                <a:ea typeface="メイリオ" pitchFamily="50" charset="-128"/>
                <a:cs typeface="メイリオ" pitchFamily="50" charset="-128"/>
              </a:rPr>
            </a:br>
            <a:r>
              <a:rPr lang="ja-JP" altLang="en-US" sz="1800" b="1" dirty="0">
                <a:latin typeface="メイリオ" pitchFamily="50" charset="-128"/>
                <a:ea typeface="メイリオ" pitchFamily="50" charset="-128"/>
                <a:cs typeface="メイリオ" pitchFamily="50" charset="-128"/>
              </a:rPr>
              <a:t>　　力と関係がないこと</a:t>
            </a:r>
            <a:endParaRPr lang="en-US" altLang="ja-JP" sz="1400" b="1" dirty="0">
              <a:latin typeface="メイリオ" pitchFamily="50" charset="-128"/>
              <a:ea typeface="メイリオ" pitchFamily="50" charset="-128"/>
              <a:cs typeface="メイリオ" pitchFamily="50" charset="-128"/>
            </a:endParaRPr>
          </a:p>
        </p:txBody>
      </p:sp>
      <p:sp>
        <p:nvSpPr>
          <p:cNvPr id="34" name="正方形/長方形 5">
            <a:extLst>
              <a:ext uri="{FF2B5EF4-FFF2-40B4-BE49-F238E27FC236}">
                <a16:creationId xmlns:a16="http://schemas.microsoft.com/office/drawing/2014/main" id="{E1692AB8-37BE-EE32-D7CA-410981F215DC}"/>
              </a:ext>
            </a:extLst>
          </p:cNvPr>
          <p:cNvSpPr>
            <a:spLocks noChangeArrowheads="1"/>
          </p:cNvSpPr>
          <p:nvPr/>
        </p:nvSpPr>
        <p:spPr bwMode="auto">
          <a:xfrm>
            <a:off x="667133" y="7251086"/>
            <a:ext cx="6192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800" b="1" dirty="0">
                <a:latin typeface="メイリオ" pitchFamily="50" charset="-128"/>
                <a:ea typeface="メイリオ" pitchFamily="50" charset="-128"/>
                <a:cs typeface="メイリオ" pitchFamily="50" charset="-128"/>
              </a:rPr>
              <a:t>□⑥公序良俗に反する事業を行っていないこと</a:t>
            </a:r>
            <a:endParaRPr lang="en-US" altLang="ja-JP" sz="1400" b="1" dirty="0">
              <a:latin typeface="メイリオ" pitchFamily="50" charset="-128"/>
              <a:ea typeface="メイリオ" pitchFamily="50" charset="-128"/>
              <a:cs typeface="メイリオ" pitchFamily="50" charset="-128"/>
            </a:endParaRPr>
          </a:p>
        </p:txBody>
      </p:sp>
      <p:pic>
        <p:nvPicPr>
          <p:cNvPr id="36" name="Picture 15">
            <a:extLst>
              <a:ext uri="{FF2B5EF4-FFF2-40B4-BE49-F238E27FC236}">
                <a16:creationId xmlns:a16="http://schemas.microsoft.com/office/drawing/2014/main" id="{CB51C1C2-5B26-E0B7-2F03-F3252ED974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7829" y="5981666"/>
            <a:ext cx="1404000" cy="1404000"/>
          </a:xfrm>
          <a:prstGeom prst="rect">
            <a:avLst/>
          </a:prstGeom>
          <a:solidFill>
            <a:schemeClr val="accent4"/>
          </a:solidFill>
          <a:ln>
            <a:noFill/>
          </a:ln>
          <a:effectLst/>
        </p:spPr>
      </p:pic>
      <p:sp>
        <p:nvSpPr>
          <p:cNvPr id="39" name="TextBox 6">
            <a:extLst>
              <a:ext uri="{FF2B5EF4-FFF2-40B4-BE49-F238E27FC236}">
                <a16:creationId xmlns:a16="http://schemas.microsoft.com/office/drawing/2014/main" id="{CFE5A000-1EE5-10E1-DD6E-45044112A907}"/>
              </a:ext>
            </a:extLst>
          </p:cNvPr>
          <p:cNvSpPr txBox="1"/>
          <p:nvPr/>
        </p:nvSpPr>
        <p:spPr>
          <a:xfrm>
            <a:off x="8882726" y="2026937"/>
            <a:ext cx="6766045" cy="1323439"/>
          </a:xfrm>
          <a:prstGeom prst="rect">
            <a:avLst/>
          </a:prstGeom>
          <a:noFill/>
        </p:spPr>
        <p:txBody>
          <a:bodyPr wrap="square" rtlCol="0">
            <a:spAutoFit/>
          </a:bodyPr>
          <a:lstStyle/>
          <a:p>
            <a:r>
              <a:rPr lang="ja-JP" altLang="en-US" sz="2000" dirty="0">
                <a:latin typeface="メイリオ" panose="020B0604030504040204" pitchFamily="50" charset="-128"/>
                <a:ea typeface="メイリオ" panose="020B0604030504040204" pitchFamily="50" charset="-128"/>
              </a:rPr>
              <a:t>貴社名　　　　　　　　　　　　　　　　　　　　</a:t>
            </a:r>
            <a:endParaRPr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所在地</a:t>
            </a:r>
            <a:endParaRPr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ご担当者のお名前</a:t>
            </a:r>
            <a:endParaRPr lang="en-US" altLang="ja-JP" sz="20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メールアドレス</a:t>
            </a:r>
            <a:endParaRPr lang="zh-CN" altLang="en-US" sz="2000" dirty="0">
              <a:latin typeface="メイリオ" panose="020B0604030504040204" pitchFamily="50" charset="-128"/>
              <a:ea typeface="メイリオ" panose="020B0604030504040204" pitchFamily="50" charset="-128"/>
            </a:endParaRPr>
          </a:p>
        </p:txBody>
      </p:sp>
      <p:sp>
        <p:nvSpPr>
          <p:cNvPr id="40" name="TextBox 6">
            <a:extLst>
              <a:ext uri="{FF2B5EF4-FFF2-40B4-BE49-F238E27FC236}">
                <a16:creationId xmlns:a16="http://schemas.microsoft.com/office/drawing/2014/main" id="{27BCC9E2-8AEA-2CA9-BB83-6B7EB7B94A38}"/>
              </a:ext>
            </a:extLst>
          </p:cNvPr>
          <p:cNvSpPr txBox="1"/>
          <p:nvPr/>
        </p:nvSpPr>
        <p:spPr>
          <a:xfrm>
            <a:off x="9573413" y="9398037"/>
            <a:ext cx="6766045" cy="1015663"/>
          </a:xfrm>
          <a:prstGeom prst="rect">
            <a:avLst/>
          </a:prstGeom>
          <a:noFill/>
        </p:spPr>
        <p:txBody>
          <a:bodyPr wrap="square" rtlCol="0">
            <a:spAutoFit/>
          </a:bodyPr>
          <a:lstStyle/>
          <a:p>
            <a:r>
              <a:rPr lang="ja-JP" altLang="en-US" sz="2000" dirty="0">
                <a:latin typeface="メイリオ" panose="020B0604030504040204" pitchFamily="50" charset="-128"/>
                <a:ea typeface="メイリオ" panose="020B0604030504040204" pitchFamily="50" charset="-128"/>
              </a:rPr>
              <a:t>埼玉県就業支援課</a:t>
            </a:r>
            <a:endParaRPr lang="en-US" altLang="ja-JP" sz="2000" dirty="0">
              <a:latin typeface="メイリオ" panose="020B0604030504040204" pitchFamily="50" charset="-128"/>
              <a:ea typeface="メイリオ" panose="020B0604030504040204" pitchFamily="50" charset="-128"/>
            </a:endParaRPr>
          </a:p>
          <a:p>
            <a:r>
              <a:rPr lang="en-US" altLang="ja-JP" sz="2000" dirty="0">
                <a:latin typeface="メイリオ" panose="020B0604030504040204" pitchFamily="50" charset="-128"/>
                <a:ea typeface="メイリオ" panose="020B0604030504040204" pitchFamily="50" charset="-128"/>
              </a:rPr>
              <a:t>E-mail: </a:t>
            </a:r>
            <a:r>
              <a:rPr lang="en-US" altLang="ja-JP" sz="2000" dirty="0">
                <a:latin typeface="メイリオ" panose="020B0604030504040204" pitchFamily="50" charset="-128"/>
                <a:ea typeface="メイリオ" panose="020B0604030504040204" pitchFamily="50" charset="-128"/>
                <a:hlinkClick r:id="rId4"/>
              </a:rPr>
              <a:t>a4510-10@pref.Saitama.lg.jp</a:t>
            </a:r>
            <a:endParaRPr lang="en-US" altLang="ja-JP" sz="2000" dirty="0">
              <a:latin typeface="メイリオ" panose="020B0604030504040204" pitchFamily="50" charset="-128"/>
              <a:ea typeface="メイリオ" panose="020B0604030504040204" pitchFamily="50" charset="-128"/>
            </a:endParaRPr>
          </a:p>
          <a:p>
            <a:r>
              <a:rPr lang="en-US" altLang="ja-JP" sz="2000" dirty="0">
                <a:latin typeface="メイリオ" panose="020B0604030504040204" pitchFamily="50" charset="-128"/>
                <a:ea typeface="メイリオ" panose="020B0604030504040204" pitchFamily="50" charset="-128"/>
              </a:rPr>
              <a:t>FAX:048-830-4854</a:t>
            </a:r>
            <a:endParaRPr lang="zh-CN" altLang="en-US" sz="2000" dirty="0">
              <a:latin typeface="メイリオ" panose="020B0604030504040204" pitchFamily="50" charset="-128"/>
              <a:ea typeface="メイリオ" panose="020B0604030504040204" pitchFamily="50" charset="-128"/>
            </a:endParaRPr>
          </a:p>
        </p:txBody>
      </p:sp>
      <p:graphicFrame>
        <p:nvGraphicFramePr>
          <p:cNvPr id="45" name="表 44">
            <a:extLst>
              <a:ext uri="{FF2B5EF4-FFF2-40B4-BE49-F238E27FC236}">
                <a16:creationId xmlns:a16="http://schemas.microsoft.com/office/drawing/2014/main" id="{59161A96-E74E-B705-D695-D6424852FE31}"/>
              </a:ext>
            </a:extLst>
          </p:cNvPr>
          <p:cNvGraphicFramePr>
            <a:graphicFrameLocks noGrp="1"/>
          </p:cNvGraphicFramePr>
          <p:nvPr>
            <p:extLst>
              <p:ext uri="{D42A27DB-BD31-4B8C-83A1-F6EECF244321}">
                <p14:modId xmlns:p14="http://schemas.microsoft.com/office/powerpoint/2010/main" val="3844454405"/>
              </p:ext>
            </p:extLst>
          </p:nvPr>
        </p:nvGraphicFramePr>
        <p:xfrm>
          <a:off x="8207894" y="-15227"/>
          <a:ext cx="5183717" cy="1483360"/>
        </p:xfrm>
        <a:graphic>
          <a:graphicData uri="http://schemas.openxmlformats.org/drawingml/2006/table">
            <a:tbl>
              <a:tblPr firstRow="1" bandRow="1">
                <a:tableStyleId>{5940675A-B579-460E-94D1-54222C63F5DA}</a:tableStyleId>
              </a:tblPr>
              <a:tblGrid>
                <a:gridCol w="5183717">
                  <a:extLst>
                    <a:ext uri="{9D8B030D-6E8A-4147-A177-3AD203B41FA5}">
                      <a16:colId xmlns:a16="http://schemas.microsoft.com/office/drawing/2014/main" val="1416378953"/>
                    </a:ext>
                  </a:extLst>
                </a:gridCol>
              </a:tblGrid>
              <a:tr h="370840">
                <a:tc>
                  <a:txBody>
                    <a:bodyPr/>
                    <a:lstStyle/>
                    <a:p>
                      <a:endParaRPr kumimoji="1" lang="ja-JP" altLang="en-US" dirty="0"/>
                    </a:p>
                  </a:txBody>
                  <a:tcPr/>
                </a:tc>
                <a:extLst>
                  <a:ext uri="{0D108BD9-81ED-4DB2-BD59-A6C34878D82A}">
                    <a16:rowId xmlns:a16="http://schemas.microsoft.com/office/drawing/2014/main" val="1379129959"/>
                  </a:ext>
                </a:extLst>
              </a:tr>
              <a:tr h="370840">
                <a:tc>
                  <a:txBody>
                    <a:bodyPr/>
                    <a:lstStyle/>
                    <a:p>
                      <a:endParaRPr kumimoji="1" lang="ja-JP" altLang="en-US"/>
                    </a:p>
                  </a:txBody>
                  <a:tcPr/>
                </a:tc>
                <a:extLst>
                  <a:ext uri="{0D108BD9-81ED-4DB2-BD59-A6C34878D82A}">
                    <a16:rowId xmlns:a16="http://schemas.microsoft.com/office/drawing/2014/main" val="1805819864"/>
                  </a:ext>
                </a:extLst>
              </a:tr>
              <a:tr h="370840">
                <a:tc>
                  <a:txBody>
                    <a:bodyPr/>
                    <a:lstStyle/>
                    <a:p>
                      <a:endParaRPr kumimoji="1" lang="ja-JP" altLang="en-US" dirty="0"/>
                    </a:p>
                  </a:txBody>
                  <a:tcPr/>
                </a:tc>
                <a:extLst>
                  <a:ext uri="{0D108BD9-81ED-4DB2-BD59-A6C34878D82A}">
                    <a16:rowId xmlns:a16="http://schemas.microsoft.com/office/drawing/2014/main" val="1156773093"/>
                  </a:ext>
                </a:extLst>
              </a:tr>
              <a:tr h="370840">
                <a:tc>
                  <a:txBody>
                    <a:bodyPr/>
                    <a:lstStyle/>
                    <a:p>
                      <a:endParaRPr kumimoji="1" lang="ja-JP" altLang="en-US" dirty="0"/>
                    </a:p>
                  </a:txBody>
                  <a:tcPr/>
                </a:tc>
                <a:extLst>
                  <a:ext uri="{0D108BD9-81ED-4DB2-BD59-A6C34878D82A}">
                    <a16:rowId xmlns:a16="http://schemas.microsoft.com/office/drawing/2014/main" val="1724748562"/>
                  </a:ext>
                </a:extLst>
              </a:tr>
            </a:tbl>
          </a:graphicData>
        </a:graphic>
      </p:graphicFrame>
      <p:sp>
        <p:nvSpPr>
          <p:cNvPr id="35" name="TextBox 16">
            <a:extLst>
              <a:ext uri="{FF2B5EF4-FFF2-40B4-BE49-F238E27FC236}">
                <a16:creationId xmlns:a16="http://schemas.microsoft.com/office/drawing/2014/main" id="{423498C7-2D39-D2B7-0588-7FC0527FFA71}"/>
              </a:ext>
            </a:extLst>
          </p:cNvPr>
          <p:cNvSpPr txBox="1"/>
          <p:nvPr/>
        </p:nvSpPr>
        <p:spPr>
          <a:xfrm>
            <a:off x="10555321" y="6033395"/>
            <a:ext cx="2844437" cy="323165"/>
          </a:xfrm>
          <a:prstGeom prst="rect">
            <a:avLst/>
          </a:prstGeom>
          <a:noFill/>
        </p:spPr>
        <p:txBody>
          <a:bodyPr wrap="square" rtlCol="0">
            <a:spAutoFit/>
          </a:bodyPr>
          <a:lstStyle/>
          <a:p>
            <a:r>
              <a:rPr lang="ja-JP" altLang="en-US" sz="15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rPr>
              <a:t>埼玉県産業労働部就業支援課</a:t>
            </a:r>
            <a:endParaRPr lang="zh-CN" altLang="en-US" sz="1500" b="1" dirty="0">
              <a:solidFill>
                <a:srgbClr val="603114"/>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角丸四角形 2">
            <a:extLst>
              <a:ext uri="{FF2B5EF4-FFF2-40B4-BE49-F238E27FC236}">
                <a16:creationId xmlns:a16="http://schemas.microsoft.com/office/drawing/2014/main" id="{17C4CA7B-EA32-6BD7-6F96-16B8F5C525E6}"/>
              </a:ext>
            </a:extLst>
          </p:cNvPr>
          <p:cNvSpPr/>
          <p:nvPr/>
        </p:nvSpPr>
        <p:spPr>
          <a:xfrm>
            <a:off x="438016" y="9244142"/>
            <a:ext cx="6800850" cy="1584000"/>
          </a:xfrm>
          <a:prstGeom prst="roundRect">
            <a:avLst>
              <a:gd name="adj" fmla="val 406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TextBox 57">
            <a:extLst>
              <a:ext uri="{FF2B5EF4-FFF2-40B4-BE49-F238E27FC236}">
                <a16:creationId xmlns:a16="http://schemas.microsoft.com/office/drawing/2014/main" id="{8C43A3B7-C386-E9F5-4A4D-AC2D55D8B1C4}"/>
              </a:ext>
            </a:extLst>
          </p:cNvPr>
          <p:cNvSpPr txBox="1"/>
          <p:nvPr/>
        </p:nvSpPr>
        <p:spPr>
          <a:xfrm>
            <a:off x="742420" y="9382102"/>
            <a:ext cx="5168940" cy="461665"/>
          </a:xfrm>
          <a:prstGeom prst="rect">
            <a:avLst/>
          </a:prstGeom>
          <a:solidFill>
            <a:schemeClr val="accent4">
              <a:lumMod val="20000"/>
              <a:lumOff val="80000"/>
            </a:schemeClr>
          </a:solidFill>
        </p:spPr>
        <p:txBody>
          <a:bodyPr wrap="square" rtlCol="0">
            <a:spAutoFit/>
          </a:bodyPr>
          <a:lstStyle/>
          <a:p>
            <a:pPr algn="ctr"/>
            <a:r>
              <a:rPr lang="ja-JP" altLang="en-US" sz="2400" b="1" dirty="0">
                <a:latin typeface="メイリオ" panose="020B0604030504040204" pitchFamily="50" charset="-128"/>
                <a:ea typeface="メイリオ" panose="020B0604030504040204" pitchFamily="50" charset="-128"/>
                <a:cs typeface="メイリオ" panose="020B0604030504040204" pitchFamily="50" charset="-128"/>
              </a:rPr>
              <a:t>難病患者雇用モデル企業になると</a:t>
            </a:r>
            <a:endParaRPr lang="zh-CN" altLang="en-US" sz="24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正方形/長方形 5">
            <a:extLst>
              <a:ext uri="{FF2B5EF4-FFF2-40B4-BE49-F238E27FC236}">
                <a16:creationId xmlns:a16="http://schemas.microsoft.com/office/drawing/2014/main" id="{84BA80B6-6536-E704-C6FE-D7CFF03EA8E5}"/>
              </a:ext>
            </a:extLst>
          </p:cNvPr>
          <p:cNvSpPr>
            <a:spLocks noChangeArrowheads="1"/>
          </p:cNvSpPr>
          <p:nvPr/>
        </p:nvSpPr>
        <p:spPr bwMode="auto">
          <a:xfrm>
            <a:off x="684856" y="9880248"/>
            <a:ext cx="619204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a:spcBef>
                <a:spcPct val="0"/>
              </a:spcBef>
              <a:buNone/>
            </a:pPr>
            <a:r>
              <a:rPr lang="ja-JP" altLang="en-US" sz="1800" b="1" dirty="0">
                <a:latin typeface="メイリオ" pitchFamily="50" charset="-128"/>
                <a:ea typeface="メイリオ" pitchFamily="50" charset="-128"/>
                <a:cs typeface="メイリオ" pitchFamily="50" charset="-128"/>
              </a:rPr>
              <a:t>　</a:t>
            </a:r>
            <a:r>
              <a:rPr lang="ja-JP" altLang="en-US" sz="1600" dirty="0">
                <a:latin typeface="メイリオ" pitchFamily="50" charset="-128"/>
                <a:ea typeface="メイリオ" pitchFamily="50" charset="-128"/>
                <a:cs typeface="メイリオ" pitchFamily="50" charset="-128"/>
              </a:rPr>
              <a:t>選定証をお渡しします。</a:t>
            </a:r>
            <a:endParaRPr lang="en-US" altLang="ja-JP" sz="1600" dirty="0">
              <a:latin typeface="メイリオ" pitchFamily="50" charset="-128"/>
              <a:ea typeface="メイリオ" pitchFamily="50" charset="-128"/>
              <a:cs typeface="メイリオ" pitchFamily="50" charset="-128"/>
            </a:endParaRPr>
          </a:p>
          <a:p>
            <a:pPr>
              <a:spcBef>
                <a:spcPct val="0"/>
              </a:spcBef>
              <a:buNone/>
            </a:pPr>
            <a:r>
              <a:rPr lang="ja-JP" altLang="en-US" sz="1600" dirty="0">
                <a:latin typeface="メイリオ" pitchFamily="50" charset="-128"/>
                <a:ea typeface="メイリオ" pitchFamily="50" charset="-128"/>
                <a:cs typeface="メイリオ" pitchFamily="50" charset="-128"/>
              </a:rPr>
              <a:t>　県のホームページ等で企業名や取組内容などを広く紹介します</a:t>
            </a:r>
            <a:r>
              <a:rPr lang="ja-JP" altLang="en-US" sz="1800" b="1" dirty="0">
                <a:latin typeface="メイリオ" pitchFamily="50" charset="-128"/>
                <a:ea typeface="メイリオ" pitchFamily="50" charset="-128"/>
                <a:cs typeface="メイリオ" pitchFamily="50" charset="-128"/>
              </a:rPr>
              <a:t>。</a:t>
            </a:r>
            <a:endParaRPr lang="en-US" altLang="ja-JP" sz="1800" b="1" dirty="0">
              <a:latin typeface="メイリオ" pitchFamily="50" charset="-128"/>
              <a:ea typeface="メイリオ" pitchFamily="50" charset="-128"/>
              <a:cs typeface="メイリオ" pitchFamily="50" charset="-128"/>
            </a:endParaRPr>
          </a:p>
          <a:p>
            <a:pPr>
              <a:spcBef>
                <a:spcPct val="0"/>
              </a:spcBef>
              <a:buNone/>
            </a:pPr>
            <a:r>
              <a:rPr lang="ja-JP" altLang="en-US" sz="1800" b="1" dirty="0">
                <a:latin typeface="メイリオ" pitchFamily="50" charset="-128"/>
                <a:ea typeface="メイリオ" pitchFamily="50" charset="-128"/>
                <a:cs typeface="メイリオ" pitchFamily="50" charset="-128"/>
              </a:rPr>
              <a:t>　</a:t>
            </a:r>
            <a:r>
              <a:rPr lang="ja-JP" altLang="en-US" sz="1600" dirty="0">
                <a:latin typeface="メイリオ" pitchFamily="50" charset="-128"/>
                <a:ea typeface="メイリオ" pitchFamily="50" charset="-128"/>
                <a:cs typeface="メイリオ" pitchFamily="50" charset="-128"/>
              </a:rPr>
              <a:t>企業のイメージアップにつなげることができます。</a:t>
            </a:r>
            <a:endParaRPr lang="en-US" altLang="ja-JP" sz="1800" b="1" dirty="0">
              <a:latin typeface="メイリオ" pitchFamily="50" charset="-128"/>
              <a:ea typeface="メイリオ" pitchFamily="50" charset="-128"/>
              <a:cs typeface="メイリオ" pitchFamily="50" charset="-128"/>
            </a:endParaRPr>
          </a:p>
          <a:p>
            <a:pPr>
              <a:spcBef>
                <a:spcPct val="0"/>
              </a:spcBef>
              <a:buNone/>
            </a:pPr>
            <a:endParaRPr lang="en-US" altLang="ja-JP" sz="1400" b="1" dirty="0">
              <a:latin typeface="メイリオ" pitchFamily="50" charset="-128"/>
              <a:ea typeface="メイリオ" pitchFamily="50" charset="-128"/>
              <a:cs typeface="メイリオ" pitchFamily="50" charset="-128"/>
            </a:endParaRPr>
          </a:p>
        </p:txBody>
      </p:sp>
      <p:sp>
        <p:nvSpPr>
          <p:cNvPr id="6" name="正方形/長方形 5">
            <a:extLst>
              <a:ext uri="{FF2B5EF4-FFF2-40B4-BE49-F238E27FC236}">
                <a16:creationId xmlns:a16="http://schemas.microsoft.com/office/drawing/2014/main" id="{EEA415A7-D331-38A6-C6EA-86F7C0422145}"/>
              </a:ext>
            </a:extLst>
          </p:cNvPr>
          <p:cNvSpPr/>
          <p:nvPr/>
        </p:nvSpPr>
        <p:spPr>
          <a:xfrm>
            <a:off x="232328" y="7899163"/>
            <a:ext cx="7811999" cy="453970"/>
          </a:xfrm>
          <a:prstGeom prst="rect">
            <a:avLst/>
          </a:prstGeom>
        </p:spPr>
        <p:txBody>
          <a:bodyPr wrap="square">
            <a:spAutoFit/>
          </a:bodyPr>
          <a:lstStyle/>
          <a:p>
            <a:pPr>
              <a:spcBef>
                <a:spcPct val="0"/>
              </a:spcBef>
              <a:buFontTx/>
              <a:buNone/>
            </a:pPr>
            <a:r>
              <a:rPr lang="ja-JP" altLang="en-US" sz="1050" dirty="0">
                <a:latin typeface="メイリオ" pitchFamily="50" charset="-128"/>
                <a:ea typeface="メイリオ" pitchFamily="50" charset="-128"/>
                <a:cs typeface="メイリオ" pitchFamily="50" charset="-128"/>
              </a:rPr>
              <a:t>＜参考＞</a:t>
            </a:r>
            <a:endParaRPr lang="en-US" altLang="ja-JP" sz="1050" dirty="0">
              <a:latin typeface="メイリオ" pitchFamily="50" charset="-128"/>
              <a:ea typeface="メイリオ" pitchFamily="50" charset="-128"/>
              <a:cs typeface="メイリオ" pitchFamily="50" charset="-128"/>
            </a:endParaRPr>
          </a:p>
          <a:p>
            <a:pPr>
              <a:spcBef>
                <a:spcPts val="300"/>
              </a:spcBef>
              <a:buFontTx/>
              <a:buNone/>
            </a:pPr>
            <a:r>
              <a:rPr lang="ja-JP" altLang="en-US" sz="1050" dirty="0">
                <a:latin typeface="メイリオ" pitchFamily="50" charset="-128"/>
                <a:ea typeface="メイリオ" pitchFamily="50" charset="-128"/>
                <a:cs typeface="メイリオ" pitchFamily="50" charset="-128"/>
              </a:rPr>
              <a:t>　＊１　治療と仕事の両立のための就業規則 規程例集（作成：神奈川産業保健総合支援センター）</a:t>
            </a:r>
            <a:endParaRPr lang="en-US" altLang="ja-JP" sz="1050" dirty="0">
              <a:latin typeface="メイリオ" pitchFamily="50" charset="-128"/>
              <a:ea typeface="メイリオ" pitchFamily="50" charset="-128"/>
              <a:cs typeface="メイリオ" pitchFamily="50" charset="-128"/>
            </a:endParaRPr>
          </a:p>
        </p:txBody>
      </p:sp>
      <p:sp>
        <p:nvSpPr>
          <p:cNvPr id="43" name="正方形/長方形 42">
            <a:extLst>
              <a:ext uri="{FF2B5EF4-FFF2-40B4-BE49-F238E27FC236}">
                <a16:creationId xmlns:a16="http://schemas.microsoft.com/office/drawing/2014/main" id="{A25C42F2-EB8A-0299-7956-2284B03CDCCC}"/>
              </a:ext>
            </a:extLst>
          </p:cNvPr>
          <p:cNvSpPr/>
          <p:nvPr/>
        </p:nvSpPr>
        <p:spPr>
          <a:xfrm>
            <a:off x="232328" y="8491127"/>
            <a:ext cx="7811999" cy="253916"/>
          </a:xfrm>
          <a:prstGeom prst="rect">
            <a:avLst/>
          </a:prstGeom>
        </p:spPr>
        <p:txBody>
          <a:bodyPr wrap="square">
            <a:spAutoFit/>
          </a:bodyPr>
          <a:lstStyle/>
          <a:p>
            <a:pPr>
              <a:spcBef>
                <a:spcPct val="0"/>
              </a:spcBef>
              <a:buFontTx/>
              <a:buNone/>
            </a:pPr>
            <a:r>
              <a:rPr lang="ja-JP" altLang="en-US" sz="1050" dirty="0">
                <a:latin typeface="メイリオ" pitchFamily="50" charset="-128"/>
                <a:ea typeface="メイリオ" pitchFamily="50" charset="-128"/>
                <a:cs typeface="メイリオ" pitchFamily="50" charset="-128"/>
              </a:rPr>
              <a:t>　＊２　埼玉県障害者雇用支援サイト「難病患者の雇用に関する情報」（県就業支援課）</a:t>
            </a:r>
            <a:endParaRPr lang="en-US" altLang="ja-JP" sz="1050" dirty="0">
              <a:latin typeface="メイリオ" pitchFamily="50" charset="-128"/>
              <a:ea typeface="メイリオ" pitchFamily="50" charset="-128"/>
              <a:cs typeface="メイリオ" pitchFamily="50" charset="-128"/>
            </a:endParaRPr>
          </a:p>
        </p:txBody>
      </p:sp>
      <p:graphicFrame>
        <p:nvGraphicFramePr>
          <p:cNvPr id="48" name="オブジェクト 47">
            <a:extLst>
              <a:ext uri="{FF2B5EF4-FFF2-40B4-BE49-F238E27FC236}">
                <a16:creationId xmlns:a16="http://schemas.microsoft.com/office/drawing/2014/main" id="{C67E733A-927A-C761-75EB-EB236DBC76A6}"/>
              </a:ext>
            </a:extLst>
          </p:cNvPr>
          <p:cNvGraphicFramePr>
            <a:graphicFrameLocks noChangeAspect="1"/>
          </p:cNvGraphicFramePr>
          <p:nvPr>
            <p:extLst>
              <p:ext uri="{D42A27DB-BD31-4B8C-83A1-F6EECF244321}">
                <p14:modId xmlns:p14="http://schemas.microsoft.com/office/powerpoint/2010/main" val="2595793692"/>
              </p:ext>
            </p:extLst>
          </p:nvPr>
        </p:nvGraphicFramePr>
        <p:xfrm>
          <a:off x="6663581" y="7800617"/>
          <a:ext cx="2610887" cy="828000"/>
        </p:xfrm>
        <a:graphic>
          <a:graphicData uri="http://schemas.openxmlformats.org/presentationml/2006/ole">
            <mc:AlternateContent xmlns:mc="http://schemas.openxmlformats.org/markup-compatibility/2006">
              <mc:Choice xmlns:v="urn:schemas-microsoft-com:vml" Requires="v">
                <p:oleObj name="Document" r:id="rId5" imgW="5781943" imgH="1833783" progId="Word.Document.12">
                  <p:embed/>
                </p:oleObj>
              </mc:Choice>
              <mc:Fallback>
                <p:oleObj name="Document" r:id="rId5" imgW="5781943" imgH="1833783" progId="Word.Document.12">
                  <p:embed/>
                  <p:pic>
                    <p:nvPicPr>
                      <p:cNvPr id="0" name=""/>
                      <p:cNvPicPr/>
                      <p:nvPr/>
                    </p:nvPicPr>
                    <p:blipFill>
                      <a:blip r:embed="rId6"/>
                      <a:stretch>
                        <a:fillRect/>
                      </a:stretch>
                    </p:blipFill>
                    <p:spPr>
                      <a:xfrm>
                        <a:off x="6663581" y="7800617"/>
                        <a:ext cx="2610887" cy="828000"/>
                      </a:xfrm>
                      <a:prstGeom prst="rect">
                        <a:avLst/>
                      </a:prstGeom>
                    </p:spPr>
                  </p:pic>
                </p:oleObj>
              </mc:Fallback>
            </mc:AlternateContent>
          </a:graphicData>
        </a:graphic>
      </p:graphicFrame>
      <p:graphicFrame>
        <p:nvGraphicFramePr>
          <p:cNvPr id="50" name="オブジェクト 49">
            <a:extLst>
              <a:ext uri="{FF2B5EF4-FFF2-40B4-BE49-F238E27FC236}">
                <a16:creationId xmlns:a16="http://schemas.microsoft.com/office/drawing/2014/main" id="{AEF9C51C-C5AD-8D14-17F7-143A539B353A}"/>
              </a:ext>
            </a:extLst>
          </p:cNvPr>
          <p:cNvGraphicFramePr>
            <a:graphicFrameLocks noChangeAspect="1"/>
          </p:cNvGraphicFramePr>
          <p:nvPr>
            <p:extLst>
              <p:ext uri="{D42A27DB-BD31-4B8C-83A1-F6EECF244321}">
                <p14:modId xmlns:p14="http://schemas.microsoft.com/office/powerpoint/2010/main" val="4257336850"/>
              </p:ext>
            </p:extLst>
          </p:nvPr>
        </p:nvGraphicFramePr>
        <p:xfrm>
          <a:off x="5739479" y="8372125"/>
          <a:ext cx="2610887" cy="828000"/>
        </p:xfrm>
        <a:graphic>
          <a:graphicData uri="http://schemas.openxmlformats.org/presentationml/2006/ole">
            <mc:AlternateContent xmlns:mc="http://schemas.openxmlformats.org/markup-compatibility/2006">
              <mc:Choice xmlns:v="urn:schemas-microsoft-com:vml" Requires="v">
                <p:oleObj name="Document" r:id="rId7" imgW="5781943" imgH="1833783" progId="Word.Document.12">
                  <p:embed/>
                </p:oleObj>
              </mc:Choice>
              <mc:Fallback>
                <p:oleObj name="Document" r:id="rId7" imgW="5781943" imgH="1833783" progId="Word.Document.12">
                  <p:embed/>
                  <p:pic>
                    <p:nvPicPr>
                      <p:cNvPr id="0" name=""/>
                      <p:cNvPicPr/>
                      <p:nvPr/>
                    </p:nvPicPr>
                    <p:blipFill>
                      <a:blip r:embed="rId8"/>
                      <a:stretch>
                        <a:fillRect/>
                      </a:stretch>
                    </p:blipFill>
                    <p:spPr>
                      <a:xfrm>
                        <a:off x="5739479" y="8372125"/>
                        <a:ext cx="2610887" cy="828000"/>
                      </a:xfrm>
                      <a:prstGeom prst="rect">
                        <a:avLst/>
                      </a:prstGeom>
                    </p:spPr>
                  </p:pic>
                </p:oleObj>
              </mc:Fallback>
            </mc:AlternateContent>
          </a:graphicData>
        </a:graphic>
      </p:graphicFrame>
    </p:spTree>
    <p:extLst>
      <p:ext uri="{BB962C8B-B14F-4D97-AF65-F5344CB8AC3E}">
        <p14:creationId xmlns:p14="http://schemas.microsoft.com/office/powerpoint/2010/main" val="2955537515"/>
      </p:ext>
    </p:extLst>
  </p:cSld>
  <p:clrMapOvr>
    <a:masterClrMapping/>
  </p:clrMapOvr>
</p:sld>
</file>

<file path=ppt/theme/theme1.xml><?xml version="1.0" encoding="utf-8"?>
<a:theme xmlns:a="http://schemas.openxmlformats.org/drawingml/2006/main" name="1_ガイド入りテンプレートサンプル20130531三木さん">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potx" id="{3F8E5C06-014F-4A13-A3C7-E133BECAFD1E}" vid="{BD152B00-4CFD-4022-8208-530F7579D79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b0d0194-bfe5-4c39-8244-708875b69d50" xsi:nil="true"/>
    <lcf76f155ced4ddcb4097134ff3c332f xmlns="328f3077-8cc3-42b0-8595-bd53338710fb">
      <Terms xmlns="http://schemas.microsoft.com/office/infopath/2007/PartnerControls"/>
    </lcf76f155ced4ddcb4097134ff3c332f>
    <URL xmlns="328f3077-8cc3-42b0-8595-bd53338710fb">
      <Url xsi:nil="true"/>
      <Description xsi:nil="true"/>
    </URL>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162AF56BB1AC524C98FD990D79DC24D1" ma:contentTypeVersion="14" ma:contentTypeDescription="新しいドキュメントを作成します。" ma:contentTypeScope="" ma:versionID="161a4e6a1c4093118dc083c1de8d12db">
  <xsd:schema xmlns:xsd="http://www.w3.org/2001/XMLSchema" xmlns:xs="http://www.w3.org/2001/XMLSchema" xmlns:p="http://schemas.microsoft.com/office/2006/metadata/properties" xmlns:ns2="328f3077-8cc3-42b0-8595-bd53338710fb" xmlns:ns3="eb0d0194-bfe5-4c39-8244-708875b69d50" targetNamespace="http://schemas.microsoft.com/office/2006/metadata/properties" ma:root="true" ma:fieldsID="ef026f3bcadd5ee480241a42ea6d6e69" ns2:_="" ns3:_="">
    <xsd:import namespace="328f3077-8cc3-42b0-8595-bd53338710fb"/>
    <xsd:import namespace="eb0d0194-bfe5-4c39-8244-708875b69d50"/>
    <xsd:element name="properties">
      <xsd:complexType>
        <xsd:sequence>
          <xsd:element name="documentManagement">
            <xsd:complexType>
              <xsd:all>
                <xsd:element ref="ns2:URL"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8f3077-8cc3-42b0-8595-bd53338710fb" elementFormDefault="qualified">
    <xsd:import namespace="http://schemas.microsoft.com/office/2006/documentManagement/types"/>
    <xsd:import namespace="http://schemas.microsoft.com/office/infopath/2007/PartnerControls"/>
    <xsd:element name="URL" ma:index="8" nillable="true" ma:displayName="ページURL" ma:format="Hyperlink" ma:internalName="URL">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eaabba1a-d6bd-463b-b12e-be47770685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b0d0194-bfe5-4c39-8244-708875b69d5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73f7299-964b-4ee0-97d2-5840ab4cea66}" ma:internalName="TaxCatchAll" ma:showField="CatchAllData" ma:web="eb0d0194-bfe5-4c39-8244-708875b69d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284E1C-271E-4062-B77C-AC14BAEA688C}">
  <ds:schemaRefs>
    <ds:schemaRef ds:uri="http://schemas.microsoft.com/office/2006/documentManagement/types"/>
    <ds:schemaRef ds:uri="http://schemas.microsoft.com/office/2006/metadata/properties"/>
    <ds:schemaRef ds:uri="http://purl.org/dc/elements/1.1/"/>
    <ds:schemaRef ds:uri="http://www.w3.org/XML/1998/namespace"/>
    <ds:schemaRef ds:uri="328f3077-8cc3-42b0-8595-bd53338710fb"/>
    <ds:schemaRef ds:uri="http://schemas.openxmlformats.org/package/2006/metadata/core-properties"/>
    <ds:schemaRef ds:uri="http://schemas.microsoft.com/office/infopath/2007/PartnerControls"/>
    <ds:schemaRef ds:uri="http://purl.org/dc/dcmitype/"/>
    <ds:schemaRef ds:uri="eb0d0194-bfe5-4c39-8244-708875b69d50"/>
    <ds:schemaRef ds:uri="http://purl.org/dc/terms/"/>
  </ds:schemaRefs>
</ds:datastoreItem>
</file>

<file path=customXml/itemProps2.xml><?xml version="1.0" encoding="utf-8"?>
<ds:datastoreItem xmlns:ds="http://schemas.openxmlformats.org/officeDocument/2006/customXml" ds:itemID="{3A32645F-DA5D-404A-8252-FC0B94C537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8f3077-8cc3-42b0-8595-bd53338710fb"/>
    <ds:schemaRef ds:uri="eb0d0194-bfe5-4c39-8244-708875b69d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24F975-89CB-4C76-917A-0305E8F521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51</Template>
  <TotalTime>0</TotalTime>
  <Words>1088</Words>
  <Application>Microsoft Office PowerPoint</Application>
  <PresentationFormat>ユーザー設定</PresentationFormat>
  <Paragraphs>94</Paragraphs>
  <Slides>2</Slides>
  <Notes>0</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2</vt:i4>
      </vt:variant>
    </vt:vector>
  </HeadingPairs>
  <TitlesOfParts>
    <vt:vector size="10" baseType="lpstr">
      <vt:lpstr>MS PGothic</vt:lpstr>
      <vt:lpstr>メイリオ</vt:lpstr>
      <vt:lpstr>游ゴシック</vt:lpstr>
      <vt:lpstr>Arial</vt:lpstr>
      <vt:lpstr>Calibri</vt:lpstr>
      <vt:lpstr>Calibri Light</vt:lpstr>
      <vt:lpstr>1_ガイド入りテンプレートサンプル20130531三木さん</vt:lpstr>
      <vt:lpstr>Document</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2016-07-27T06:10:41Z</dcterms:created>
  <dcterms:modified xsi:type="dcterms:W3CDTF">2026-10-15T00:22:39Z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0x010100162AF56BB1AC524C98FD990D79DC24D1</vt:lpwstr>
  </property>
</Properties>
</file>