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高橋敏彦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CC99"/>
    <a:srgbClr val="FF9966"/>
    <a:srgbClr val="F78200"/>
    <a:srgbClr val="FA90DC"/>
    <a:srgbClr val="F7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26" y="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A43881B-6799-415F-8F00-8BB38EE097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193" cy="498047"/>
          </a:xfrm>
          <a:prstGeom prst="rect">
            <a:avLst/>
          </a:prstGeom>
        </p:spPr>
        <p:txBody>
          <a:bodyPr vert="horz" lIns="92220" tIns="46110" rIns="92220" bIns="46110" rtlCol="0"/>
          <a:lstStyle>
            <a:lvl1pPr algn="l">
              <a:defRPr sz="13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DB498B-149E-4888-A585-1AB08AC07D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5487" y="0"/>
            <a:ext cx="2950193" cy="498047"/>
          </a:xfrm>
          <a:prstGeom prst="rect">
            <a:avLst/>
          </a:prstGeom>
        </p:spPr>
        <p:txBody>
          <a:bodyPr vert="horz" lIns="92220" tIns="46110" rIns="92220" bIns="46110" rtlCol="0"/>
          <a:lstStyle>
            <a:lvl1pPr algn="r">
              <a:defRPr sz="1300"/>
            </a:lvl1pPr>
          </a:lstStyle>
          <a:p>
            <a:pPr>
              <a:defRPr/>
            </a:pPr>
            <a:fld id="{DA24886B-5A37-4532-BDDA-10B4A621E90A}" type="datetimeFigureOut">
              <a:rPr lang="ja-JP" altLang="en-US"/>
              <a:pPr>
                <a:defRPr/>
              </a:pPr>
              <a:t>2025/4/2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DFCC646-D655-422B-8627-416F67C29C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0" tIns="46110" rIns="92220" bIns="4611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33E90914-96CF-403F-81E7-8543053EF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112" y="4783095"/>
            <a:ext cx="5446977" cy="3913441"/>
          </a:xfrm>
          <a:prstGeom prst="rect">
            <a:avLst/>
          </a:prstGeom>
        </p:spPr>
        <p:txBody>
          <a:bodyPr vert="horz" lIns="92220" tIns="46110" rIns="92220" bIns="4611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2475C9-4745-4556-8CA4-982029B2ED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1292"/>
            <a:ext cx="2950193" cy="498046"/>
          </a:xfrm>
          <a:prstGeom prst="rect">
            <a:avLst/>
          </a:prstGeom>
        </p:spPr>
        <p:txBody>
          <a:bodyPr vert="horz" lIns="92220" tIns="46110" rIns="92220" bIns="4611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D59C49-1A94-4C8F-A2B9-C0D0F5533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487" y="9441292"/>
            <a:ext cx="2950193" cy="498046"/>
          </a:xfrm>
          <a:prstGeom prst="rect">
            <a:avLst/>
          </a:prstGeom>
        </p:spPr>
        <p:txBody>
          <a:bodyPr vert="horz" wrap="square" lIns="92220" tIns="46110" rIns="92220" bIns="4611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92F742B-9C7A-4BFA-8334-1088F7C2A66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>
            <a:extLst>
              <a:ext uri="{FF2B5EF4-FFF2-40B4-BE49-F238E27FC236}">
                <a16:creationId xmlns:a16="http://schemas.microsoft.com/office/drawing/2014/main" id="{F208F7FD-06CF-5A17-9BF8-0A4361F73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ー 2">
            <a:extLst>
              <a:ext uri="{FF2B5EF4-FFF2-40B4-BE49-F238E27FC236}">
                <a16:creationId xmlns:a16="http://schemas.microsoft.com/office/drawing/2014/main" id="{CE60DE21-E876-CC88-6156-4F473072E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ー 3">
            <a:extLst>
              <a:ext uri="{FF2B5EF4-FFF2-40B4-BE49-F238E27FC236}">
                <a16:creationId xmlns:a16="http://schemas.microsoft.com/office/drawing/2014/main" id="{2B208A55-1012-8F41-F4AC-59B8A43F65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8360" indent="-28677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51678" indent="-230029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11735" indent="-230029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73326" indent="-230029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981" indent="-23002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56636" indent="-23002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398291" indent="-23002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39947" indent="-23002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324BBFEE-036E-466C-99CD-E81466B78CA9}" type="slidenum">
              <a:rPr lang="ja-JP" altLang="en-US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167FD3-99B2-9481-B3AD-129A2771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DEC8-22C9-47DC-B0A3-AF5F71CC06BB}" type="datetimeFigureOut">
              <a:rPr lang="ja-JP" altLang="en-US"/>
              <a:pPr>
                <a:defRPr/>
              </a:pPr>
              <a:t>2025/4/2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F902C3-9AEB-3C9C-D0C5-AB936446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2ACB39-C081-202B-140F-42F97715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69EFA-18DB-4174-B317-80B1D422508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170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5AAB9D-F39C-B470-2ADC-6E4122E0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A47E-5FCE-4717-A51E-FCABC8B0A51F}" type="datetimeFigureOut">
              <a:rPr lang="ja-JP" altLang="en-US"/>
              <a:pPr>
                <a:defRPr/>
              </a:pPr>
              <a:t>2025/4/2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85C5DE-433B-160D-0A89-FD34404D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56D320-9BDE-7DA5-BBCD-A6A3A322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CB40E-93C0-4441-B894-F1A0BB56892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698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C365E0-2852-4CCD-DA7D-9A136551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65B5-5A62-4159-B1ED-14B0C0E08EB5}" type="datetimeFigureOut">
              <a:rPr lang="ja-JP" altLang="en-US"/>
              <a:pPr>
                <a:defRPr/>
              </a:pPr>
              <a:t>2025/4/2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8F4DF8-6228-579D-C7EF-85AF1796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22BBBC-9BB7-CA2C-CDA3-CFE5C69F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F10D7-8D36-4F0E-924D-C6ECA9F6F85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35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81FF2C-F2BE-BB68-BB2E-8E576614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17C7-940E-4215-8A4F-B071FC92FBC8}" type="datetimeFigureOut">
              <a:rPr lang="ja-JP" altLang="en-US"/>
              <a:pPr>
                <a:defRPr/>
              </a:pPr>
              <a:t>2025/4/2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8E8FDD-982F-6079-1270-429098F4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C40FBB-FB9C-3388-6687-0F3E1FA2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CB59F-7317-42BE-BE62-0489AB870C6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978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5788C7-61BA-7A0C-2081-F2E48D88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1F8A-4619-475E-8AC3-89904E2DBEAA}" type="datetimeFigureOut">
              <a:rPr lang="ja-JP" altLang="en-US"/>
              <a:pPr>
                <a:defRPr/>
              </a:pPr>
              <a:t>2025/4/2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B37B49-1E4B-0EB4-DD1D-3586D74E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4F008B-F58B-9290-F678-AF39073C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00DE6-55CD-4AF9-826A-7FAE7E19B6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095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4B26D1D-D09B-62CD-147B-132C8D88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6DDD-7A49-43AF-9600-C7002C82979C}" type="datetimeFigureOut">
              <a:rPr lang="ja-JP" altLang="en-US"/>
              <a:pPr>
                <a:defRPr/>
              </a:pPr>
              <a:t>2025/4/2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DA71331A-02BC-199B-9461-6D8610CB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01CAE95-9037-CA5D-177C-EB78AE83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CB838-B3D4-4F2C-8CD6-FA2C5E96471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181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9ACDA30A-7D79-A0F7-62F3-2E289D87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C4DEC-0648-483F-B917-21AA3AB31C94}" type="datetimeFigureOut">
              <a:rPr lang="ja-JP" altLang="en-US"/>
              <a:pPr>
                <a:defRPr/>
              </a:pPr>
              <a:t>2025/4/2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80BBC79D-F4C1-8521-743C-5A4EDB75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B58B222-30CF-54DD-9582-99202F80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BDEB3-253D-4231-A602-08358EBE7E2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29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8FC0429-2A47-1655-53B4-8F7C77D7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A0EF-4061-4397-BE87-12F6FA7F2F8A}" type="datetimeFigureOut">
              <a:rPr lang="ja-JP" altLang="en-US"/>
              <a:pPr>
                <a:defRPr/>
              </a:pPr>
              <a:t>2025/4/2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B82AD42-F33A-E2BE-1D5D-44726C59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488CB809-3562-E985-0E37-52AD87EA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27932-AFB8-4E66-8B53-2387AC2DA26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321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CC88A9DB-5EA6-8C08-F1AD-27C8A8CFA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A2B8-7EA9-4C1C-8B11-05CC2475E96C}" type="datetimeFigureOut">
              <a:rPr lang="ja-JP" altLang="en-US"/>
              <a:pPr>
                <a:defRPr/>
              </a:pPr>
              <a:t>2025/4/2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45E25ED2-0B55-ECE4-EAAE-42E12E6C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CCD294DF-C9C8-0507-3E2A-5A2946D04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BD2A-EE59-4B89-9977-CF4711011B9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123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1A91790-BC07-4EB2-9530-E4DC19D1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5A77-6F94-4122-A747-2AA399C6831C}" type="datetimeFigureOut">
              <a:rPr lang="ja-JP" altLang="en-US"/>
              <a:pPr>
                <a:defRPr/>
              </a:pPr>
              <a:t>2025/4/2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F168FE3-F084-F815-72E1-8DFCF201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26CA7826-7543-3339-3A72-65F517D4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2711F-EA08-4265-874A-41BD033308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028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35F9DA9D-B5A4-DCFF-0B54-3B57D632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9F23-AB7B-495D-B0BF-41C66BE722F5}" type="datetimeFigureOut">
              <a:rPr lang="ja-JP" altLang="en-US"/>
              <a:pPr>
                <a:defRPr/>
              </a:pPr>
              <a:t>2025/4/2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D0F66BF0-9263-EEB0-646E-991FD93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4BDE97F0-5252-EC86-AE4F-05700187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BC728-6608-4FB0-971B-CE864B6D7DE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597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FC44F58F-D58E-76E4-C763-1688873251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1B237653-09F9-2815-BCB3-0D65FA55B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4AB172-9632-44FB-9BF3-CF27A440E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CC60BD-896D-4AF5-8FFC-9769B947086B}" type="datetimeFigureOut">
              <a:rPr lang="ja-JP" altLang="en-US"/>
              <a:pPr>
                <a:defRPr/>
              </a:pPr>
              <a:t>2025/4/2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F164F8-5C97-4EE9-B84B-0EC2030CB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651ECF-2FFA-43FC-9770-EA7AA3EEC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DC7C128-7B78-43F7-9DC1-AFC7B55D624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3F29E41-E870-4AAF-93C2-4E6596636FAE}"/>
              </a:ext>
            </a:extLst>
          </p:cNvPr>
          <p:cNvSpPr/>
          <p:nvPr/>
        </p:nvSpPr>
        <p:spPr>
          <a:xfrm>
            <a:off x="161925" y="5453063"/>
            <a:ext cx="6554788" cy="36909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shade val="95000"/>
                <a:satMod val="10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75" name="正方形/長方形 7">
            <a:extLst>
              <a:ext uri="{FF2B5EF4-FFF2-40B4-BE49-F238E27FC236}">
                <a16:creationId xmlns:a16="http://schemas.microsoft.com/office/drawing/2014/main" id="{A5DF1B7C-99B0-0E76-E5FA-AB6818C6A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03" y="768419"/>
            <a:ext cx="5964238" cy="9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県内企業の人材確保のお手伝いをいたします。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企業での人事実務やハローワークでの相談実務を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経験した相談員が相談を承ります。　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76" name="正方形/長方形 16">
            <a:extLst>
              <a:ext uri="{FF2B5EF4-FFF2-40B4-BE49-F238E27FC236}">
                <a16:creationId xmlns:a16="http://schemas.microsoft.com/office/drawing/2014/main" id="{C438A5ED-C3BB-5A0E-26C0-977FB420F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139700"/>
            <a:ext cx="5908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300" b="1" dirty="0">
                <a:solidFill>
                  <a:srgbClr val="F782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埼玉県</a:t>
            </a:r>
            <a:r>
              <a:rPr lang="ja-JP" altLang="en-US" sz="3300" dirty="0">
                <a:solidFill>
                  <a:srgbClr val="F782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企業</a:t>
            </a:r>
            <a:r>
              <a:rPr lang="ja-JP" altLang="ja-JP" sz="3300" b="1" dirty="0">
                <a:solidFill>
                  <a:srgbClr val="F782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人材サポートデスク</a:t>
            </a:r>
            <a:endParaRPr lang="en-US" altLang="ja-JP" sz="3300" b="1" dirty="0">
              <a:solidFill>
                <a:srgbClr val="F782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077" name="正方形/長方形 16">
            <a:extLst>
              <a:ext uri="{FF2B5EF4-FFF2-40B4-BE49-F238E27FC236}">
                <a16:creationId xmlns:a16="http://schemas.microsoft.com/office/drawing/2014/main" id="{DA0556F4-E39D-74F9-0004-1BAD3BDAA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63" y="6659563"/>
            <a:ext cx="2900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　</a:t>
            </a:r>
          </a:p>
        </p:txBody>
      </p:sp>
      <p:sp>
        <p:nvSpPr>
          <p:cNvPr id="3078" name="正方形/長方形 17">
            <a:extLst>
              <a:ext uri="{FF2B5EF4-FFF2-40B4-BE49-F238E27FC236}">
                <a16:creationId xmlns:a16="http://schemas.microsoft.com/office/drawing/2014/main" id="{62FFF74B-D6B1-0E36-513A-7184F6F9B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6659563"/>
            <a:ext cx="2846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　</a:t>
            </a:r>
          </a:p>
        </p:txBody>
      </p:sp>
      <p:pic>
        <p:nvPicPr>
          <p:cNvPr id="3079" name="図 27">
            <a:extLst>
              <a:ext uri="{FF2B5EF4-FFF2-40B4-BE49-F238E27FC236}">
                <a16:creationId xmlns:a16="http://schemas.microsoft.com/office/drawing/2014/main" id="{2D67D05B-A4F9-6EA1-86BA-A51C1D3B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7963"/>
            <a:ext cx="2635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テキスト ボックス 28">
            <a:extLst>
              <a:ext uri="{FF2B5EF4-FFF2-40B4-BE49-F238E27FC236}">
                <a16:creationId xmlns:a16="http://schemas.microsoft.com/office/drawing/2014/main" id="{C4D468F1-4C5D-47B8-8CF8-3F7B9BBAE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446088"/>
            <a:ext cx="53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latin typeface="+mn-ea"/>
                <a:ea typeface="+mn-ea"/>
              </a:rPr>
              <a:t>彩の国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latin typeface="+mn-ea"/>
                <a:ea typeface="+mn-ea"/>
              </a:rPr>
              <a:t>埼玉県</a:t>
            </a:r>
          </a:p>
        </p:txBody>
      </p:sp>
      <p:sp>
        <p:nvSpPr>
          <p:cNvPr id="2062" name="テキスト ボックス 2">
            <a:extLst>
              <a:ext uri="{FF2B5EF4-FFF2-40B4-BE49-F238E27FC236}">
                <a16:creationId xmlns:a16="http://schemas.microsoft.com/office/drawing/2014/main" id="{9C548518-07C0-4F0F-A793-53E2D081C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5549900"/>
            <a:ext cx="6403975" cy="3540125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○セミナー＆企業説明会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（参加企業３～４社／回 ・ 毎月複数回開催）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前半に求職者向けセミナーを実施した後、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企業様から会社概要や募集求人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　の内容についてご説明いただきます。その後、希望者を対象とした個別相談会を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　実施します。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オンラインでの参加も可能ですので、お忙しい時でも、自社の事務室から効率よく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　参加できます。（求職者もオンライン参加可能です）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○人事担当者様対象セミナー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（年６回開催）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採用や定着に関するセミナーのほか、サポートデスク川越・熊谷では参加企業と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　県内大学の就職担当者様との名刺交換会も開催しています。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○合同企業説明会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（参加企業１００社・ 年１回開催）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県内企業と、新卒・氷河期世代などの多様な人材を結ぶ面接会です。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○地域合同就職相談会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（参加企業８～１５社／回 ・ 年１８回開催）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地元企業と地元で就職したい方を結ぶ面接会です。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B520FB1-00A1-42C5-8FB2-4711F537E41F}"/>
              </a:ext>
            </a:extLst>
          </p:cNvPr>
          <p:cNvSpPr txBox="1"/>
          <p:nvPr/>
        </p:nvSpPr>
        <p:spPr>
          <a:xfrm>
            <a:off x="136525" y="5053013"/>
            <a:ext cx="5668963" cy="40005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様々な面接会でマッチング支援！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35C7EFA-54C0-4304-A2A6-F18B2122D904}"/>
              </a:ext>
            </a:extLst>
          </p:cNvPr>
          <p:cNvSpPr/>
          <p:nvPr/>
        </p:nvSpPr>
        <p:spPr>
          <a:xfrm>
            <a:off x="115888" y="2176463"/>
            <a:ext cx="6553200" cy="25855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F0500E2-126E-4E84-AD83-242E0D49A5B2}"/>
              </a:ext>
            </a:extLst>
          </p:cNvPr>
          <p:cNvSpPr txBox="1"/>
          <p:nvPr/>
        </p:nvSpPr>
        <p:spPr>
          <a:xfrm>
            <a:off x="104775" y="1763713"/>
            <a:ext cx="5627688" cy="40005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人材総合相談員が貴社の人材確保を支援します！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">
            <a:extLst>
              <a:ext uri="{FF2B5EF4-FFF2-40B4-BE49-F238E27FC236}">
                <a16:creationId xmlns:a16="http://schemas.microsoft.com/office/drawing/2014/main" id="{FD5E8989-7CFE-4B3F-A40D-46AA4F1C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2" y="2291983"/>
            <a:ext cx="6399212" cy="2354491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○お悩み相談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「求人を出しても応募がない」「採用してもすぐ辞めてしまう」・・・こんなお悩みは　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　ありませんか。企業人材サポートデスクでは、専門の相談員が企業様の人材確保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　に関する相談に対応し、解決に向けてアドバイスしています。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○求人票作成のお手伝い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貴社の求人票を分析し、求職者を引き付ける書き方を提案します。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○企業紹介シートの作成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ご希望により「企業紹介シート」を作成し、貴社の様子や仕事の魅力を求職者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　にＰＲします（裏面参照）。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B9A6B0F-8694-4B6C-BD3D-85751328F8C3}"/>
              </a:ext>
            </a:extLst>
          </p:cNvPr>
          <p:cNvSpPr/>
          <p:nvPr/>
        </p:nvSpPr>
        <p:spPr>
          <a:xfrm>
            <a:off x="5487090" y="963885"/>
            <a:ext cx="1152525" cy="803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御利用無料</a:t>
            </a:r>
            <a:r>
              <a:rPr lang="ja-JP" altLang="en-US" sz="1500" b="1" i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66701B2-4129-4AAC-8ACE-22C420B152AA}"/>
              </a:ext>
            </a:extLst>
          </p:cNvPr>
          <p:cNvSpPr/>
          <p:nvPr/>
        </p:nvSpPr>
        <p:spPr>
          <a:xfrm>
            <a:off x="0" y="6932613"/>
            <a:ext cx="6858000" cy="2211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42AE0338-0B3F-4DFB-8058-DF36A0E22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43" y="326117"/>
            <a:ext cx="1342107" cy="25315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企業紹介シートを作成し、求人票だけでは伝わりにくい、貴社の特徴や雰囲気、仕事の魅力を発信し、人材確保のお手伝いをします。</a:t>
            </a:r>
          </a:p>
        </p:txBody>
      </p:sp>
      <p:sp>
        <p:nvSpPr>
          <p:cNvPr id="8" name="正方形/長方形 7" hidden="1">
            <a:extLst>
              <a:ext uri="{FF2B5EF4-FFF2-40B4-BE49-F238E27FC236}">
                <a16:creationId xmlns:a16="http://schemas.microsoft.com/office/drawing/2014/main" id="{A342DC6F-0788-4A6C-BD9F-C2050728711B}"/>
              </a:ext>
            </a:extLst>
          </p:cNvPr>
          <p:cNvSpPr/>
          <p:nvPr/>
        </p:nvSpPr>
        <p:spPr bwMode="auto">
          <a:xfrm>
            <a:off x="190541" y="464816"/>
            <a:ext cx="6667459" cy="39652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00" name="テキスト ボックス 7">
            <a:extLst>
              <a:ext uri="{FF2B5EF4-FFF2-40B4-BE49-F238E27FC236}">
                <a16:creationId xmlns:a16="http://schemas.microsoft.com/office/drawing/2014/main" id="{8226A207-78E2-E2A9-A717-9A59607C5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120650"/>
            <a:ext cx="9556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/>
              <a:t>作成例</a:t>
            </a:r>
          </a:p>
        </p:txBody>
      </p:sp>
      <p:pic>
        <p:nvPicPr>
          <p:cNvPr id="4101" name="Picture 9" descr="C:\Users\054420\Pictures\53-2-01.png">
            <a:extLst>
              <a:ext uri="{FF2B5EF4-FFF2-40B4-BE49-F238E27FC236}">
                <a16:creationId xmlns:a16="http://schemas.microsoft.com/office/drawing/2014/main" id="{F72DA36D-0221-6508-5F1F-ABC52ACBB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4" y="3298860"/>
            <a:ext cx="10048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6">
            <a:extLst>
              <a:ext uri="{FF2B5EF4-FFF2-40B4-BE49-F238E27FC236}">
                <a16:creationId xmlns:a16="http://schemas.microsoft.com/office/drawing/2014/main" id="{42AE0338-0B3F-4DFB-8058-DF36A0E22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610" y="4207617"/>
            <a:ext cx="489743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セミナー＆企業説明会等で活用します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ts val="21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【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要別途申込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】</a:t>
            </a:r>
            <a:endParaRPr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4103" name="図 3">
            <a:extLst>
              <a:ext uri="{FF2B5EF4-FFF2-40B4-BE49-F238E27FC236}">
                <a16:creationId xmlns:a16="http://schemas.microsoft.com/office/drawing/2014/main" id="{9C5B6C06-A4A9-9A05-E3FA-8741C53DB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65" y="4862544"/>
            <a:ext cx="3265487" cy="193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カーブ矢印 4">
            <a:extLst>
              <a:ext uri="{FF2B5EF4-FFF2-40B4-BE49-F238E27FC236}">
                <a16:creationId xmlns:a16="http://schemas.microsoft.com/office/drawing/2014/main" id="{8A55398E-B613-4519-8917-DED9541CBE77}"/>
              </a:ext>
            </a:extLst>
          </p:cNvPr>
          <p:cNvSpPr/>
          <p:nvPr/>
        </p:nvSpPr>
        <p:spPr>
          <a:xfrm rot="355410">
            <a:off x="5824113" y="4302157"/>
            <a:ext cx="525463" cy="987425"/>
          </a:xfrm>
          <a:prstGeom prst="curvedLeftArrow">
            <a:avLst>
              <a:gd name="adj1" fmla="val 25000"/>
              <a:gd name="adj2" fmla="val 50000"/>
              <a:gd name="adj3" fmla="val 33285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4105" name="Picture 9" descr="C:\Users\054420\Pictures\53-2-01.png" hidden="1">
            <a:extLst>
              <a:ext uri="{FF2B5EF4-FFF2-40B4-BE49-F238E27FC236}">
                <a16:creationId xmlns:a16="http://schemas.microsoft.com/office/drawing/2014/main" id="{E980814F-D1F0-EA22-2B78-F0741370B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7610475"/>
            <a:ext cx="19272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正方形/長方形 17">
            <a:extLst>
              <a:ext uri="{FF2B5EF4-FFF2-40B4-BE49-F238E27FC236}">
                <a16:creationId xmlns:a16="http://schemas.microsoft.com/office/drawing/2014/main" id="{A15409B8-2BB8-7706-2D83-09060A98A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7008813"/>
            <a:ext cx="337343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まずはお電話でご相談ください。</a:t>
            </a:r>
            <a:endParaRPr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07" name="テキスト ボックス 5">
            <a:extLst>
              <a:ext uri="{FF2B5EF4-FFF2-40B4-BE49-F238E27FC236}">
                <a16:creationId xmlns:a16="http://schemas.microsoft.com/office/drawing/2014/main" id="{46D13C6E-8A98-D9AC-46A5-45079DC80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7453313"/>
            <a:ext cx="2801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 b="1">
                <a:latin typeface="Meiryo UI" panose="020B0604030504040204" pitchFamily="50" charset="-128"/>
                <a:ea typeface="Meiryo UI" panose="020B0604030504040204" pitchFamily="50" charset="-128"/>
              </a:rPr>
              <a:t>企業人材サポートデスクさいたま</a:t>
            </a:r>
          </a:p>
        </p:txBody>
      </p:sp>
      <p:sp>
        <p:nvSpPr>
          <p:cNvPr id="4108" name="テキスト ボックス 6">
            <a:extLst>
              <a:ext uri="{FF2B5EF4-FFF2-40B4-BE49-F238E27FC236}">
                <a16:creationId xmlns:a16="http://schemas.microsoft.com/office/drawing/2014/main" id="{16C93F18-FCC5-BA79-0E0E-8ABFBCE71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03" y="7691437"/>
            <a:ext cx="2681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（埼玉しごとセンター内）</a:t>
            </a:r>
          </a:p>
        </p:txBody>
      </p:sp>
      <p:sp>
        <p:nvSpPr>
          <p:cNvPr id="4109" name="テキスト ボックス 7">
            <a:extLst>
              <a:ext uri="{FF2B5EF4-FFF2-40B4-BE49-F238E27FC236}">
                <a16:creationId xmlns:a16="http://schemas.microsoft.com/office/drawing/2014/main" id="{AF113357-3DAF-F063-FA26-663F1385C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7921625"/>
            <a:ext cx="207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/>
              <a:t>ＴＥＬ  </a:t>
            </a:r>
            <a:r>
              <a:rPr lang="en-US" altLang="ja-JP" sz="2000" b="1"/>
              <a:t>048-826-5533</a:t>
            </a:r>
            <a:endParaRPr lang="ja-JP" altLang="en-US" sz="2000"/>
          </a:p>
        </p:txBody>
      </p:sp>
      <p:sp>
        <p:nvSpPr>
          <p:cNvPr id="4110" name="テキスト ボックス 24">
            <a:extLst>
              <a:ext uri="{FF2B5EF4-FFF2-40B4-BE49-F238E27FC236}">
                <a16:creationId xmlns:a16="http://schemas.microsoft.com/office/drawing/2014/main" id="{F05E0ADA-5EB1-EA26-742D-88BE94FE7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451725"/>
            <a:ext cx="2974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 b="1">
                <a:latin typeface="Meiryo UI" panose="020B0604030504040204" pitchFamily="50" charset="-128"/>
                <a:ea typeface="Meiryo UI" panose="020B0604030504040204" pitchFamily="50" charset="-128"/>
              </a:rPr>
              <a:t>企業人材サポートデスク川越</a:t>
            </a:r>
          </a:p>
        </p:txBody>
      </p:sp>
      <p:sp>
        <p:nvSpPr>
          <p:cNvPr id="4111" name="テキスト ボックス 25">
            <a:extLst>
              <a:ext uri="{FF2B5EF4-FFF2-40B4-BE49-F238E27FC236}">
                <a16:creationId xmlns:a16="http://schemas.microsoft.com/office/drawing/2014/main" id="{E45FB630-A96E-1BE0-DC71-0C62928A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7688263"/>
            <a:ext cx="2746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（川越市民サービスステーション内）</a:t>
            </a:r>
          </a:p>
        </p:txBody>
      </p:sp>
      <p:sp>
        <p:nvSpPr>
          <p:cNvPr id="4112" name="テキスト ボックス 26">
            <a:extLst>
              <a:ext uri="{FF2B5EF4-FFF2-40B4-BE49-F238E27FC236}">
                <a16:creationId xmlns:a16="http://schemas.microsoft.com/office/drawing/2014/main" id="{8B1D9C4F-8F29-DF8F-2D13-BE52DC899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921625"/>
            <a:ext cx="2071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/>
              <a:t>ＴＥＬ  </a:t>
            </a:r>
            <a:r>
              <a:rPr lang="en-US" altLang="ja-JP" sz="2000" b="1"/>
              <a:t>049-265-6310</a:t>
            </a:r>
            <a:endParaRPr lang="ja-JP" altLang="en-US" sz="2000"/>
          </a:p>
        </p:txBody>
      </p:sp>
      <p:sp>
        <p:nvSpPr>
          <p:cNvPr id="4113" name="テキスト ボックス 22">
            <a:extLst>
              <a:ext uri="{FF2B5EF4-FFF2-40B4-BE49-F238E27FC236}">
                <a16:creationId xmlns:a16="http://schemas.microsoft.com/office/drawing/2014/main" id="{0702D73E-14BA-84CB-6D37-EA90CECD6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7070725"/>
            <a:ext cx="3124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/>
              <a:t>※</a:t>
            </a:r>
            <a:r>
              <a:rPr lang="ja-JP" altLang="en-US" sz="1100"/>
              <a:t>受付時間はいずれも平日の９：００～１７：００</a:t>
            </a:r>
          </a:p>
        </p:txBody>
      </p:sp>
      <p:sp>
        <p:nvSpPr>
          <p:cNvPr id="4114" name="Text Box 49">
            <a:extLst>
              <a:ext uri="{FF2B5EF4-FFF2-40B4-BE49-F238E27FC236}">
                <a16:creationId xmlns:a16="http://schemas.microsoft.com/office/drawing/2014/main" id="{783F925E-2906-09C8-D754-805C90929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303" y="5537112"/>
            <a:ext cx="10334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ja-JP" sz="600" dirty="0">
                <a:solidFill>
                  <a:srgbClr val="000000"/>
                </a:solidFill>
                <a:latin typeface="HG丸ｺﾞｼｯｸM-PRO" panose="020F0600000000000000" pitchFamily="50" charset="-128"/>
              </a:rPr>
              <a:t>埼玉県のマスコット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ja-JP" sz="600" dirty="0">
                <a:solidFill>
                  <a:srgbClr val="000000"/>
                </a:solidFill>
                <a:latin typeface="HG丸ｺﾞｼｯｸM-PRO" panose="020F0600000000000000" pitchFamily="50" charset="-128"/>
              </a:rPr>
              <a:t>コバトン＆さいたま</a:t>
            </a:r>
            <a:r>
              <a:rPr lang="ja-JP" altLang="ja-JP" sz="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っち</a:t>
            </a:r>
            <a:endParaRPr lang="ja-JP" altLang="ja-JP" sz="600" dirty="0">
              <a:latin typeface="ＭＳ Ｐゴシック" panose="020B0600070205080204" pitchFamily="50" charset="-128"/>
            </a:endParaRPr>
          </a:p>
        </p:txBody>
      </p:sp>
      <p:pic>
        <p:nvPicPr>
          <p:cNvPr id="4115" name="Picture 50" descr="53-1-01">
            <a:extLst>
              <a:ext uri="{FF2B5EF4-FFF2-40B4-BE49-F238E27FC236}">
                <a16:creationId xmlns:a16="http://schemas.microsoft.com/office/drawing/2014/main" id="{54607E94-9BFD-7218-2EE1-2CD9424A9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84" y="5856622"/>
            <a:ext cx="8255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4116" name="テキスト ボックス 7">
            <a:extLst>
              <a:ext uri="{FF2B5EF4-FFF2-40B4-BE49-F238E27FC236}">
                <a16:creationId xmlns:a16="http://schemas.microsoft.com/office/drawing/2014/main" id="{175608E5-05D0-AC3C-C84F-D63808AA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8269288"/>
            <a:ext cx="29654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担当ハローワーク：川口、大宮</a:t>
            </a:r>
            <a:endParaRPr lang="en-US" altLang="ja-JP" sz="11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　　浦和、春日部、越谷、草加</a:t>
            </a:r>
          </a:p>
        </p:txBody>
      </p:sp>
      <p:sp>
        <p:nvSpPr>
          <p:cNvPr id="4117" name="テキスト ボックス 7">
            <a:extLst>
              <a:ext uri="{FF2B5EF4-FFF2-40B4-BE49-F238E27FC236}">
                <a16:creationId xmlns:a16="http://schemas.microsoft.com/office/drawing/2014/main" id="{6431F7B8-1D0F-9595-573B-EF0468BDA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8274050"/>
            <a:ext cx="30845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担当ハローワーク：川越、東松山</a:t>
            </a:r>
            <a:endParaRPr lang="en-US" altLang="ja-JP" sz="11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　　所沢、飯能、朝霞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CEC5D69-1AE1-42AA-BBB2-AEB0CCC5B6C1}"/>
              </a:ext>
            </a:extLst>
          </p:cNvPr>
          <p:cNvSpPr/>
          <p:nvPr/>
        </p:nvSpPr>
        <p:spPr>
          <a:xfrm>
            <a:off x="125413" y="120650"/>
            <a:ext cx="6670675" cy="8915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19" name="テキスト ボックス 27">
            <a:extLst>
              <a:ext uri="{FF2B5EF4-FFF2-40B4-BE49-F238E27FC236}">
                <a16:creationId xmlns:a16="http://schemas.microsoft.com/office/drawing/2014/main" id="{ED896A6B-AB36-9692-9EFF-E9F8DB86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" y="6552884"/>
            <a:ext cx="2047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/>
              <a:t>※</a:t>
            </a:r>
            <a:r>
              <a:rPr lang="ja-JP" altLang="en-US" sz="1000" dirty="0"/>
              <a:t>セミナー＆企業説明会の様子</a:t>
            </a:r>
          </a:p>
        </p:txBody>
      </p:sp>
      <p:sp>
        <p:nvSpPr>
          <p:cNvPr id="4121" name="テキスト ボックス 24">
            <a:extLst>
              <a:ext uri="{FF2B5EF4-FFF2-40B4-BE49-F238E27FC236}">
                <a16:creationId xmlns:a16="http://schemas.microsoft.com/office/drawing/2014/main" id="{8FE1BF9F-48F9-8D9A-D74E-E8C3EDD5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7451725"/>
            <a:ext cx="2974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 b="1">
                <a:latin typeface="Meiryo UI" panose="020B0604030504040204" pitchFamily="50" charset="-128"/>
                <a:ea typeface="Meiryo UI" panose="020B0604030504040204" pitchFamily="50" charset="-128"/>
              </a:rPr>
              <a:t>企業人材サポートデスク熊谷</a:t>
            </a:r>
          </a:p>
        </p:txBody>
      </p:sp>
      <p:sp>
        <p:nvSpPr>
          <p:cNvPr id="4122" name="テキスト ボックス 25">
            <a:extLst>
              <a:ext uri="{FF2B5EF4-FFF2-40B4-BE49-F238E27FC236}">
                <a16:creationId xmlns:a16="http://schemas.microsoft.com/office/drawing/2014/main" id="{62420297-52DA-1ABD-AB03-90076CC71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2" y="7685088"/>
            <a:ext cx="2746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（熊谷高等技術専門校内）</a:t>
            </a:r>
          </a:p>
        </p:txBody>
      </p:sp>
      <p:sp>
        <p:nvSpPr>
          <p:cNvPr id="4123" name="テキスト ボックス 26">
            <a:extLst>
              <a:ext uri="{FF2B5EF4-FFF2-40B4-BE49-F238E27FC236}">
                <a16:creationId xmlns:a16="http://schemas.microsoft.com/office/drawing/2014/main" id="{90D3C714-7012-397F-B0AF-ACD6FA053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7921625"/>
            <a:ext cx="2071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/>
              <a:t>ＴＥＬ  </a:t>
            </a:r>
            <a:r>
              <a:rPr lang="en-US" altLang="ja-JP" sz="2000" b="1"/>
              <a:t>048-578-4626</a:t>
            </a:r>
            <a:endParaRPr lang="ja-JP" altLang="en-US" sz="2000"/>
          </a:p>
        </p:txBody>
      </p:sp>
      <p:sp>
        <p:nvSpPr>
          <p:cNvPr id="4124" name="テキスト ボックス 7">
            <a:extLst>
              <a:ext uri="{FF2B5EF4-FFF2-40B4-BE49-F238E27FC236}">
                <a16:creationId xmlns:a16="http://schemas.microsoft.com/office/drawing/2014/main" id="{FF6F2DE9-31A0-AC4E-7F40-A4219D07C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8274050"/>
            <a:ext cx="30845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担当ハローワーク：熊谷、本庄</a:t>
            </a:r>
            <a:endParaRPr lang="en-US" altLang="ja-JP" sz="11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　　秩父、行田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BC83132-38D9-0396-0629-86B376DB1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062" y="439737"/>
            <a:ext cx="5091881" cy="38189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531</Words>
  <Application>Microsoft Office PowerPoint</Application>
  <PresentationFormat>画面に合わせる (4:3)</PresentationFormat>
  <Paragraphs>59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HG丸ｺﾞｼｯｸM-PRO</vt:lpstr>
      <vt:lpstr>Meiryo UI</vt:lpstr>
      <vt:lpstr>ＭＳ Ｐゴシック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埼玉県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埼玉県</dc:creator>
  <cp:lastModifiedBy>志村 浩一（雇用・人材戦略課）</cp:lastModifiedBy>
  <cp:revision>218</cp:revision>
  <cp:lastPrinted>2025-03-28T08:38:31Z</cp:lastPrinted>
  <dcterms:created xsi:type="dcterms:W3CDTF">2016-02-08T09:05:30Z</dcterms:created>
  <dcterms:modified xsi:type="dcterms:W3CDTF">2025-04-02T02:55:06Z</dcterms:modified>
</cp:coreProperties>
</file>