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789738" cy="9929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5">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A4E6"/>
    <a:srgbClr val="F9A291"/>
    <a:srgbClr val="50218F"/>
    <a:srgbClr val="FFFFCC"/>
    <a:srgbClr val="EF1D3B"/>
    <a:srgbClr val="E7E4D5"/>
    <a:srgbClr val="4F2605"/>
    <a:srgbClr val="422004"/>
    <a:srgbClr val="F0E7FD"/>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00" autoAdjust="0"/>
  </p:normalViewPr>
  <p:slideViewPr>
    <p:cSldViewPr>
      <p:cViewPr varScale="1">
        <p:scale>
          <a:sx n="68" d="100"/>
          <a:sy n="68" d="100"/>
        </p:scale>
        <p:origin x="1686" y="60"/>
      </p:cViewPr>
      <p:guideLst>
        <p:guide orient="horz" pos="3075"/>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1638"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6513" y="0"/>
            <a:ext cx="2941637" cy="496888"/>
          </a:xfrm>
          <a:prstGeom prst="rect">
            <a:avLst/>
          </a:prstGeom>
        </p:spPr>
        <p:txBody>
          <a:bodyPr vert="horz" lIns="91440" tIns="45720" rIns="91440" bIns="45720" rtlCol="0"/>
          <a:lstStyle>
            <a:lvl1pPr algn="r">
              <a:defRPr sz="1200"/>
            </a:lvl1pPr>
          </a:lstStyle>
          <a:p>
            <a:fld id="{872602AC-8C87-49AB-98CC-DF3087CB0E3D}" type="datetimeFigureOut">
              <a:rPr kumimoji="1" lang="ja-JP" altLang="en-US" smtClean="0"/>
              <a:t>2021/5/10</a:t>
            </a:fld>
            <a:endParaRPr kumimoji="1" lang="ja-JP" altLang="en-US"/>
          </a:p>
        </p:txBody>
      </p:sp>
      <p:sp>
        <p:nvSpPr>
          <p:cNvPr id="4" name="スライド イメージ プレースホルダー 3"/>
          <p:cNvSpPr>
            <a:spLocks noGrp="1" noRot="1" noChangeAspect="1"/>
          </p:cNvSpPr>
          <p:nvPr>
            <p:ph type="sldImg" idx="2"/>
          </p:nvPr>
        </p:nvSpPr>
        <p:spPr>
          <a:xfrm>
            <a:off x="2105025" y="744538"/>
            <a:ext cx="2579688" cy="37242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16463"/>
            <a:ext cx="5430838" cy="44688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1338"/>
            <a:ext cx="2941638"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6513" y="9431338"/>
            <a:ext cx="2941637" cy="496887"/>
          </a:xfrm>
          <a:prstGeom prst="rect">
            <a:avLst/>
          </a:prstGeom>
        </p:spPr>
        <p:txBody>
          <a:bodyPr vert="horz" lIns="91440" tIns="45720" rIns="91440" bIns="45720" rtlCol="0" anchor="b"/>
          <a:lstStyle>
            <a:lvl1pPr algn="r">
              <a:defRPr sz="1200"/>
            </a:lvl1pPr>
          </a:lstStyle>
          <a:p>
            <a:fld id="{7695F75E-1759-4149-97E3-A94AA970CCAA}" type="slidenum">
              <a:rPr kumimoji="1" lang="ja-JP" altLang="en-US" smtClean="0"/>
              <a:t>‹#›</a:t>
            </a:fld>
            <a:endParaRPr kumimoji="1" lang="ja-JP" altLang="en-US"/>
          </a:p>
        </p:txBody>
      </p:sp>
    </p:spTree>
    <p:extLst>
      <p:ext uri="{BB962C8B-B14F-4D97-AF65-F5344CB8AC3E}">
        <p14:creationId xmlns:p14="http://schemas.microsoft.com/office/powerpoint/2010/main" val="1866469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695F75E-1759-4149-97E3-A94AA970CCAA}" type="slidenum">
              <a:rPr kumimoji="1" lang="ja-JP" altLang="en-US" smtClean="0"/>
              <a:t>1</a:t>
            </a:fld>
            <a:endParaRPr kumimoji="1" lang="ja-JP" altLang="en-US"/>
          </a:p>
        </p:txBody>
      </p:sp>
    </p:spTree>
    <p:extLst>
      <p:ext uri="{BB962C8B-B14F-4D97-AF65-F5344CB8AC3E}">
        <p14:creationId xmlns:p14="http://schemas.microsoft.com/office/powerpoint/2010/main" val="3366562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21070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298263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185679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2448995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917778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317591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2282377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020888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234372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61538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2021/5/10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4064168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9E7C3B56-9147-42C1-86F7-8AF113B94D43}" type="datetimeFigureOut">
              <a:rPr kumimoji="1" lang="ja-JP" altLang="en-US" smtClean="0"/>
              <a:pPr/>
              <a:t>2021/5/10</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598574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395640" y="2072680"/>
            <a:ext cx="5247606"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他のメディアとは異なる、インターネットの特性</a:t>
            </a:r>
            <a:endParaRPr kumimoji="1"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353515" y="1136576"/>
            <a:ext cx="6099821" cy="577081"/>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インターネットの利用にはさまざまな危険がひそんでおり、日々多くのトラブルが発生しています。こうしたトラブルに巻き込まれる危険性を減らすためには、インターネットの特性を知っておくことが必要で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47"/>
          <p:cNvSpPr txBox="1"/>
          <p:nvPr/>
        </p:nvSpPr>
        <p:spPr>
          <a:xfrm>
            <a:off x="395640" y="7977336"/>
            <a:ext cx="6180446" cy="830997"/>
          </a:xfrm>
          <a:prstGeom prst="rect">
            <a:avLst/>
          </a:prstGeom>
          <a:noFill/>
        </p:spPr>
        <p:txBody>
          <a:bodyPr wrap="square" rtlCol="0">
            <a:spAutoFit/>
          </a:bodyPr>
          <a:lstStyle/>
          <a:p>
            <a:r>
              <a:rPr lang="ja-JP" altLang="en-US" sz="1200" b="1" dirty="0">
                <a:latin typeface="メイリオ" panose="020B0604030504040204" pitchFamily="50" charset="-128"/>
                <a:ea typeface="メイリオ" panose="020B0604030504040204" pitchFamily="50" charset="-128"/>
              </a:rPr>
              <a:t>　「公開されている」「取り消せない」「匿名性はない」という</a:t>
            </a:r>
            <a:r>
              <a:rPr lang="en-US" altLang="ja-JP" sz="1200" b="1" dirty="0">
                <a:latin typeface="メイリオ" panose="020B0604030504040204" pitchFamily="50" charset="-128"/>
                <a:ea typeface="メイリオ" panose="020B0604030504040204" pitchFamily="50" charset="-128"/>
              </a:rPr>
              <a:t>3</a:t>
            </a:r>
            <a:r>
              <a:rPr lang="ja-JP" altLang="en-US" sz="1200" b="1" dirty="0">
                <a:latin typeface="メイリオ" panose="020B0604030504040204" pitchFamily="50" charset="-128"/>
                <a:ea typeface="メイリオ" panose="020B0604030504040204" pitchFamily="50" charset="-128"/>
              </a:rPr>
              <a:t>つの特性を頭に入れ、インターネットに投稿する前に、誰に見られても困らないか・消せなくなっても大丈夫なものか・自分や友だちの個人情報につながるものが含まれていないかを必ず確認するようにしましょう。</a:t>
            </a:r>
            <a:endParaRPr lang="en-US" altLang="ja-JP" sz="12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395640" y="2621880"/>
            <a:ext cx="6180446" cy="4347344"/>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インターネットには、他のメディアとは異なる特性があります。ここでは、代表的な</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つの特性をご紹介します。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b="1" dirty="0">
                <a:latin typeface="メイリオ" panose="020B0604030504040204" pitchFamily="50" charset="-128"/>
                <a:ea typeface="メイリオ" panose="020B0604030504040204" pitchFamily="50" charset="-128"/>
              </a:rPr>
              <a:t>　</a:t>
            </a:r>
            <a:r>
              <a:rPr kumimoji="1" lang="ja-JP" altLang="en-US" sz="1400" b="1" u="sng" dirty="0">
                <a:latin typeface="メイリオ" panose="020B0604030504040204" pitchFamily="50" charset="-128"/>
                <a:ea typeface="メイリオ" panose="020B0604030504040204" pitchFamily="50" charset="-128"/>
              </a:rPr>
              <a:t>◆世界中に公開されている</a:t>
            </a: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インターネットは世界中につながっています。インターネットに投稿することは、世界中に情報を発信するということです。</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「自分の投稿なんて、どうせ友だちしか見ないだろう」と考えて、友だちに話すのと同じ感覚で投稿したものを、知らない誰かが見ている</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可能性があるのです。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無料通話アプリや、友だち以外に投稿内容を非公開に設定している</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などのサービスでなら、知らない人に見られることはないと考える人もいるかもしれません。</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しかし、インターネット機器がウイルス感染して投稿内容が流出したり、投稿を見ることができる人がその内容をもらしてしまったりすることも考えられます。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a:t>
            </a:r>
            <a:endParaRPr lang="en-US" altLang="ja-JP" sz="1050" dirty="0">
              <a:latin typeface="メイリオ" panose="020B0604030504040204" pitchFamily="50" charset="-128"/>
              <a:ea typeface="メイリオ" panose="020B0604030504040204" pitchFamily="50" charset="-128"/>
            </a:endParaRPr>
          </a:p>
          <a:p>
            <a:r>
              <a:rPr kumimoji="1" lang="ja-JP" altLang="en-US" sz="1400" b="1" dirty="0">
                <a:latin typeface="メイリオ" panose="020B0604030504040204" pitchFamily="50" charset="-128"/>
                <a:ea typeface="メイリオ" panose="020B0604030504040204" pitchFamily="50" charset="-128"/>
              </a:rPr>
              <a:t>　</a:t>
            </a:r>
            <a:r>
              <a:rPr kumimoji="1" lang="ja-JP" altLang="en-US" sz="1400" b="1" u="sng" dirty="0">
                <a:latin typeface="メイリオ" panose="020B0604030504040204" pitchFamily="50" charset="-128"/>
                <a:ea typeface="メイリオ" panose="020B0604030504040204" pitchFamily="50" charset="-128"/>
              </a:rPr>
              <a:t>◆一度投稿したら、取り消せない</a:t>
            </a: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などに投稿したものは、削除ボタンを押すことで後から消すことができます。しかし、それはあくまでそのサービス上で投稿が見られなくなるだけです。すでに誰かに投稿を保存されているかもしれません。</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インターネットには、気になった投稿を保存して、さまざまなサイトにはりつけていくような人もいる</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ため、一度投稿したものは残り続けると考えるべきです。</a:t>
            </a:r>
            <a:endParaRPr lang="en-US" altLang="ja-JP" sz="1050" dirty="0">
              <a:latin typeface="メイリオ" panose="020B0604030504040204" pitchFamily="50" charset="-128"/>
              <a:ea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endParaRPr>
          </a:p>
          <a:p>
            <a:r>
              <a:rPr kumimoji="1" lang="ja-JP" altLang="en-US" sz="1400" b="1" dirty="0">
                <a:latin typeface="メイリオ" panose="020B0604030504040204" pitchFamily="50" charset="-128"/>
                <a:ea typeface="メイリオ" panose="020B0604030504040204" pitchFamily="50" charset="-128"/>
              </a:rPr>
              <a:t>　</a:t>
            </a:r>
            <a:r>
              <a:rPr kumimoji="1" lang="ja-JP" altLang="en-US" sz="1400" b="1" u="sng" dirty="0">
                <a:latin typeface="メイリオ" panose="020B0604030504040204" pitchFamily="50" charset="-128"/>
                <a:ea typeface="メイリオ" panose="020B0604030504040204" pitchFamily="50" charset="-128"/>
              </a:rPr>
              <a:t>◆匿名性はない</a:t>
            </a:r>
            <a:endParaRPr kumimoji="1" lang="en-US" altLang="ja-JP" sz="1400" b="1" u="sng"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インターネットには匿名で利用できるサービスがありますが、こうしたサービスでも個人特定されるケースはあります。</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不適切な投稿をしたり、顔写真を見た人から一方的に好意を寄せられたりすると、過去の投稿や友だちの投稿を調べられ、個人特定されることがある</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のです。</a:t>
            </a:r>
            <a:endParaRPr kumimoji="1" lang="ja-JP" altLang="en-US" sz="1050" b="1" dirty="0">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2583022" y="9628716"/>
            <a:ext cx="4695183" cy="215444"/>
          </a:xfrm>
          <a:prstGeom prst="rect">
            <a:avLst/>
          </a:prstGeom>
          <a:noFill/>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本資料は、埼玉県教育委員会の委託により、</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PITCREW</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株式会社が作成したものです。</a:t>
            </a:r>
          </a:p>
        </p:txBody>
      </p:sp>
      <p:sp>
        <p:nvSpPr>
          <p:cNvPr id="2" name="テキスト ボックス 1"/>
          <p:cNvSpPr txBox="1"/>
          <p:nvPr/>
        </p:nvSpPr>
        <p:spPr>
          <a:xfrm>
            <a:off x="1214754" y="632520"/>
            <a:ext cx="4428492" cy="338554"/>
          </a:xfrm>
          <a:prstGeom prst="rect">
            <a:avLst/>
          </a:prstGeom>
          <a:noFill/>
        </p:spPr>
        <p:txBody>
          <a:bodyPr wrap="square" rtlCol="0">
            <a:spAutoFit/>
          </a:bodyP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インターネットの代表的な</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つの特性</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675137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17241</TotalTime>
  <Words>487</Words>
  <PresentationFormat>A4 210 x 297 mm</PresentationFormat>
  <Paragraphs>21</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2015-12-15T08:10:10Z</cp:lastPrinted>
  <dcterms:created xsi:type="dcterms:W3CDTF">2015-03-26T01:59:15Z</dcterms:created>
  <dcterms:modified xsi:type="dcterms:W3CDTF">2021-05-10T02:14:56Z</dcterms:modified>
</cp:coreProperties>
</file>