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6858000" cy="9906000" type="A4"/>
  <p:notesSz cx="6789738" cy="99298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75">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A4E6"/>
    <a:srgbClr val="F9A291"/>
    <a:srgbClr val="50218F"/>
    <a:srgbClr val="FFFFCC"/>
    <a:srgbClr val="EF1D3B"/>
    <a:srgbClr val="E7E4D5"/>
    <a:srgbClr val="4F2605"/>
    <a:srgbClr val="422004"/>
    <a:srgbClr val="F0E7FD"/>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700" autoAdjust="0"/>
  </p:normalViewPr>
  <p:slideViewPr>
    <p:cSldViewPr>
      <p:cViewPr varScale="1">
        <p:scale>
          <a:sx n="70" d="100"/>
          <a:sy n="70" d="100"/>
        </p:scale>
        <p:origin x="1812" y="78"/>
      </p:cViewPr>
      <p:guideLst>
        <p:guide orient="horz" pos="3075"/>
        <p:guide pos="216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1638"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6513" y="0"/>
            <a:ext cx="2941637" cy="496888"/>
          </a:xfrm>
          <a:prstGeom prst="rect">
            <a:avLst/>
          </a:prstGeom>
        </p:spPr>
        <p:txBody>
          <a:bodyPr vert="horz" lIns="91440" tIns="45720" rIns="91440" bIns="45720" rtlCol="0"/>
          <a:lstStyle>
            <a:lvl1pPr algn="r">
              <a:defRPr sz="1200"/>
            </a:lvl1pPr>
          </a:lstStyle>
          <a:p>
            <a:fld id="{872602AC-8C87-49AB-98CC-DF3087CB0E3D}" type="datetimeFigureOut">
              <a:rPr kumimoji="1" lang="ja-JP" altLang="en-US" smtClean="0"/>
              <a:t>2021/7/14</a:t>
            </a:fld>
            <a:endParaRPr kumimoji="1" lang="ja-JP" altLang="en-US"/>
          </a:p>
        </p:txBody>
      </p:sp>
      <p:sp>
        <p:nvSpPr>
          <p:cNvPr id="4" name="スライド イメージ プレースホルダー 3"/>
          <p:cNvSpPr>
            <a:spLocks noGrp="1" noRot="1" noChangeAspect="1"/>
          </p:cNvSpPr>
          <p:nvPr>
            <p:ph type="sldImg" idx="2"/>
          </p:nvPr>
        </p:nvSpPr>
        <p:spPr>
          <a:xfrm>
            <a:off x="2105025" y="744538"/>
            <a:ext cx="2579688" cy="37242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450" y="4716463"/>
            <a:ext cx="5430838" cy="44688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31338"/>
            <a:ext cx="2941638"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6513" y="9431338"/>
            <a:ext cx="2941637" cy="496887"/>
          </a:xfrm>
          <a:prstGeom prst="rect">
            <a:avLst/>
          </a:prstGeom>
        </p:spPr>
        <p:txBody>
          <a:bodyPr vert="horz" lIns="91440" tIns="45720" rIns="91440" bIns="45720" rtlCol="0" anchor="b"/>
          <a:lstStyle>
            <a:lvl1pPr algn="r">
              <a:defRPr sz="1200"/>
            </a:lvl1pPr>
          </a:lstStyle>
          <a:p>
            <a:fld id="{7695F75E-1759-4149-97E3-A94AA970CCAA}" type="slidenum">
              <a:rPr kumimoji="1" lang="ja-JP" altLang="en-US" smtClean="0"/>
              <a:t>‹#›</a:t>
            </a:fld>
            <a:endParaRPr kumimoji="1" lang="ja-JP" altLang="en-US"/>
          </a:p>
        </p:txBody>
      </p:sp>
    </p:spTree>
    <p:extLst>
      <p:ext uri="{BB962C8B-B14F-4D97-AF65-F5344CB8AC3E}">
        <p14:creationId xmlns:p14="http://schemas.microsoft.com/office/powerpoint/2010/main" val="18664695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695F75E-1759-4149-97E3-A94AA970CCAA}" type="slidenum">
              <a:rPr kumimoji="1" lang="ja-JP" altLang="en-US" smtClean="0"/>
              <a:t>1</a:t>
            </a:fld>
            <a:endParaRPr kumimoji="1" lang="ja-JP" altLang="en-US"/>
          </a:p>
        </p:txBody>
      </p:sp>
    </p:spTree>
    <p:extLst>
      <p:ext uri="{BB962C8B-B14F-4D97-AF65-F5344CB8AC3E}">
        <p14:creationId xmlns:p14="http://schemas.microsoft.com/office/powerpoint/2010/main" val="33665620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3077283"/>
            <a:ext cx="5829300" cy="212336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10702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2982634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529697"/>
            <a:ext cx="1157288" cy="1126807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6" y="529697"/>
            <a:ext cx="3357563" cy="1126807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1856793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448995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6365522"/>
            <a:ext cx="5829300" cy="1967442"/>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9177780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3175914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96699"/>
            <a:ext cx="6172200" cy="1651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2282377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0208883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12343727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1" y="394406"/>
            <a:ext cx="2256235" cy="1678517"/>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3615381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934201"/>
            <a:ext cx="4114800" cy="818622"/>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E7C3B56-9147-42C1-86F7-8AF113B94D43}" type="datetimeFigureOut">
              <a:rPr kumimoji="1" lang="ja-JP" altLang="en-US" smtClean="0"/>
              <a:pPr/>
              <a:t>2021/7/14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40641683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9E7C3B56-9147-42C1-86F7-8AF113B94D43}" type="datetimeFigureOut">
              <a:rPr kumimoji="1" lang="ja-JP" altLang="en-US" smtClean="0"/>
              <a:pPr/>
              <a:t>2021/7/14</a:t>
            </a:fld>
            <a:endParaRPr kumimoji="1" lang="ja-JP" altLang="en-US"/>
          </a:p>
        </p:txBody>
      </p:sp>
      <p:sp>
        <p:nvSpPr>
          <p:cNvPr id="5" name="フッター プレースホルダー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ED4BE0AC-4A74-444A-998A-B8A348DED7EE}" type="slidenum">
              <a:rPr kumimoji="1" lang="ja-JP" altLang="en-US" smtClean="0"/>
              <a:pPr/>
              <a:t>‹#›</a:t>
            </a:fld>
            <a:endParaRPr kumimoji="1" lang="ja-JP" altLang="en-US"/>
          </a:p>
        </p:txBody>
      </p:sp>
    </p:spTree>
    <p:extLst>
      <p:ext uri="{BB962C8B-B14F-4D97-AF65-F5344CB8AC3E}">
        <p14:creationId xmlns:p14="http://schemas.microsoft.com/office/powerpoint/2010/main" val="598574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テキスト ボックス 11"/>
          <p:cNvSpPr txBox="1"/>
          <p:nvPr/>
        </p:nvSpPr>
        <p:spPr>
          <a:xfrm>
            <a:off x="493597" y="1455672"/>
            <a:ext cx="5247606" cy="307777"/>
          </a:xfrm>
          <a:prstGeom prst="rect">
            <a:avLst/>
          </a:prstGeom>
          <a:noFill/>
        </p:spPr>
        <p:txBody>
          <a:bodyPr wrap="square" rtlCol="0">
            <a:spAutoFit/>
          </a:bodyPr>
          <a:lstStyle/>
          <a:p>
            <a:r>
              <a:rPr kumimoji="1" lang="ja-JP" altLang="en-US" sz="1400" b="1" dirty="0">
                <a:latin typeface="メイリオ" panose="020B0604030504040204" pitchFamily="50" charset="-128"/>
                <a:ea typeface="メイリオ" panose="020B0604030504040204" pitchFamily="50" charset="-128"/>
                <a:cs typeface="メイリオ" panose="020B0604030504040204" pitchFamily="50" charset="-128"/>
              </a:rPr>
              <a:t>スマートフォンがウイルス感染する原因は何か？</a:t>
            </a:r>
            <a:endParaRPr kumimoji="1" lang="en-US" altLang="ja-JP" sz="14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5" name="テキスト ボックス 14"/>
          <p:cNvSpPr txBox="1"/>
          <p:nvPr/>
        </p:nvSpPr>
        <p:spPr>
          <a:xfrm>
            <a:off x="379090" y="992560"/>
            <a:ext cx="6196996" cy="415498"/>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スマートフォンをねらったウイルスは日々増加しており、その手口もだんだん巧妙になっています。そのため、パソコンと同様、スマートフォンにもしっかりとウイルス対策を行う必要があります。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テキスト ボックス 47"/>
          <p:cNvSpPr txBox="1"/>
          <p:nvPr/>
        </p:nvSpPr>
        <p:spPr>
          <a:xfrm>
            <a:off x="395640" y="8971380"/>
            <a:ext cx="6180446" cy="461665"/>
          </a:xfrm>
          <a:prstGeom prst="rect">
            <a:avLst/>
          </a:prstGeom>
          <a:noFill/>
        </p:spPr>
        <p:txBody>
          <a:bodyPr wrap="square" rtlCol="0">
            <a:spAutoFit/>
          </a:bodyPr>
          <a:lstStyle/>
          <a:p>
            <a:r>
              <a:rPr lang="ja-JP" altLang="en-US" sz="1200" b="1" dirty="0">
                <a:latin typeface="メイリオ" panose="020B0604030504040204" pitchFamily="50" charset="-128"/>
                <a:ea typeface="メイリオ" panose="020B0604030504040204" pitchFamily="50" charset="-128"/>
              </a:rPr>
              <a:t>　セキュリティソフトを利用したうえで、自身でもウイルス対策を意識してスマートフォンを利用しましょう</a:t>
            </a:r>
            <a:endParaRPr lang="en-US" altLang="ja-JP" sz="1200" b="1"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374860" y="1743704"/>
            <a:ext cx="6180446" cy="25391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スマートフォンがウイルス感染する主な原因としては、以下の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つがあげられます。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2583022" y="9628716"/>
            <a:ext cx="4695183" cy="215444"/>
          </a:xfrm>
          <a:prstGeom prst="rect">
            <a:avLst/>
          </a:prstGeom>
          <a:noFill/>
        </p:spPr>
        <p:txBody>
          <a:bodyPr wrap="square" rtlCol="0">
            <a:spAutoFit/>
          </a:bodyPr>
          <a:lstStyle/>
          <a:p>
            <a:r>
              <a:rPr kumimoji="1" lang="en-US" altLang="ja-JP" sz="800" dirty="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本資料は、埼玉県教育委員会の委託により、</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PITCREW</a:t>
            </a:r>
            <a:r>
              <a:rPr kumimoji="1" lang="ja-JP" altLang="en-US" sz="800" dirty="0">
                <a:latin typeface="メイリオ" panose="020B0604030504040204" pitchFamily="50" charset="-128"/>
                <a:ea typeface="メイリオ" panose="020B0604030504040204" pitchFamily="50" charset="-128"/>
                <a:cs typeface="メイリオ" panose="020B0604030504040204" pitchFamily="50" charset="-128"/>
              </a:rPr>
              <a:t>株式会社が作成したものです。</a:t>
            </a:r>
          </a:p>
        </p:txBody>
      </p:sp>
      <p:sp>
        <p:nvSpPr>
          <p:cNvPr id="2" name="テキスト ボックス 1"/>
          <p:cNvSpPr txBox="1"/>
          <p:nvPr/>
        </p:nvSpPr>
        <p:spPr>
          <a:xfrm>
            <a:off x="1214754" y="632520"/>
            <a:ext cx="4428492" cy="338554"/>
          </a:xfrm>
          <a:prstGeom prst="rect">
            <a:avLst/>
          </a:prstGeom>
          <a:noFill/>
        </p:spPr>
        <p:txBody>
          <a:bodyPr wrap="square" rtlCol="0">
            <a:spAutoFit/>
          </a:bodyPr>
          <a:lstStyle/>
          <a:p>
            <a:pPr algn="ct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スマートフォンにもウイルス対策を</a:t>
            </a:r>
            <a:endParaRPr lang="en-US" altLang="ja-JP" sz="1600" b="1" dirty="0">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3" name="グループ化 2">
            <a:extLst>
              <a:ext uri="{FF2B5EF4-FFF2-40B4-BE49-F238E27FC236}">
                <a16:creationId xmlns:a16="http://schemas.microsoft.com/office/drawing/2014/main" id="{CFA19BFA-14D5-4813-B48C-9A6F362F80E2}"/>
              </a:ext>
            </a:extLst>
          </p:cNvPr>
          <p:cNvGrpSpPr/>
          <p:nvPr/>
        </p:nvGrpSpPr>
        <p:grpSpPr>
          <a:xfrm>
            <a:off x="402996" y="2000672"/>
            <a:ext cx="6266364" cy="2466706"/>
            <a:chOff x="402996" y="2072680"/>
            <a:chExt cx="6266364" cy="2466706"/>
          </a:xfrm>
        </p:grpSpPr>
        <p:sp>
          <p:nvSpPr>
            <p:cNvPr id="11" name="テキスト ボックス 10">
              <a:extLst>
                <a:ext uri="{FF2B5EF4-FFF2-40B4-BE49-F238E27FC236}">
                  <a16:creationId xmlns:a16="http://schemas.microsoft.com/office/drawing/2014/main" id="{0A6D04C4-BDB3-4C2B-9CEA-767B18FE4DA4}"/>
                </a:ext>
              </a:extLst>
            </p:cNvPr>
            <p:cNvSpPr txBox="1"/>
            <p:nvPr/>
          </p:nvSpPr>
          <p:spPr>
            <a:xfrm>
              <a:off x="404664" y="2808864"/>
              <a:ext cx="6264696" cy="6001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2.</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「フリー</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」の利用</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外出先で誰でも「</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」が利用できる「フリー</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」の中には、アクセスしたスマートフォ</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ンをウイルス感染させるものも存在します。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 name="テキスト ボックス 12">
              <a:extLst>
                <a:ext uri="{FF2B5EF4-FFF2-40B4-BE49-F238E27FC236}">
                  <a16:creationId xmlns:a16="http://schemas.microsoft.com/office/drawing/2014/main" id="{B2D011B1-565B-4AE8-8C12-9E96A967FEF1}"/>
                </a:ext>
              </a:extLst>
            </p:cNvPr>
            <p:cNvSpPr txBox="1"/>
            <p:nvPr/>
          </p:nvSpPr>
          <p:spPr>
            <a:xfrm>
              <a:off x="404664" y="3374770"/>
              <a:ext cx="6264696" cy="6001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3.Web</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サイトの閲覧 </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サイトの中には、犯罪への利用などを目的として作られたものもあり、こうしたサイトを</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閲覧すると、ウイルスに感染する可能性があります。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テキスト ボックス 13">
              <a:extLst>
                <a:ext uri="{FF2B5EF4-FFF2-40B4-BE49-F238E27FC236}">
                  <a16:creationId xmlns:a16="http://schemas.microsoft.com/office/drawing/2014/main" id="{55030682-A78F-4604-843C-D6CBA346E013}"/>
                </a:ext>
              </a:extLst>
            </p:cNvPr>
            <p:cNvSpPr txBox="1"/>
            <p:nvPr/>
          </p:nvSpPr>
          <p:spPr>
            <a:xfrm>
              <a:off x="402996" y="3939222"/>
              <a:ext cx="6264696" cy="600164"/>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4.</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メールに添付されたファイルの開封</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著名な企業をかたって送られてきたメールの添付ファイルを開くと、ウイルス感染してしまっ</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たという被害が発生しています。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6" name="テキスト ボックス 15">
              <a:extLst>
                <a:ext uri="{FF2B5EF4-FFF2-40B4-BE49-F238E27FC236}">
                  <a16:creationId xmlns:a16="http://schemas.microsoft.com/office/drawing/2014/main" id="{6EBB7719-B3E1-4187-BD57-A4F9A21F0E6A}"/>
                </a:ext>
              </a:extLst>
            </p:cNvPr>
            <p:cNvSpPr txBox="1"/>
            <p:nvPr/>
          </p:nvSpPr>
          <p:spPr>
            <a:xfrm>
              <a:off x="404664" y="2072680"/>
              <a:ext cx="6264696" cy="761747"/>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1.</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不正アプリのダウンロード</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名前やアイコンを似せて、人気のゲームアプリなどを装った不正アプリや、「ウイルスに感染</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しました」などの偽の警告画面を表示させ、ウイルス対策アプリを装ってダウンロードさせよ</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うとする不正アプリなどが確認されています。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grpSp>
        <p:nvGrpSpPr>
          <p:cNvPr id="4" name="グループ化 3">
            <a:extLst>
              <a:ext uri="{FF2B5EF4-FFF2-40B4-BE49-F238E27FC236}">
                <a16:creationId xmlns:a16="http://schemas.microsoft.com/office/drawing/2014/main" id="{56ED24E6-4530-4365-9D5E-6C5287A8E70B}"/>
              </a:ext>
            </a:extLst>
          </p:cNvPr>
          <p:cNvGrpSpPr/>
          <p:nvPr/>
        </p:nvGrpSpPr>
        <p:grpSpPr>
          <a:xfrm>
            <a:off x="404664" y="4600225"/>
            <a:ext cx="6186567" cy="1141095"/>
            <a:chOff x="404664" y="4603993"/>
            <a:chExt cx="6186567" cy="1141095"/>
          </a:xfrm>
        </p:grpSpPr>
        <p:sp>
          <p:nvSpPr>
            <p:cNvPr id="8" name="テキスト ボックス 7">
              <a:extLst>
                <a:ext uri="{FF2B5EF4-FFF2-40B4-BE49-F238E27FC236}">
                  <a16:creationId xmlns:a16="http://schemas.microsoft.com/office/drawing/2014/main" id="{A0F18907-DDEB-480B-97F1-898610C1027B}"/>
                </a:ext>
              </a:extLst>
            </p:cNvPr>
            <p:cNvSpPr txBox="1"/>
            <p:nvPr/>
          </p:nvSpPr>
          <p:spPr>
            <a:xfrm>
              <a:off x="491410" y="4844842"/>
              <a:ext cx="6099821" cy="90024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rPr>
                <a:t>・電話帳のデータを抜き取られ、不正に利用される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・位置情報を盗み取られ、住所を特定される</a:t>
              </a:r>
              <a:endParaRPr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・通話を盗聴されたり、メールのやりとりを盗み見られたりする</a:t>
              </a:r>
              <a:endParaRPr lang="en-US" altLang="ja-JP" sz="1050" dirty="0">
                <a:latin typeface="メイリオ" panose="020B0604030504040204" pitchFamily="50" charset="-128"/>
                <a:ea typeface="メイリオ" panose="020B0604030504040204" pitchFamily="50" charset="-128"/>
              </a:endParaRPr>
            </a:p>
            <a:p>
              <a:r>
                <a:rPr kumimoji="1" lang="ja-JP" altLang="en-US" sz="1050" dirty="0">
                  <a:latin typeface="メイリオ" panose="020B0604030504040204" pitchFamily="50" charset="-128"/>
                  <a:ea typeface="メイリオ" panose="020B0604030504040204" pitchFamily="50" charset="-128"/>
                </a:rPr>
                <a:t>・勝手に不審な電話番号に電話をかけられ、高額な通話料を請求される</a:t>
              </a:r>
              <a:endParaRPr kumimoji="1" lang="en-US" altLang="ja-JP" sz="1050" dirty="0">
                <a:latin typeface="メイリオ" panose="020B0604030504040204" pitchFamily="50" charset="-128"/>
                <a:ea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rPr>
                <a:t>・他の誰かに、不正アプリのダウンロードを促すメッセージを送られる</a:t>
              </a:r>
              <a:endParaRPr kumimoji="1" lang="ja-JP" altLang="en-US" sz="1050" dirty="0">
                <a:latin typeface="メイリオ" panose="020B0604030504040204" pitchFamily="50" charset="-128"/>
                <a:ea typeface="メイリオ" panose="020B0604030504040204" pitchFamily="50" charset="-128"/>
              </a:endParaRPr>
            </a:p>
          </p:txBody>
        </p:sp>
        <p:sp>
          <p:nvSpPr>
            <p:cNvPr id="17" name="テキスト ボックス 16">
              <a:extLst>
                <a:ext uri="{FF2B5EF4-FFF2-40B4-BE49-F238E27FC236}">
                  <a16:creationId xmlns:a16="http://schemas.microsoft.com/office/drawing/2014/main" id="{7CF04769-0A66-4FDA-ABF2-945B5B149A17}"/>
                </a:ext>
              </a:extLst>
            </p:cNvPr>
            <p:cNvSpPr txBox="1"/>
            <p:nvPr/>
          </p:nvSpPr>
          <p:spPr>
            <a:xfrm>
              <a:off x="404664" y="4603993"/>
              <a:ext cx="6099821" cy="276999"/>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1" dirty="0">
                  <a:latin typeface="メイリオ" panose="020B0604030504040204" pitchFamily="50" charset="-128"/>
                  <a:ea typeface="メイリオ" panose="020B0604030504040204" pitchFamily="50" charset="-128"/>
                </a:rPr>
                <a:t>スマートフォンがウイルスに感染すると</a:t>
              </a:r>
              <a:r>
                <a:rPr lang="ja-JP" altLang="en-US" sz="1200" b="1" dirty="0">
                  <a:latin typeface="メイリオ" panose="020B0604030504040204" pitchFamily="50" charset="-128"/>
                  <a:ea typeface="メイリオ" panose="020B0604030504040204" pitchFamily="50" charset="-128"/>
                </a:rPr>
                <a:t>、こんな被害を受けることが</a:t>
              </a:r>
              <a:r>
                <a:rPr lang="en-US" altLang="ja-JP"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8" name="グループ化 17">
            <a:extLst>
              <a:ext uri="{FF2B5EF4-FFF2-40B4-BE49-F238E27FC236}">
                <a16:creationId xmlns:a16="http://schemas.microsoft.com/office/drawing/2014/main" id="{D7A116B6-90DD-457C-A97C-32F80E55A737}"/>
              </a:ext>
            </a:extLst>
          </p:cNvPr>
          <p:cNvGrpSpPr/>
          <p:nvPr/>
        </p:nvGrpSpPr>
        <p:grpSpPr>
          <a:xfrm>
            <a:off x="436098" y="5839540"/>
            <a:ext cx="6119207" cy="2943532"/>
            <a:chOff x="436098" y="5436449"/>
            <a:chExt cx="6119207" cy="2943532"/>
          </a:xfrm>
        </p:grpSpPr>
        <p:sp>
          <p:nvSpPr>
            <p:cNvPr id="19" name="テキスト ボックス 18">
              <a:extLst>
                <a:ext uri="{FF2B5EF4-FFF2-40B4-BE49-F238E27FC236}">
                  <a16:creationId xmlns:a16="http://schemas.microsoft.com/office/drawing/2014/main" id="{2EA92CD3-B7A8-4F6C-94AC-20A6456065ED}"/>
                </a:ext>
              </a:extLst>
            </p:cNvPr>
            <p:cNvSpPr txBox="1"/>
            <p:nvPr/>
          </p:nvSpPr>
          <p:spPr>
            <a:xfrm>
              <a:off x="548680" y="5436449"/>
              <a:ext cx="5076656" cy="292388"/>
            </a:xfrm>
            <a:prstGeom prst="rect">
              <a:avLst/>
            </a:prstGeom>
            <a:noFill/>
          </p:spPr>
          <p:txBody>
            <a:bodyPr wrap="square" rtlCol="0">
              <a:spAutoFit/>
            </a:bodyPr>
            <a:lstStyle/>
            <a:p>
              <a:r>
                <a:rPr kumimoji="1" lang="ja-JP" altLang="en-US" sz="1300" b="1" u="sng" dirty="0">
                  <a:latin typeface="メイリオ" panose="020B0604030504040204" pitchFamily="50" charset="-128"/>
                  <a:ea typeface="メイリオ" panose="020B0604030504040204" pitchFamily="50" charset="-128"/>
                  <a:cs typeface="メイリオ" panose="020B0604030504040204" pitchFamily="50" charset="-128"/>
                </a:rPr>
                <a:t>スマートフォンがウイルスに感染するリスクを減らすために</a:t>
              </a:r>
              <a:endParaRPr kumimoji="1" lang="en-US" altLang="ja-JP" sz="1300" b="1" u="sng"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 name="テキスト ボックス 19">
              <a:extLst>
                <a:ext uri="{FF2B5EF4-FFF2-40B4-BE49-F238E27FC236}">
                  <a16:creationId xmlns:a16="http://schemas.microsoft.com/office/drawing/2014/main" id="{014AD0D2-EE56-4787-8DE4-D44C64954607}"/>
                </a:ext>
              </a:extLst>
            </p:cNvPr>
            <p:cNvSpPr txBox="1"/>
            <p:nvPr/>
          </p:nvSpPr>
          <p:spPr>
            <a:xfrm>
              <a:off x="436098" y="5702325"/>
              <a:ext cx="6119207" cy="2677656"/>
            </a:xfrm>
            <a:prstGeom prst="rect">
              <a:avLst/>
            </a:prstGeom>
            <a:noFill/>
          </p:spPr>
          <p:txBody>
            <a:bodyPr wrap="square" rtlCol="0">
              <a:spAutoFit/>
            </a:bodyPr>
            <a:lstStyle/>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スマートフォンのウイルス感染のリスクを減らすためには、</a:t>
              </a:r>
              <a:r>
                <a:rPr lang="ja-JP" altLang="en-US" sz="1050" b="1" u="sng" dirty="0">
                  <a:latin typeface="メイリオ" panose="020B0604030504040204" pitchFamily="50" charset="-128"/>
                  <a:ea typeface="メイリオ" panose="020B0604030504040204" pitchFamily="50" charset="-128"/>
                  <a:cs typeface="メイリオ" panose="020B0604030504040204" pitchFamily="50" charset="-128"/>
                </a:rPr>
                <a:t>セキュリティソフトの利用</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が有効です。セキュリティソフトには、不正アプリのダウンロードを防いだり、危険な</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Web</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サイトへのアクセスを制限したり、受信したメールと、メールに添付されたファイルにウイルスがひそんでいないかチェックしたりする機能があります。</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自分のスマートフォンにセキュリティソフトが入っているかは、アプリ一覧のページか、契約内容一覧のページで確認してください。もし入っていなかった場合は、携帯電話会社が提供しているサービスに加入するか、公式アプリストアでダウンロードしてくださ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セキュリティソフトを利用したうえで、自身でも以下のような点に気をつけましょう。</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・アプリのダウンロードは公式ストアからだけにする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・あやしい</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や広告はクリックしない（例：運送業者を装って送られてきたメッセージ内に</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掲載された</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URL</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や、応募した覚えのない商品が当選したという広告）</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OS</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やアプリのバージョンは最新版にアップデートする</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・提供元が不明な「フリー</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」（例：誰かの名前の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や、意味不明な文字列の</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、飲</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食店と似た名前を使った</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など）は使わない、「</a:t>
              </a:r>
              <a:r>
                <a:rPr lang="en-US" altLang="ja-JP" sz="1050" dirty="0">
                  <a:latin typeface="メイリオ" panose="020B0604030504040204" pitchFamily="50" charset="-128"/>
                  <a:ea typeface="メイリオ" panose="020B0604030504040204" pitchFamily="50" charset="-128"/>
                  <a:cs typeface="メイリオ" panose="020B0604030504040204" pitchFamily="50" charset="-128"/>
                </a:rPr>
                <a:t>Wi-Fi</a:t>
              </a:r>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」に自動接続にしておかない　</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50" dirty="0">
                  <a:latin typeface="メイリオ" panose="020B0604030504040204" pitchFamily="50" charset="-128"/>
                  <a:ea typeface="メイリオ" panose="020B0604030504040204" pitchFamily="50" charset="-128"/>
                  <a:cs typeface="メイリオ" panose="020B0604030504040204" pitchFamily="50" charset="-128"/>
                </a:rPr>
                <a:t>　・知らないアドレスからきたメール及び、添付されたファイルは開かない</a:t>
              </a:r>
              <a:endParaRPr lang="en-US" altLang="ja-JP" sz="1050" dirty="0">
                <a:latin typeface="メイリオ" panose="020B0604030504040204" pitchFamily="50" charset="-128"/>
                <a:ea typeface="メイリオ" panose="020B0604030504040204" pitchFamily="50" charset="-128"/>
                <a:cs typeface="メイリオ" panose="020B0604030504040204" pitchFamily="50" charset="-128"/>
              </a:endParaRPr>
            </a:p>
          </p:txBody>
        </p:sp>
      </p:grpSp>
    </p:spTree>
    <p:extLst>
      <p:ext uri="{BB962C8B-B14F-4D97-AF65-F5344CB8AC3E}">
        <p14:creationId xmlns:p14="http://schemas.microsoft.com/office/powerpoint/2010/main" val="86751373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17284</TotalTime>
  <Words>674</Words>
  <PresentationFormat>A4 210 x 297 mm</PresentationFormat>
  <Paragraphs>38</Paragraphs>
  <Slides>1</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メイリオ</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2015-12-15T08:10:10Z</cp:lastPrinted>
  <dcterms:created xsi:type="dcterms:W3CDTF">2015-03-26T01:59:15Z</dcterms:created>
  <dcterms:modified xsi:type="dcterms:W3CDTF">2021-07-14T06:15:33Z</dcterms:modified>
</cp:coreProperties>
</file>