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6858000" cy="9906000" type="A4"/>
  <p:notesSz cx="6789738" cy="99298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75">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9A4E6"/>
    <a:srgbClr val="F9A291"/>
    <a:srgbClr val="50218F"/>
    <a:srgbClr val="FFFFCC"/>
    <a:srgbClr val="EF1D3B"/>
    <a:srgbClr val="E7E4D5"/>
    <a:srgbClr val="4F2605"/>
    <a:srgbClr val="422004"/>
    <a:srgbClr val="F0E7FD"/>
    <a:srgbClr val="33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700" autoAdjust="0"/>
  </p:normalViewPr>
  <p:slideViewPr>
    <p:cSldViewPr>
      <p:cViewPr varScale="1">
        <p:scale>
          <a:sx n="71" d="100"/>
          <a:sy n="71" d="100"/>
        </p:scale>
        <p:origin x="1932" y="72"/>
      </p:cViewPr>
      <p:guideLst>
        <p:guide orient="horz" pos="3075"/>
        <p:guide pos="216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1638"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46513" y="0"/>
            <a:ext cx="2941637" cy="496888"/>
          </a:xfrm>
          <a:prstGeom prst="rect">
            <a:avLst/>
          </a:prstGeom>
        </p:spPr>
        <p:txBody>
          <a:bodyPr vert="horz" lIns="91440" tIns="45720" rIns="91440" bIns="45720" rtlCol="0"/>
          <a:lstStyle>
            <a:lvl1pPr algn="r">
              <a:defRPr sz="1200"/>
            </a:lvl1pPr>
          </a:lstStyle>
          <a:p>
            <a:fld id="{872602AC-8C87-49AB-98CC-DF3087CB0E3D}" type="datetimeFigureOut">
              <a:rPr kumimoji="1" lang="ja-JP" altLang="en-US" smtClean="0"/>
              <a:t>2022/6/23</a:t>
            </a:fld>
            <a:endParaRPr kumimoji="1" lang="ja-JP" altLang="en-US"/>
          </a:p>
        </p:txBody>
      </p:sp>
      <p:sp>
        <p:nvSpPr>
          <p:cNvPr id="4" name="スライド イメージ プレースホルダー 3"/>
          <p:cNvSpPr>
            <a:spLocks noGrp="1" noRot="1" noChangeAspect="1"/>
          </p:cNvSpPr>
          <p:nvPr>
            <p:ph type="sldImg" idx="2"/>
          </p:nvPr>
        </p:nvSpPr>
        <p:spPr>
          <a:xfrm>
            <a:off x="2105025" y="744538"/>
            <a:ext cx="2579688" cy="3724275"/>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9450" y="4716463"/>
            <a:ext cx="5430838" cy="446881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31338"/>
            <a:ext cx="2941638"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46513" y="9431338"/>
            <a:ext cx="2941637" cy="496887"/>
          </a:xfrm>
          <a:prstGeom prst="rect">
            <a:avLst/>
          </a:prstGeom>
        </p:spPr>
        <p:txBody>
          <a:bodyPr vert="horz" lIns="91440" tIns="45720" rIns="91440" bIns="45720" rtlCol="0" anchor="b"/>
          <a:lstStyle>
            <a:lvl1pPr algn="r">
              <a:defRPr sz="1200"/>
            </a:lvl1pPr>
          </a:lstStyle>
          <a:p>
            <a:fld id="{7695F75E-1759-4149-97E3-A94AA970CCAA}" type="slidenum">
              <a:rPr kumimoji="1" lang="ja-JP" altLang="en-US" smtClean="0"/>
              <a:t>‹#›</a:t>
            </a:fld>
            <a:endParaRPr kumimoji="1" lang="ja-JP" altLang="en-US"/>
          </a:p>
        </p:txBody>
      </p:sp>
    </p:spTree>
    <p:extLst>
      <p:ext uri="{BB962C8B-B14F-4D97-AF65-F5344CB8AC3E}">
        <p14:creationId xmlns:p14="http://schemas.microsoft.com/office/powerpoint/2010/main" val="18664695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695F75E-1759-4149-97E3-A94AA970CCAA}" type="slidenum">
              <a:rPr kumimoji="1" lang="ja-JP" altLang="en-US" smtClean="0"/>
              <a:t>1</a:t>
            </a:fld>
            <a:endParaRPr kumimoji="1" lang="ja-JP" altLang="en-US"/>
          </a:p>
        </p:txBody>
      </p:sp>
    </p:spTree>
    <p:extLst>
      <p:ext uri="{BB962C8B-B14F-4D97-AF65-F5344CB8AC3E}">
        <p14:creationId xmlns:p14="http://schemas.microsoft.com/office/powerpoint/2010/main" val="33665620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3"/>
            <a:ext cx="5829300" cy="2123369"/>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E7C3B56-9147-42C1-86F7-8AF113B94D43}" type="datetimeFigureOut">
              <a:rPr kumimoji="1" lang="ja-JP" altLang="en-US" smtClean="0"/>
              <a:pPr/>
              <a:t>2022/6/23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1210702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E7C3B56-9147-42C1-86F7-8AF113B94D43}" type="datetimeFigureOut">
              <a:rPr kumimoji="1" lang="ja-JP" altLang="en-US" smtClean="0"/>
              <a:pPr/>
              <a:t>2022/6/23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32982634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529697"/>
            <a:ext cx="1157288" cy="1126807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257176" y="529697"/>
            <a:ext cx="3357563" cy="1126807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E7C3B56-9147-42C1-86F7-8AF113B94D43}" type="datetimeFigureOut">
              <a:rPr kumimoji="1" lang="ja-JP" altLang="en-US" smtClean="0"/>
              <a:pPr/>
              <a:t>2022/6/23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11856793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E7C3B56-9147-42C1-86F7-8AF113B94D43}" type="datetimeFigureOut">
              <a:rPr kumimoji="1" lang="ja-JP" altLang="en-US" smtClean="0"/>
              <a:pPr/>
              <a:t>2022/6/23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24489950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2"/>
            <a:ext cx="5829300" cy="1967442"/>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41735" y="4198587"/>
            <a:ext cx="5829300" cy="216693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E7C3B56-9147-42C1-86F7-8AF113B94D43}" type="datetimeFigureOut">
              <a:rPr kumimoji="1" lang="ja-JP" altLang="en-US" smtClean="0"/>
              <a:pPr/>
              <a:t>2022/6/23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19177780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257176"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2628901"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E7C3B56-9147-42C1-86F7-8AF113B94D43}" type="datetimeFigureOut">
              <a:rPr kumimoji="1" lang="ja-JP" altLang="en-US" smtClean="0"/>
              <a:pPr/>
              <a:t>2022/6/23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13175914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83770"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83770"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E7C3B56-9147-42C1-86F7-8AF113B94D43}" type="datetimeFigureOut">
              <a:rPr kumimoji="1" lang="ja-JP" altLang="en-US" smtClean="0"/>
              <a:pPr/>
              <a:t>2022/6/23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22823772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E7C3B56-9147-42C1-86F7-8AF113B94D43}" type="datetimeFigureOut">
              <a:rPr kumimoji="1" lang="ja-JP" altLang="en-US" smtClean="0"/>
              <a:pPr/>
              <a:t>2022/6/23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30208883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E7C3B56-9147-42C1-86F7-8AF113B94D43}" type="datetimeFigureOut">
              <a:rPr kumimoji="1" lang="ja-JP" altLang="en-US" smtClean="0"/>
              <a:pPr/>
              <a:t>2022/6/23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12343727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1" y="394406"/>
            <a:ext cx="2256235" cy="1678517"/>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681288"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42901"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E7C3B56-9147-42C1-86F7-8AF113B94D43}" type="datetimeFigureOut">
              <a:rPr kumimoji="1" lang="ja-JP" altLang="en-US" smtClean="0"/>
              <a:pPr/>
              <a:t>2022/6/23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3615381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1"/>
            <a:ext cx="4114800" cy="818622"/>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752823"/>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E7C3B56-9147-42C1-86F7-8AF113B94D43}" type="datetimeFigureOut">
              <a:rPr kumimoji="1" lang="ja-JP" altLang="en-US" smtClean="0"/>
              <a:pPr/>
              <a:t>2022/6/23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40641683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42900" y="9181396"/>
            <a:ext cx="1600200" cy="527402"/>
          </a:xfrm>
          <a:prstGeom prst="rect">
            <a:avLst/>
          </a:prstGeom>
        </p:spPr>
        <p:txBody>
          <a:bodyPr vert="horz" lIns="91440" tIns="45720" rIns="91440" bIns="45720" rtlCol="0" anchor="ctr"/>
          <a:lstStyle>
            <a:lvl1pPr algn="l">
              <a:defRPr sz="1200">
                <a:solidFill>
                  <a:schemeClr val="tx1">
                    <a:tint val="75000"/>
                  </a:schemeClr>
                </a:solidFill>
              </a:defRPr>
            </a:lvl1pPr>
          </a:lstStyle>
          <a:p>
            <a:fld id="{9E7C3B56-9147-42C1-86F7-8AF113B94D43}" type="datetimeFigureOut">
              <a:rPr kumimoji="1" lang="ja-JP" altLang="en-US" smtClean="0"/>
              <a:pPr/>
              <a:t>2022/6/23</a:t>
            </a:fld>
            <a:endParaRPr kumimoji="1" lang="ja-JP" altLang="en-US"/>
          </a:p>
        </p:txBody>
      </p:sp>
      <p:sp>
        <p:nvSpPr>
          <p:cNvPr id="5" name="フッター プレースホルダー 4"/>
          <p:cNvSpPr>
            <a:spLocks noGrp="1"/>
          </p:cNvSpPr>
          <p:nvPr>
            <p:ph type="ftr" sz="quarter" idx="3"/>
          </p:nvPr>
        </p:nvSpPr>
        <p:spPr>
          <a:xfrm>
            <a:off x="2343150" y="9181396"/>
            <a:ext cx="2171700" cy="527402"/>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9181396"/>
            <a:ext cx="1600200" cy="527402"/>
          </a:xfrm>
          <a:prstGeom prst="rect">
            <a:avLst/>
          </a:prstGeom>
        </p:spPr>
        <p:txBody>
          <a:bodyPr vert="horz" lIns="91440" tIns="45720" rIns="91440" bIns="45720" rtlCol="0" anchor="ctr"/>
          <a:lstStyle>
            <a:lvl1pPr algn="r">
              <a:defRPr sz="1200">
                <a:solidFill>
                  <a:schemeClr val="tx1">
                    <a:tint val="75000"/>
                  </a:schemeClr>
                </a:solidFill>
              </a:defRPr>
            </a:lvl1p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5985749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テキスト ボックス 11"/>
          <p:cNvSpPr txBox="1"/>
          <p:nvPr/>
        </p:nvSpPr>
        <p:spPr>
          <a:xfrm>
            <a:off x="493597" y="2195641"/>
            <a:ext cx="5247606" cy="307777"/>
          </a:xfrm>
          <a:prstGeom prst="rect">
            <a:avLst/>
          </a:prstGeom>
          <a:noFill/>
        </p:spPr>
        <p:txBody>
          <a:bodyPr wrap="square" rtlCol="0">
            <a:spAutoFit/>
          </a:bodyPr>
          <a:lstStyle/>
          <a:p>
            <a:r>
              <a:rPr kumimoji="1"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「ながらスマホ」がきっかけで、こんな事故やトラブルが</a:t>
            </a:r>
            <a:r>
              <a:rPr kumimoji="1" lang="en-US" altLang="ja-JP" sz="1400" b="1" dirty="0">
                <a:latin typeface="メイリオ" panose="020B0604030504040204" pitchFamily="50" charset="-128"/>
                <a:ea typeface="メイリオ" panose="020B0604030504040204" pitchFamily="50" charset="-128"/>
                <a:cs typeface="メイリオ" panose="020B0604030504040204" pitchFamily="50" charset="-128"/>
              </a:rPr>
              <a:t>……</a:t>
            </a:r>
          </a:p>
        </p:txBody>
      </p:sp>
      <p:sp>
        <p:nvSpPr>
          <p:cNvPr id="15" name="テキスト ボックス 14"/>
          <p:cNvSpPr txBox="1"/>
          <p:nvPr/>
        </p:nvSpPr>
        <p:spPr>
          <a:xfrm>
            <a:off x="379090" y="1117992"/>
            <a:ext cx="6196996" cy="738664"/>
          </a:xfrm>
          <a:prstGeom prst="rect">
            <a:avLst/>
          </a:prstGeom>
          <a:noFill/>
        </p:spPr>
        <p:txBody>
          <a:bodyPr wrap="square" rtlCol="0">
            <a:spAutoFit/>
          </a:bodyPr>
          <a:lstStyle/>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みなさんは歩行中や自転車の運転中にスマートフォンを使っていませんか？　街中などで歩きながら、あるいは車や自転車を運転しながらスマートフォンを操作している人をよく目にしますし、自分もちょっとくらい平気だろうと考えてしまう人もいるかもしれません。しかし「ながらスマホ」はとても危険な行為です。大きな事故やトラブルを引き起こしてしまう可能性もあります。</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8" name="テキスト ボックス 47"/>
          <p:cNvSpPr txBox="1"/>
          <p:nvPr/>
        </p:nvSpPr>
        <p:spPr>
          <a:xfrm>
            <a:off x="395640" y="7617296"/>
            <a:ext cx="6180446" cy="830997"/>
          </a:xfrm>
          <a:prstGeom prst="rect">
            <a:avLst/>
          </a:prstGeom>
          <a:noFill/>
        </p:spPr>
        <p:txBody>
          <a:bodyPr wrap="square" rtlCol="0">
            <a:spAutoFit/>
          </a:bodyPr>
          <a:lstStyle/>
          <a:p>
            <a:r>
              <a:rPr lang="ja-JP" altLang="en-US" sz="1200" b="1" dirty="0">
                <a:latin typeface="メイリオ" panose="020B0604030504040204" pitchFamily="50" charset="-128"/>
                <a:ea typeface="メイリオ" panose="020B0604030504040204" pitchFamily="50" charset="-128"/>
              </a:rPr>
              <a:t>　「ながらスマホ」は自分だけでなく、他人にまでけがを負わせてしまうことがある危険な行為です。絶対にやってはいけません。歩行中や自転車の運転中にスマートフォンを使いたくなったときは、</a:t>
            </a:r>
            <a:r>
              <a:rPr lang="ja-JP" altLang="en-US" sz="1200" b="1">
                <a:latin typeface="メイリオ" panose="020B0604030504040204" pitchFamily="50" charset="-128"/>
                <a:ea typeface="メイリオ" panose="020B0604030504040204" pitchFamily="50" charset="-128"/>
              </a:rPr>
              <a:t>周りの人たちのじゃま</a:t>
            </a:r>
            <a:r>
              <a:rPr lang="ja-JP" altLang="en-US" sz="1200" b="1" dirty="0">
                <a:latin typeface="メイリオ" panose="020B0604030504040204" pitchFamily="50" charset="-128"/>
                <a:ea typeface="メイリオ" panose="020B0604030504040204" pitchFamily="50" charset="-128"/>
              </a:rPr>
              <a:t>にならない場所に移動し、必ず立ち止まって操作しましょう。</a:t>
            </a:r>
            <a:endParaRPr lang="en-US" altLang="ja-JP" sz="1200" b="1" dirty="0">
              <a:latin typeface="メイリオ" panose="020B0604030504040204" pitchFamily="50" charset="-128"/>
              <a:ea typeface="メイリオ" panose="020B0604030504040204" pitchFamily="50" charset="-128"/>
            </a:endParaRPr>
          </a:p>
        </p:txBody>
      </p:sp>
      <p:sp>
        <p:nvSpPr>
          <p:cNvPr id="43" name="テキスト ボックス 42"/>
          <p:cNvSpPr txBox="1"/>
          <p:nvPr/>
        </p:nvSpPr>
        <p:spPr>
          <a:xfrm>
            <a:off x="374860" y="2667466"/>
            <a:ext cx="6180446" cy="4085734"/>
          </a:xfrm>
          <a:prstGeom prst="rect">
            <a:avLst/>
          </a:prstGeom>
          <a:noFill/>
        </p:spPr>
        <p:txBody>
          <a:bodyPr wrap="square" rtlCol="0">
            <a:spAutoFit/>
          </a:bodyPr>
          <a:lstStyle/>
          <a:p>
            <a:r>
              <a:rPr lang="ja-JP" altLang="en-US" sz="1100" b="1" dirty="0">
                <a:latin typeface="メイリオ" panose="020B0604030504040204" pitchFamily="50" charset="-128"/>
                <a:ea typeface="メイリオ" panose="020B0604030504040204" pitchFamily="50" charset="-128"/>
              </a:rPr>
              <a:t>・駅のホームから転落した</a:t>
            </a:r>
            <a:endParaRPr lang="en-US" altLang="ja-JP" sz="1100" b="1" dirty="0">
              <a:latin typeface="メイリオ" panose="020B0604030504040204" pitchFamily="50" charset="-128"/>
              <a:ea typeface="メイリオ" panose="020B0604030504040204" pitchFamily="50" charset="-128"/>
            </a:endParaRPr>
          </a:p>
          <a:p>
            <a:endParaRPr lang="en-US" altLang="ja-JP" sz="1100" b="1" dirty="0">
              <a:latin typeface="メイリオ" panose="020B0604030504040204" pitchFamily="50" charset="-128"/>
              <a:ea typeface="メイリオ" panose="020B0604030504040204" pitchFamily="50" charset="-128"/>
            </a:endParaRPr>
          </a:p>
          <a:p>
            <a:r>
              <a:rPr lang="ja-JP" altLang="en-US" sz="1100" b="1" dirty="0">
                <a:latin typeface="メイリオ" panose="020B0604030504040204" pitchFamily="50" charset="-128"/>
                <a:ea typeface="メイリオ" panose="020B0604030504040204" pitchFamily="50" charset="-128"/>
              </a:rPr>
              <a:t>・赤信号になったことに気づかず横断歩道を渡り、車と接触した</a:t>
            </a:r>
            <a:endParaRPr lang="en-US" altLang="ja-JP" sz="1100" b="1" dirty="0">
              <a:latin typeface="メイリオ" panose="020B0604030504040204" pitchFamily="50" charset="-128"/>
              <a:ea typeface="メイリオ" panose="020B0604030504040204" pitchFamily="50" charset="-128"/>
            </a:endParaRPr>
          </a:p>
          <a:p>
            <a:endParaRPr lang="en-US" altLang="ja-JP" sz="1100" b="1" dirty="0">
              <a:latin typeface="メイリオ" panose="020B0604030504040204" pitchFamily="50" charset="-128"/>
              <a:ea typeface="メイリオ" panose="020B0604030504040204" pitchFamily="50" charset="-128"/>
            </a:endParaRPr>
          </a:p>
          <a:p>
            <a:r>
              <a:rPr lang="ja-JP" altLang="en-US" sz="1100" b="1" dirty="0">
                <a:latin typeface="メイリオ" panose="020B0604030504040204" pitchFamily="50" charset="-128"/>
                <a:ea typeface="メイリオ" panose="020B0604030504040204" pitchFamily="50" charset="-128"/>
              </a:rPr>
              <a:t>・通行人とぶつかり、トラブルになった</a:t>
            </a:r>
            <a:endParaRPr lang="en-US" altLang="ja-JP" sz="1100" b="1" dirty="0">
              <a:latin typeface="メイリオ" panose="020B0604030504040204" pitchFamily="50" charset="-128"/>
              <a:ea typeface="メイリオ" panose="020B0604030504040204" pitchFamily="50" charset="-128"/>
            </a:endParaRPr>
          </a:p>
          <a:p>
            <a:endParaRPr lang="en-US" altLang="ja-JP" sz="1100" b="1" dirty="0">
              <a:latin typeface="メイリオ" panose="020B0604030504040204" pitchFamily="50" charset="-128"/>
              <a:ea typeface="メイリオ" panose="020B0604030504040204" pitchFamily="50" charset="-128"/>
            </a:endParaRPr>
          </a:p>
          <a:p>
            <a:r>
              <a:rPr lang="ja-JP" altLang="en-US" sz="1100" b="1" dirty="0">
                <a:latin typeface="メイリオ" panose="020B0604030504040204" pitchFamily="50" charset="-128"/>
                <a:ea typeface="メイリオ" panose="020B0604030504040204" pitchFamily="50" charset="-128"/>
              </a:rPr>
              <a:t>・自転車で歩行者とぶつかり、大けがをさせてしまった</a:t>
            </a:r>
            <a:endParaRPr lang="en-US" altLang="ja-JP" sz="1100" b="1" dirty="0">
              <a:latin typeface="メイリオ" panose="020B0604030504040204" pitchFamily="50" charset="-128"/>
              <a:ea typeface="メイリオ" panose="020B0604030504040204" pitchFamily="50" charset="-128"/>
            </a:endParaRPr>
          </a:p>
          <a:p>
            <a:endParaRPr lang="en-US" altLang="ja-JP" sz="1050" dirty="0">
              <a:latin typeface="メイリオ" panose="020B0604030504040204" pitchFamily="50" charset="-128"/>
              <a:ea typeface="メイリオ" panose="020B0604030504040204" pitchFamily="50" charset="-128"/>
            </a:endParaRPr>
          </a:p>
          <a:p>
            <a:endParaRPr lang="en-US" altLang="ja-JP" sz="1050" b="1" dirty="0">
              <a:latin typeface="メイリオ" panose="020B0604030504040204" pitchFamily="50" charset="-128"/>
              <a:ea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rPr>
              <a:t>　道路交通法の改正により、</a:t>
            </a:r>
            <a:r>
              <a:rPr lang="en-US" altLang="ja-JP" sz="1050" dirty="0">
                <a:latin typeface="メイリオ" panose="020B0604030504040204" pitchFamily="50" charset="-128"/>
                <a:ea typeface="メイリオ" panose="020B0604030504040204" pitchFamily="50" charset="-128"/>
              </a:rPr>
              <a:t>2019</a:t>
            </a:r>
            <a:r>
              <a:rPr lang="ja-JP" altLang="en-US" sz="1050" dirty="0">
                <a:latin typeface="メイリオ" panose="020B0604030504040204" pitchFamily="50" charset="-128"/>
                <a:ea typeface="メイリオ" panose="020B0604030504040204" pitchFamily="50" charset="-128"/>
              </a:rPr>
              <a:t>年</a:t>
            </a:r>
            <a:r>
              <a:rPr lang="en-US" altLang="ja-JP" sz="1050" dirty="0">
                <a:latin typeface="メイリオ" panose="020B0604030504040204" pitchFamily="50" charset="-128"/>
                <a:ea typeface="メイリオ" panose="020B0604030504040204" pitchFamily="50" charset="-128"/>
              </a:rPr>
              <a:t>12</a:t>
            </a:r>
            <a:r>
              <a:rPr lang="ja-JP" altLang="en-US" sz="1050" dirty="0">
                <a:latin typeface="メイリオ" panose="020B0604030504040204" pitchFamily="50" charset="-128"/>
                <a:ea typeface="メイリオ" panose="020B0604030504040204" pitchFamily="50" charset="-128"/>
              </a:rPr>
              <a:t>月</a:t>
            </a:r>
            <a:r>
              <a:rPr lang="en-US" altLang="ja-JP" sz="1050" dirty="0">
                <a:latin typeface="メイリオ" panose="020B0604030504040204" pitchFamily="50" charset="-128"/>
                <a:ea typeface="メイリオ" panose="020B0604030504040204" pitchFamily="50" charset="-128"/>
              </a:rPr>
              <a:t>1</a:t>
            </a:r>
            <a:r>
              <a:rPr lang="ja-JP" altLang="en-US" sz="1050" dirty="0">
                <a:latin typeface="メイリオ" panose="020B0604030504040204" pitchFamily="50" charset="-128"/>
                <a:ea typeface="メイリオ" panose="020B0604030504040204" pitchFamily="50" charset="-128"/>
              </a:rPr>
              <a:t>日から「ながらスマホ」の罰則が強化され、</a:t>
            </a:r>
            <a:r>
              <a:rPr lang="ja-JP" altLang="en-US" sz="1050" b="1" dirty="0">
                <a:latin typeface="メイリオ" panose="020B0604030504040204" pitchFamily="50" charset="-128"/>
                <a:ea typeface="メイリオ" panose="020B0604030504040204" pitchFamily="50" charset="-128"/>
              </a:rPr>
              <a:t>自転車運転中の「ながらスマホ」も厳罰化</a:t>
            </a:r>
            <a:r>
              <a:rPr lang="ja-JP" altLang="en-US" sz="1050" dirty="0">
                <a:latin typeface="メイリオ" panose="020B0604030504040204" pitchFamily="50" charset="-128"/>
                <a:ea typeface="メイリオ" panose="020B0604030504040204" pitchFamily="50" charset="-128"/>
              </a:rPr>
              <a:t>されています。</a:t>
            </a:r>
            <a:endParaRPr lang="en-US" altLang="ja-JP" sz="1050" dirty="0">
              <a:latin typeface="メイリオ" panose="020B0604030504040204" pitchFamily="50" charset="-128"/>
              <a:ea typeface="メイリオ" panose="020B0604030504040204" pitchFamily="50" charset="-128"/>
            </a:endParaRPr>
          </a:p>
          <a:p>
            <a:endParaRPr lang="en-US" altLang="ja-JP" sz="1050" dirty="0">
              <a:latin typeface="メイリオ" panose="020B0604030504040204" pitchFamily="50" charset="-128"/>
              <a:ea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rPr>
              <a:t>　過去には、スマートフォンを操作しながら自転車を運転していた学生が、歩行者とぶつかって</a:t>
            </a:r>
            <a:r>
              <a:rPr lang="ja-JP" altLang="en-US" sz="1050" b="1" dirty="0">
                <a:latin typeface="メイリオ" panose="020B0604030504040204" pitchFamily="50" charset="-128"/>
                <a:ea typeface="メイリオ" panose="020B0604030504040204" pitchFamily="50" charset="-128"/>
              </a:rPr>
              <a:t>大きな障害が残るけがを負わせ、多額の損害賠償の支払いを命じられた</a:t>
            </a:r>
            <a:r>
              <a:rPr lang="ja-JP" altLang="en-US" sz="1050" dirty="0">
                <a:latin typeface="メイリオ" panose="020B0604030504040204" pitchFamily="50" charset="-128"/>
                <a:ea typeface="メイリオ" panose="020B0604030504040204" pitchFamily="50" charset="-128"/>
              </a:rPr>
              <a:t>ケースもあります。</a:t>
            </a:r>
            <a:endParaRPr lang="en-US" altLang="ja-JP" sz="1050" dirty="0">
              <a:latin typeface="メイリオ" panose="020B0604030504040204" pitchFamily="50" charset="-128"/>
              <a:ea typeface="メイリオ" panose="020B0604030504040204" pitchFamily="50" charset="-128"/>
            </a:endParaRPr>
          </a:p>
          <a:p>
            <a:endParaRPr lang="en-US" altLang="ja-JP" sz="1050" dirty="0">
              <a:latin typeface="メイリオ" panose="020B0604030504040204" pitchFamily="50" charset="-128"/>
              <a:ea typeface="メイリオ" panose="020B0604030504040204" pitchFamily="50" charset="-128"/>
            </a:endParaRPr>
          </a:p>
          <a:p>
            <a:endParaRPr lang="en-US" altLang="ja-JP" sz="1050" dirty="0">
              <a:latin typeface="メイリオ" panose="020B0604030504040204" pitchFamily="50" charset="-128"/>
              <a:ea typeface="メイリオ" panose="020B0604030504040204" pitchFamily="50" charset="-128"/>
            </a:endParaRPr>
          </a:p>
          <a:p>
            <a:r>
              <a:rPr lang="ja-JP" altLang="en-US" sz="1100" dirty="0">
                <a:latin typeface="メイリオ" panose="020B0604030504040204" pitchFamily="50" charset="-128"/>
                <a:ea typeface="メイリオ" panose="020B0604030504040204" pitchFamily="50" charset="-128"/>
              </a:rPr>
              <a:t>　スマートフォンを操作しながら歩いていると、周りの状況が把握できなくなるため、つきまといやひったくりなどの被害にあうこともあります。</a:t>
            </a:r>
            <a:endParaRPr lang="en-US" altLang="ja-JP" sz="1100" dirty="0">
              <a:latin typeface="メイリオ" panose="020B0604030504040204" pitchFamily="50" charset="-128"/>
              <a:ea typeface="メイリオ" panose="020B0604030504040204" pitchFamily="50" charset="-128"/>
            </a:endParaRPr>
          </a:p>
          <a:p>
            <a:endParaRPr lang="en-US" altLang="ja-JP" sz="1100" dirty="0">
              <a:latin typeface="メイリオ" panose="020B0604030504040204" pitchFamily="50" charset="-128"/>
              <a:ea typeface="メイリオ" panose="020B0604030504040204" pitchFamily="50" charset="-128"/>
            </a:endParaRPr>
          </a:p>
          <a:p>
            <a:r>
              <a:rPr lang="ja-JP" altLang="en-US" sz="1100" dirty="0">
                <a:latin typeface="メイリオ" panose="020B0604030504040204" pitchFamily="50" charset="-128"/>
                <a:ea typeface="メイリオ" panose="020B0604030504040204" pitchFamily="50" charset="-128"/>
              </a:rPr>
              <a:t>　携帯ゲームプレイヤーやタブレットの使用も、視野がせまくなり注意力が散漫になるので、「ながらスマホ」と同様の危険性があります。</a:t>
            </a:r>
            <a:endParaRPr lang="en-US" altLang="ja-JP" sz="1100" dirty="0">
              <a:latin typeface="メイリオ" panose="020B0604030504040204" pitchFamily="50" charset="-128"/>
              <a:ea typeface="メイリオ" panose="020B0604030504040204" pitchFamily="50" charset="-128"/>
            </a:endParaRPr>
          </a:p>
          <a:p>
            <a:endParaRPr lang="en-US" altLang="ja-JP" sz="1100" dirty="0">
              <a:latin typeface="メイリオ" panose="020B0604030504040204" pitchFamily="50" charset="-128"/>
              <a:ea typeface="メイリオ" panose="020B0604030504040204" pitchFamily="50" charset="-128"/>
            </a:endParaRPr>
          </a:p>
          <a:p>
            <a:r>
              <a:rPr lang="ja-JP" altLang="en-US" sz="1100" dirty="0">
                <a:latin typeface="メイリオ" panose="020B0604030504040204" pitchFamily="50" charset="-128"/>
                <a:ea typeface="メイリオ" panose="020B0604030504040204" pitchFamily="50" charset="-128"/>
              </a:rPr>
              <a:t>　歩行中や自転車の運転中に、イヤホンやヘッドホンをつけて音楽を聴いたり通話をしたりしている人がいますが、周りの音が聞こえなくなるので、事故のリスクが高くなります。</a:t>
            </a:r>
            <a:endParaRPr lang="en-US" altLang="ja-JP" sz="1100" dirty="0">
              <a:latin typeface="メイリオ" panose="020B0604030504040204" pitchFamily="50" charset="-128"/>
              <a:ea typeface="メイリオ" panose="020B0604030504040204" pitchFamily="50" charset="-128"/>
            </a:endParaRPr>
          </a:p>
        </p:txBody>
      </p:sp>
      <p:sp>
        <p:nvSpPr>
          <p:cNvPr id="2" name="テキスト ボックス 1"/>
          <p:cNvSpPr txBox="1"/>
          <p:nvPr/>
        </p:nvSpPr>
        <p:spPr>
          <a:xfrm>
            <a:off x="1165776" y="632520"/>
            <a:ext cx="4526449" cy="338554"/>
          </a:xfrm>
          <a:prstGeom prst="rect">
            <a:avLst/>
          </a:prstGeom>
          <a:noFill/>
        </p:spPr>
        <p:txBody>
          <a:bodyPr wrap="square" rtlCol="0">
            <a:spAutoFit/>
          </a:bodyPr>
          <a:lstStyle/>
          <a:p>
            <a:pPr algn="ctr"/>
            <a:r>
              <a:rPr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「ながらスマホ」やっていませんか？</a:t>
            </a:r>
            <a:endParaRPr lang="en-US" altLang="ja-JP" sz="16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テキスト ボックス 7">
            <a:extLst>
              <a:ext uri="{FF2B5EF4-FFF2-40B4-BE49-F238E27FC236}">
                <a16:creationId xmlns:a16="http://schemas.microsoft.com/office/drawing/2014/main" id="{E325ECE5-2897-4C4E-B0F2-5AF106309D0D}"/>
              </a:ext>
            </a:extLst>
          </p:cNvPr>
          <p:cNvSpPr txBox="1"/>
          <p:nvPr/>
        </p:nvSpPr>
        <p:spPr>
          <a:xfrm>
            <a:off x="2321986" y="9628716"/>
            <a:ext cx="4695183" cy="215444"/>
          </a:xfrm>
          <a:prstGeom prst="rect">
            <a:avLst/>
          </a:prstGeom>
          <a:noFill/>
        </p:spPr>
        <p:txBody>
          <a:bodyPr wrap="square" rtlCol="0">
            <a:spAutoFit/>
          </a:bodyPr>
          <a:lstStyle/>
          <a:p>
            <a:r>
              <a:rPr kumimoji="1" lang="en-US" altLang="ja-JP" sz="800" dirty="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rPr>
              <a:t>本資料は、埼玉県教育委員会の委託により、</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ポールトゥウィン株式会社</a:t>
            </a:r>
            <a:r>
              <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rPr>
              <a:t>が作成したものです。</a:t>
            </a:r>
          </a:p>
        </p:txBody>
      </p:sp>
    </p:spTree>
    <p:extLst>
      <p:ext uri="{BB962C8B-B14F-4D97-AF65-F5344CB8AC3E}">
        <p14:creationId xmlns:p14="http://schemas.microsoft.com/office/powerpoint/2010/main" val="86751373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17358</TotalTime>
  <Words>409</Words>
  <PresentationFormat>A4 210 x 297 mm</PresentationFormat>
  <Paragraphs>25</Paragraphs>
  <Slides>1</Slides>
  <Notes>1</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メイリオ</vt:lpstr>
      <vt:lpstr>Arial</vt:lpstr>
      <vt:lpstr>Calibri</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2015-12-15T08:10:10Z</cp:lastPrinted>
  <dcterms:created xsi:type="dcterms:W3CDTF">2015-03-26T01:59:15Z</dcterms:created>
  <dcterms:modified xsi:type="dcterms:W3CDTF">2022-06-23T05:12:49Z</dcterms:modified>
</cp:coreProperties>
</file>