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056" y="66"/>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2024/1/10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2024/1/10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2024/1/10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817812" y="2268959"/>
            <a:ext cx="5222377" cy="307777"/>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知らない人からの</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の中には、犯罪行為を目的としたものも</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351583"/>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の</a:t>
            </a:r>
            <a:r>
              <a:rPr lang="en-US" altLang="ja-JP" sz="1050" dirty="0">
                <a:latin typeface="メイリオ" panose="020B0604030504040204" pitchFamily="50" charset="-128"/>
                <a:ea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rPr>
              <a:t>は、若者たちのあいだで日常的なコミュニケーションツールとなっています。みなさんの 中にも、友だちと連絡をとる際に</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の</a:t>
            </a:r>
            <a:r>
              <a:rPr lang="en-US" altLang="ja-JP" sz="1050" dirty="0">
                <a:latin typeface="メイリオ" panose="020B0604030504040204" pitchFamily="50" charset="-128"/>
                <a:ea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rPr>
              <a:t>を使うことが多いという人がいるのではないでしょうか。 しかし、</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を使っていると、知らない人から</a:t>
            </a:r>
            <a:r>
              <a:rPr lang="en-US" altLang="ja-JP" sz="1050" dirty="0">
                <a:latin typeface="メイリオ" panose="020B0604030504040204" pitchFamily="50" charset="-128"/>
                <a:ea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rPr>
              <a:t>が送られてくることもあり、それをきっかけにトラ ブルに巻き込まれてしまった事案もしばしば発生しています。 </a:t>
            </a:r>
            <a:endParaRPr lang="en-US" altLang="ja-JP" sz="1050"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395640" y="8627149"/>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SNS</a:t>
            </a:r>
            <a:r>
              <a:rPr lang="ja-JP" altLang="en-US" sz="1200" b="1" dirty="0">
                <a:latin typeface="メイリオ" panose="020B0604030504040204" pitchFamily="50" charset="-128"/>
                <a:ea typeface="メイリオ" panose="020B0604030504040204" pitchFamily="50" charset="-128"/>
              </a:rPr>
              <a:t>の</a:t>
            </a:r>
            <a:r>
              <a:rPr lang="en-US" altLang="ja-JP" sz="1200" b="1" dirty="0">
                <a:latin typeface="メイリオ" panose="020B0604030504040204" pitchFamily="50" charset="-128"/>
                <a:ea typeface="メイリオ" panose="020B0604030504040204" pitchFamily="50" charset="-128"/>
              </a:rPr>
              <a:t>DM</a:t>
            </a:r>
            <a:r>
              <a:rPr lang="ja-JP" altLang="en-US" sz="1200" b="1" dirty="0">
                <a:latin typeface="メイリオ" panose="020B0604030504040204" pitchFamily="50" charset="-128"/>
                <a:ea typeface="メイリオ" panose="020B0604030504040204" pitchFamily="50" charset="-128"/>
              </a:rPr>
              <a:t>では、犯罪行為を目的とした人物からメッセージが届くこともめずらしくありません。実生活での知り合い以外の人とは</a:t>
            </a:r>
            <a:r>
              <a:rPr lang="en-US" altLang="ja-JP" sz="1200" b="1" dirty="0">
                <a:latin typeface="メイリオ" panose="020B0604030504040204" pitchFamily="50" charset="-128"/>
                <a:ea typeface="メイリオ" panose="020B0604030504040204" pitchFamily="50" charset="-128"/>
              </a:rPr>
              <a:t>DM</a:t>
            </a:r>
            <a:r>
              <a:rPr lang="ja-JP" altLang="en-US" sz="1200" b="1" dirty="0">
                <a:latin typeface="メイリオ" panose="020B0604030504040204" pitchFamily="50" charset="-128"/>
                <a:ea typeface="メイリオ" panose="020B0604030504040204" pitchFamily="50" charset="-128"/>
              </a:rPr>
              <a:t>でやりとりをしないようにしてください。</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82888" y="632520"/>
            <a:ext cx="5692225" cy="58477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知らない人からの</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（ダイレクトメッセージ）に</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a:latin typeface="メイリオ" panose="020B0604030504040204" pitchFamily="50" charset="-128"/>
                <a:ea typeface="メイリオ" panose="020B0604030504040204" pitchFamily="50" charset="-128"/>
                <a:cs typeface="メイリオ" panose="020B0604030504040204" pitchFamily="50" charset="-128"/>
              </a:rPr>
              <a:t>注意しましょう</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4" name="テキスト ボックス 3">
            <a:extLst>
              <a:ext uri="{FF2B5EF4-FFF2-40B4-BE49-F238E27FC236}">
                <a16:creationId xmlns:a16="http://schemas.microsoft.com/office/drawing/2014/main" id="{B576EC64-53A6-47B6-9D4F-AC64804192DE}"/>
              </a:ext>
            </a:extLst>
          </p:cNvPr>
          <p:cNvSpPr txBox="1"/>
          <p:nvPr/>
        </p:nvSpPr>
        <p:spPr>
          <a:xfrm>
            <a:off x="372220" y="2682860"/>
            <a:ext cx="6297140" cy="186974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上で友だちとしてつながっていない相手ともやりとりが可能（</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によっては、どの利用者からでも</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を受信できるよう設定する必要があります）で、やりとりの内容を第三者から見られることもない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犯罪行為を目的とした人物からメッセージが届く</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中でも注意が必要なのが、</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性的な目的でメッセージを送ってくる人物</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です。ネガティブな投稿をすると、知らない人から心配するような</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が送られてくることがあります。やさしい人だなと思い返信したところ、相手から誘い出されて、性的被害を受けたり、誘拐されたりしたという事件が実際に起きています。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また、共通の趣味などをきっかけにインターネット上で知り合い、</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のやりとりを重ねて仲良くなった人物から誘い出されて被害にあう</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ケースもあるので、注意が必要です。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3F708D17-E904-D398-A24B-2D1F7C85B589}"/>
              </a:ext>
            </a:extLst>
          </p:cNvPr>
          <p:cNvSpPr txBox="1"/>
          <p:nvPr/>
        </p:nvSpPr>
        <p:spPr>
          <a:xfrm>
            <a:off x="373462" y="4880992"/>
            <a:ext cx="619699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（注意）他にも、このような</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には注意が必要です！</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直線コネクタ 6">
            <a:extLst>
              <a:ext uri="{FF2B5EF4-FFF2-40B4-BE49-F238E27FC236}">
                <a16:creationId xmlns:a16="http://schemas.microsoft.com/office/drawing/2014/main" id="{AC02D181-1C67-EC2B-B56D-C0AE9894498C}"/>
              </a:ext>
            </a:extLst>
          </p:cNvPr>
          <p:cNvCxnSpPr>
            <a:cxnSpLocks/>
          </p:cNvCxnSpPr>
          <p:nvPr/>
        </p:nvCxnSpPr>
        <p:spPr>
          <a:xfrm rot="10800000">
            <a:off x="3428664" y="5313040"/>
            <a:ext cx="0" cy="2988000"/>
          </a:xfrm>
          <a:prstGeom prst="line">
            <a:avLst/>
          </a:prstGeom>
          <a:ln w="9525">
            <a:solidFill>
              <a:schemeClr val="tx1">
                <a:lumMod val="50000"/>
                <a:lumOff val="5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9" name="テキスト ボックス 8">
            <a:extLst>
              <a:ext uri="{FF2B5EF4-FFF2-40B4-BE49-F238E27FC236}">
                <a16:creationId xmlns:a16="http://schemas.microsoft.com/office/drawing/2014/main" id="{FE82AF06-BB21-CAB2-4E72-3B107A81E083}"/>
              </a:ext>
            </a:extLst>
          </p:cNvPr>
          <p:cNvSpPr txBox="1"/>
          <p:nvPr/>
        </p:nvSpPr>
        <p:spPr>
          <a:xfrm>
            <a:off x="386068" y="5368205"/>
            <a:ext cx="3042592"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◆バイトを募集する</a:t>
            </a:r>
            <a:r>
              <a:rPr lang="en-US" altLang="ja-JP" sz="1100" b="1" dirty="0">
                <a:latin typeface="メイリオ" panose="020B0604030504040204" pitchFamily="50" charset="-128"/>
                <a:ea typeface="メイリオ" panose="020B0604030504040204" pitchFamily="50" charset="-128"/>
              </a:rPr>
              <a:t>DM</a:t>
            </a:r>
          </a:p>
        </p:txBody>
      </p:sp>
      <p:sp>
        <p:nvSpPr>
          <p:cNvPr id="10" name="テキスト ボックス 9">
            <a:extLst>
              <a:ext uri="{FF2B5EF4-FFF2-40B4-BE49-F238E27FC236}">
                <a16:creationId xmlns:a16="http://schemas.microsoft.com/office/drawing/2014/main" id="{16542519-6114-415E-949E-792AC5D92ECB}"/>
              </a:ext>
            </a:extLst>
          </p:cNvPr>
          <p:cNvSpPr txBox="1"/>
          <p:nvPr/>
        </p:nvSpPr>
        <p:spPr>
          <a:xfrm>
            <a:off x="3482752" y="5370760"/>
            <a:ext cx="3042592" cy="430887"/>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◆「プレゼントに当選した」「商品が安く</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購入できる」といった</a:t>
            </a:r>
            <a:r>
              <a:rPr lang="en-US" altLang="ja-JP" sz="1100" b="1" dirty="0">
                <a:latin typeface="メイリオ" panose="020B0604030504040204" pitchFamily="50" charset="-128"/>
                <a:ea typeface="メイリオ" panose="020B0604030504040204" pitchFamily="50" charset="-128"/>
              </a:rPr>
              <a:t>DM</a:t>
            </a:r>
          </a:p>
        </p:txBody>
      </p:sp>
      <p:sp>
        <p:nvSpPr>
          <p:cNvPr id="13" name="テキスト ボックス 12">
            <a:extLst>
              <a:ext uri="{FF2B5EF4-FFF2-40B4-BE49-F238E27FC236}">
                <a16:creationId xmlns:a16="http://schemas.microsoft.com/office/drawing/2014/main" id="{FB94F232-8E90-C81D-59F5-0F1A574E1658}"/>
              </a:ext>
            </a:extLst>
          </p:cNvPr>
          <p:cNvSpPr txBox="1"/>
          <p:nvPr/>
        </p:nvSpPr>
        <p:spPr>
          <a:xfrm>
            <a:off x="386408" y="5889104"/>
            <a:ext cx="3042592"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知らないアカウントから届くバイト募集の</a:t>
            </a:r>
            <a:r>
              <a:rPr lang="en-US" altLang="ja-JP" sz="1050" dirty="0">
                <a:latin typeface="メイリオ" panose="020B0604030504040204" pitchFamily="50" charset="-128"/>
                <a:ea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rPr>
              <a:t>は、</a:t>
            </a:r>
            <a:r>
              <a:rPr lang="ja-JP" altLang="en-US" sz="1050" b="1" dirty="0">
                <a:latin typeface="メイリオ" panose="020B0604030504040204" pitchFamily="50" charset="-128"/>
                <a:ea typeface="メイリオ" panose="020B0604030504040204" pitchFamily="50" charset="-128"/>
              </a:rPr>
              <a:t>「闇バイト」の勧誘</a:t>
            </a:r>
            <a:r>
              <a:rPr lang="ja-JP" altLang="en-US" sz="1050" dirty="0">
                <a:latin typeface="メイリオ" panose="020B0604030504040204" pitchFamily="50" charset="-128"/>
                <a:ea typeface="メイリオ" panose="020B0604030504040204" pitchFamily="50" charset="-128"/>
              </a:rPr>
              <a:t>である可能性が</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あります。簡単な仕事で高額が稼げるといっ</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たうたい文句に惹かれて返信すると、個人情</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報を聞き出され、犯罪に加担する仕事をやら</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されるのです。</a:t>
            </a:r>
            <a:endParaRPr lang="en-US" altLang="ja-JP" sz="105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73B5FE1D-EED5-94AA-267D-4AA347CDD11A}"/>
              </a:ext>
            </a:extLst>
          </p:cNvPr>
          <p:cNvSpPr txBox="1"/>
          <p:nvPr/>
        </p:nvSpPr>
        <p:spPr>
          <a:xfrm>
            <a:off x="3482752" y="5852954"/>
            <a:ext cx="2988168"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a:t>
            </a:r>
            <a:r>
              <a:rPr kumimoji="1" lang="ja-JP" altLang="en-US" sz="1050" b="1" dirty="0">
                <a:latin typeface="メイリオ" panose="020B0604030504040204" pitchFamily="50" charset="-128"/>
                <a:ea typeface="メイリオ" panose="020B0604030504040204" pitchFamily="50" charset="-128"/>
              </a:rPr>
              <a:t>実在するブランド等になりすましたアカウ</a:t>
            </a:r>
            <a:endParaRPr kumimoji="1" lang="en-US" altLang="ja-JP" sz="1050" b="1" dirty="0">
              <a:latin typeface="メイリオ" panose="020B0604030504040204" pitchFamily="50" charset="-128"/>
              <a:ea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ント</a:t>
            </a:r>
            <a:r>
              <a:rPr kumimoji="1" lang="ja-JP" altLang="en-US" sz="1050" dirty="0">
                <a:latin typeface="メイリオ" panose="020B0604030504040204" pitchFamily="50" charset="-128"/>
                <a:ea typeface="メイリオ" panose="020B0604030504040204" pitchFamily="50" charset="-128"/>
              </a:rPr>
              <a:t>から、そのような</a:t>
            </a:r>
            <a:r>
              <a:rPr kumimoji="1" lang="en-US" altLang="ja-JP" sz="1050" dirty="0">
                <a:latin typeface="メイリオ" panose="020B0604030504040204" pitchFamily="50" charset="-128"/>
                <a:ea typeface="メイリオ" panose="020B0604030504040204" pitchFamily="50" charset="-128"/>
              </a:rPr>
              <a:t>DM</a:t>
            </a:r>
            <a:r>
              <a:rPr kumimoji="1" lang="ja-JP" altLang="en-US" sz="1050" dirty="0">
                <a:latin typeface="メイリオ" panose="020B0604030504040204" pitchFamily="50" charset="-128"/>
                <a:ea typeface="メイリオ" panose="020B0604030504040204" pitchFamily="50" charset="-128"/>
              </a:rPr>
              <a:t>が送られてくるこ</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とがあります。</a:t>
            </a:r>
            <a:r>
              <a:rPr kumimoji="1" lang="en-US" altLang="ja-JP" sz="1050" dirty="0">
                <a:latin typeface="メイリオ" panose="020B0604030504040204" pitchFamily="50" charset="-128"/>
                <a:ea typeface="メイリオ" panose="020B0604030504040204" pitchFamily="50" charset="-128"/>
              </a:rPr>
              <a:t>DM</a:t>
            </a:r>
            <a:r>
              <a:rPr kumimoji="1" lang="ja-JP" altLang="en-US" sz="1050" dirty="0">
                <a:latin typeface="メイリオ" panose="020B0604030504040204" pitchFamily="50" charset="-128"/>
                <a:ea typeface="メイリオ" panose="020B0604030504040204" pitchFamily="50" charset="-128"/>
              </a:rPr>
              <a:t>内に掲載されている</a:t>
            </a:r>
            <a:r>
              <a:rPr kumimoji="1" lang="en-US" altLang="ja-JP" sz="1050" dirty="0">
                <a:latin typeface="メイリオ" panose="020B0604030504040204" pitchFamily="50" charset="-128"/>
                <a:ea typeface="メイリオ" panose="020B0604030504040204" pitchFamily="50" charset="-128"/>
              </a:rPr>
              <a:t>URL</a:t>
            </a:r>
          </a:p>
          <a:p>
            <a:r>
              <a:rPr kumimoji="1" lang="ja-JP" altLang="en-US" sz="1050" dirty="0">
                <a:latin typeface="メイリオ" panose="020B0604030504040204" pitchFamily="50" charset="-128"/>
                <a:ea typeface="メイリオ" panose="020B0604030504040204" pitchFamily="50" charset="-128"/>
              </a:rPr>
              <a:t>をクリックすると、個人情報の入力をうなが</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され、情報を抜き取られてしまいます。</a:t>
            </a:r>
            <a:endParaRPr lang="en-US" altLang="ja-JP" sz="1050" dirty="0">
              <a:latin typeface="メイリオ" panose="020B0604030504040204" pitchFamily="50" charset="-128"/>
              <a:ea typeface="メイリオ" panose="020B0604030504040204" pitchFamily="50" charset="-128"/>
            </a:endParaRPr>
          </a:p>
        </p:txBody>
      </p:sp>
      <p:grpSp>
        <p:nvGrpSpPr>
          <p:cNvPr id="20" name="グループ化 19">
            <a:extLst>
              <a:ext uri="{FF2B5EF4-FFF2-40B4-BE49-F238E27FC236}">
                <a16:creationId xmlns:a16="http://schemas.microsoft.com/office/drawing/2014/main" id="{AB015DF4-2A5B-3C5B-952B-3AFDA21566EA}"/>
              </a:ext>
            </a:extLst>
          </p:cNvPr>
          <p:cNvGrpSpPr/>
          <p:nvPr/>
        </p:nvGrpSpPr>
        <p:grpSpPr>
          <a:xfrm>
            <a:off x="980728" y="7064283"/>
            <a:ext cx="1704781" cy="878110"/>
            <a:chOff x="548681" y="7064283"/>
            <a:chExt cx="1704781" cy="878110"/>
          </a:xfrm>
        </p:grpSpPr>
        <p:sp>
          <p:nvSpPr>
            <p:cNvPr id="18" name="正方形/長方形 17">
              <a:extLst>
                <a:ext uri="{FF2B5EF4-FFF2-40B4-BE49-F238E27FC236}">
                  <a16:creationId xmlns:a16="http://schemas.microsoft.com/office/drawing/2014/main" id="{2B2ED56B-AC9E-C44F-C0B4-A922D452E123}"/>
                </a:ext>
              </a:extLst>
            </p:cNvPr>
            <p:cNvSpPr/>
            <p:nvPr/>
          </p:nvSpPr>
          <p:spPr>
            <a:xfrm>
              <a:off x="548681" y="7064283"/>
              <a:ext cx="1704781" cy="87811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824F931-F747-B199-52B4-F04B4F79AE80}"/>
                </a:ext>
              </a:extLst>
            </p:cNvPr>
            <p:cNvSpPr txBox="1"/>
            <p:nvPr/>
          </p:nvSpPr>
          <p:spPr>
            <a:xfrm>
              <a:off x="620688" y="7135406"/>
              <a:ext cx="1632774" cy="738664"/>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安全に稼げる仕事です</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作業内容は簡単で、</a:t>
              </a:r>
              <a:endParaRPr kumimoji="1" lang="en-US" altLang="ja-JP" sz="1050" dirty="0">
                <a:latin typeface="メイリオ" panose="020B0604030504040204" pitchFamily="50" charset="-128"/>
                <a:ea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日</a:t>
              </a:r>
              <a:r>
                <a:rPr lang="ja-JP" altLang="en-US" sz="1050" dirty="0">
                  <a:latin typeface="メイリオ" panose="020B0604030504040204" pitchFamily="50" charset="-128"/>
                  <a:ea typeface="メイリオ" panose="020B0604030504040204" pitchFamily="50" charset="-128"/>
                </a:rPr>
                <a:t>〇万円以上も可能！</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中高生も大歓迎！</a:t>
              </a:r>
            </a:p>
          </p:txBody>
        </p:sp>
      </p:grpSp>
      <p:grpSp>
        <p:nvGrpSpPr>
          <p:cNvPr id="26" name="グループ化 25">
            <a:extLst>
              <a:ext uri="{FF2B5EF4-FFF2-40B4-BE49-F238E27FC236}">
                <a16:creationId xmlns:a16="http://schemas.microsoft.com/office/drawing/2014/main" id="{E322C8DD-6E9B-512C-5B74-320C9518D908}"/>
              </a:ext>
            </a:extLst>
          </p:cNvPr>
          <p:cNvGrpSpPr/>
          <p:nvPr/>
        </p:nvGrpSpPr>
        <p:grpSpPr>
          <a:xfrm>
            <a:off x="3668435" y="7041231"/>
            <a:ext cx="2596266" cy="1097688"/>
            <a:chOff x="3668435" y="7041231"/>
            <a:chExt cx="2596266" cy="1097688"/>
          </a:xfrm>
        </p:grpSpPr>
        <p:sp>
          <p:nvSpPr>
            <p:cNvPr id="21" name="正方形/長方形 20">
              <a:extLst>
                <a:ext uri="{FF2B5EF4-FFF2-40B4-BE49-F238E27FC236}">
                  <a16:creationId xmlns:a16="http://schemas.microsoft.com/office/drawing/2014/main" id="{9D246163-345F-FB8A-9E79-3575D95A010E}"/>
                </a:ext>
              </a:extLst>
            </p:cNvPr>
            <p:cNvSpPr/>
            <p:nvPr/>
          </p:nvSpPr>
          <p:spPr>
            <a:xfrm>
              <a:off x="3668435" y="7041231"/>
              <a:ext cx="2596266" cy="1097311"/>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3F44F1CA-C302-F0D3-484B-A399FF25DC40}"/>
                </a:ext>
              </a:extLst>
            </p:cNvPr>
            <p:cNvSpPr txBox="1"/>
            <p:nvPr/>
          </p:nvSpPr>
          <p:spPr>
            <a:xfrm>
              <a:off x="3717032" y="7077090"/>
              <a:ext cx="2509496" cy="1061829"/>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プレゼント企画の抽選の結果、見事</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当選いたしました！</a:t>
              </a:r>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商品を受け取るには、以下のリンクをクリックして手続きをしてください。</a:t>
              </a:r>
              <a:endParaRPr kumimoji="1" lang="en-US" altLang="ja-JP" sz="1050" dirty="0">
                <a:latin typeface="メイリオ" panose="020B0604030504040204" pitchFamily="50" charset="-128"/>
                <a:ea typeface="メイリオ" panose="020B0604030504040204" pitchFamily="50" charset="-128"/>
              </a:endParaRPr>
            </a:p>
            <a:p>
              <a:r>
                <a:rPr lang="en-US" altLang="ja-JP" sz="1050" dirty="0">
                  <a:solidFill>
                    <a:schemeClr val="accent1"/>
                  </a:solidFill>
                  <a:latin typeface="メイリオ" panose="020B0604030504040204" pitchFamily="50" charset="-128"/>
                  <a:ea typeface="メイリオ" panose="020B0604030504040204" pitchFamily="50" charset="-128"/>
                </a:rPr>
                <a:t>https://×××××××××××</a:t>
              </a:r>
              <a:endParaRPr kumimoji="1" lang="ja-JP" altLang="en-US" sz="1050" dirty="0">
                <a:solidFill>
                  <a:schemeClr val="accent1"/>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17652</TotalTime>
  <Words>553</Words>
  <PresentationFormat>A4 210 x 297 mm</PresentationFormat>
  <Paragraphs>35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2024-01-10T01:57:55Z</dcterms:modified>
</cp:coreProperties>
</file>