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8" r:id="rId4"/>
    <p:sldId id="271" r:id="rId5"/>
    <p:sldId id="266" r:id="rId6"/>
    <p:sldId id="273" r:id="rId7"/>
    <p:sldId id="272" r:id="rId8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9311" y="2822321"/>
            <a:ext cx="3997960" cy="49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7475">
              <a:lnSpc>
                <a:spcPct val="109700"/>
              </a:lnSpc>
              <a:spcBef>
                <a:spcPts val="10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一定規模以上の家畜を飼養する畜産農家や事業者 が対象になり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</a:t>
            </a:r>
            <a:r>
              <a:rPr sz="1400" spc="-5" dirty="0">
                <a:latin typeface="ＭＳ Ｐゴシック"/>
                <a:cs typeface="ＭＳ Ｐゴシック"/>
              </a:rPr>
              <a:t>。</a:t>
            </a:r>
            <a:endParaRPr sz="1400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41697" y="2332482"/>
            <a:ext cx="2613025" cy="1260475"/>
          </a:xfrm>
          <a:custGeom>
            <a:avLst/>
            <a:gdLst/>
            <a:ahLst/>
            <a:cxnLst/>
            <a:rect l="l" t="t" r="r" b="b"/>
            <a:pathLst>
              <a:path w="2613025" h="1260475">
                <a:moveTo>
                  <a:pt x="2612897" y="525018"/>
                </a:moveTo>
                <a:lnTo>
                  <a:pt x="250697" y="525018"/>
                </a:lnTo>
                <a:lnTo>
                  <a:pt x="250697" y="1050036"/>
                </a:lnTo>
                <a:lnTo>
                  <a:pt x="267348" y="1110935"/>
                </a:lnTo>
                <a:lnTo>
                  <a:pt x="314076" y="1164744"/>
                </a:lnTo>
                <a:lnTo>
                  <a:pt x="347207" y="1188192"/>
                </a:lnTo>
                <a:lnTo>
                  <a:pt x="386044" y="1208908"/>
                </a:lnTo>
                <a:lnTo>
                  <a:pt x="429982" y="1226574"/>
                </a:lnTo>
                <a:lnTo>
                  <a:pt x="478416" y="1240871"/>
                </a:lnTo>
                <a:lnTo>
                  <a:pt x="530742" y="1251478"/>
                </a:lnTo>
                <a:lnTo>
                  <a:pt x="586355" y="1258077"/>
                </a:lnTo>
                <a:lnTo>
                  <a:pt x="644651" y="1260348"/>
                </a:lnTo>
                <a:lnTo>
                  <a:pt x="2218943" y="1260348"/>
                </a:lnTo>
                <a:lnTo>
                  <a:pt x="2277240" y="1258077"/>
                </a:lnTo>
                <a:lnTo>
                  <a:pt x="2332853" y="1251478"/>
                </a:lnTo>
                <a:lnTo>
                  <a:pt x="2385179" y="1240871"/>
                </a:lnTo>
                <a:lnTo>
                  <a:pt x="2433613" y="1226574"/>
                </a:lnTo>
                <a:lnTo>
                  <a:pt x="2477551" y="1208908"/>
                </a:lnTo>
                <a:lnTo>
                  <a:pt x="2516388" y="1188192"/>
                </a:lnTo>
                <a:lnTo>
                  <a:pt x="2549519" y="1164744"/>
                </a:lnTo>
                <a:lnTo>
                  <a:pt x="2596247" y="1110935"/>
                </a:lnTo>
                <a:lnTo>
                  <a:pt x="2612897" y="1050036"/>
                </a:lnTo>
                <a:lnTo>
                  <a:pt x="2612897" y="525018"/>
                </a:lnTo>
                <a:close/>
              </a:path>
              <a:path w="2613025" h="1260475">
                <a:moveTo>
                  <a:pt x="2218943" y="0"/>
                </a:moveTo>
                <a:lnTo>
                  <a:pt x="644651" y="0"/>
                </a:lnTo>
                <a:lnTo>
                  <a:pt x="580663" y="2740"/>
                </a:lnTo>
                <a:lnTo>
                  <a:pt x="519994" y="10674"/>
                </a:lnTo>
                <a:lnTo>
                  <a:pt x="463449" y="23372"/>
                </a:lnTo>
                <a:lnTo>
                  <a:pt x="411833" y="40404"/>
                </a:lnTo>
                <a:lnTo>
                  <a:pt x="365950" y="61341"/>
                </a:lnTo>
                <a:lnTo>
                  <a:pt x="326605" y="85752"/>
                </a:lnTo>
                <a:lnTo>
                  <a:pt x="294602" y="113208"/>
                </a:lnTo>
                <a:lnTo>
                  <a:pt x="270747" y="143280"/>
                </a:lnTo>
                <a:lnTo>
                  <a:pt x="250697" y="209550"/>
                </a:lnTo>
                <a:lnTo>
                  <a:pt x="0" y="544068"/>
                </a:lnTo>
                <a:lnTo>
                  <a:pt x="250697" y="525018"/>
                </a:lnTo>
                <a:lnTo>
                  <a:pt x="2612897" y="525018"/>
                </a:lnTo>
                <a:lnTo>
                  <a:pt x="2612897" y="209550"/>
                </a:lnTo>
                <a:lnTo>
                  <a:pt x="2592848" y="143280"/>
                </a:lnTo>
                <a:lnTo>
                  <a:pt x="2568993" y="113208"/>
                </a:lnTo>
                <a:lnTo>
                  <a:pt x="2536990" y="85752"/>
                </a:lnTo>
                <a:lnTo>
                  <a:pt x="2497645" y="61341"/>
                </a:lnTo>
                <a:lnTo>
                  <a:pt x="2451762" y="40404"/>
                </a:lnTo>
                <a:lnTo>
                  <a:pt x="2400146" y="23372"/>
                </a:lnTo>
                <a:lnTo>
                  <a:pt x="2343601" y="10674"/>
                </a:lnTo>
                <a:lnTo>
                  <a:pt x="2282932" y="2740"/>
                </a:lnTo>
                <a:lnTo>
                  <a:pt x="2218943" y="0"/>
                </a:lnTo>
                <a:close/>
              </a:path>
            </a:pathLst>
          </a:custGeom>
          <a:solidFill>
            <a:srgbClr val="EFE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1697" y="2332482"/>
            <a:ext cx="2613025" cy="1260475"/>
          </a:xfrm>
          <a:custGeom>
            <a:avLst/>
            <a:gdLst/>
            <a:ahLst/>
            <a:cxnLst/>
            <a:rect l="l" t="t" r="r" b="b"/>
            <a:pathLst>
              <a:path w="2613025" h="1260475">
                <a:moveTo>
                  <a:pt x="644651" y="0"/>
                </a:moveTo>
                <a:lnTo>
                  <a:pt x="580663" y="2740"/>
                </a:lnTo>
                <a:lnTo>
                  <a:pt x="519994" y="10674"/>
                </a:lnTo>
                <a:lnTo>
                  <a:pt x="463449" y="23372"/>
                </a:lnTo>
                <a:lnTo>
                  <a:pt x="411833" y="40404"/>
                </a:lnTo>
                <a:lnTo>
                  <a:pt x="365950" y="61341"/>
                </a:lnTo>
                <a:lnTo>
                  <a:pt x="326605" y="85752"/>
                </a:lnTo>
                <a:lnTo>
                  <a:pt x="294602" y="113208"/>
                </a:lnTo>
                <a:lnTo>
                  <a:pt x="270747" y="143280"/>
                </a:lnTo>
                <a:lnTo>
                  <a:pt x="250697" y="209550"/>
                </a:lnTo>
                <a:lnTo>
                  <a:pt x="0" y="544068"/>
                </a:lnTo>
                <a:lnTo>
                  <a:pt x="250697" y="525018"/>
                </a:lnTo>
                <a:lnTo>
                  <a:pt x="250697" y="1050036"/>
                </a:lnTo>
                <a:lnTo>
                  <a:pt x="254961" y="1081212"/>
                </a:lnTo>
                <a:lnTo>
                  <a:pt x="287255" y="1138886"/>
                </a:lnTo>
                <a:lnTo>
                  <a:pt x="347207" y="1188192"/>
                </a:lnTo>
                <a:lnTo>
                  <a:pt x="386044" y="1208908"/>
                </a:lnTo>
                <a:lnTo>
                  <a:pt x="429982" y="1226574"/>
                </a:lnTo>
                <a:lnTo>
                  <a:pt x="478416" y="1240871"/>
                </a:lnTo>
                <a:lnTo>
                  <a:pt x="530742" y="1251478"/>
                </a:lnTo>
                <a:lnTo>
                  <a:pt x="586355" y="1258077"/>
                </a:lnTo>
                <a:lnTo>
                  <a:pt x="644651" y="1260348"/>
                </a:lnTo>
                <a:lnTo>
                  <a:pt x="2218943" y="1260348"/>
                </a:lnTo>
                <a:lnTo>
                  <a:pt x="2277240" y="1258077"/>
                </a:lnTo>
                <a:lnTo>
                  <a:pt x="2332853" y="1251478"/>
                </a:lnTo>
                <a:lnTo>
                  <a:pt x="2385179" y="1240871"/>
                </a:lnTo>
                <a:lnTo>
                  <a:pt x="2433613" y="1226574"/>
                </a:lnTo>
                <a:lnTo>
                  <a:pt x="2477551" y="1208908"/>
                </a:lnTo>
                <a:lnTo>
                  <a:pt x="2516388" y="1188192"/>
                </a:lnTo>
                <a:lnTo>
                  <a:pt x="2549519" y="1164744"/>
                </a:lnTo>
                <a:lnTo>
                  <a:pt x="2596247" y="1110935"/>
                </a:lnTo>
                <a:lnTo>
                  <a:pt x="2612897" y="1050036"/>
                </a:lnTo>
                <a:lnTo>
                  <a:pt x="2612897" y="209550"/>
                </a:lnTo>
                <a:lnTo>
                  <a:pt x="2592848" y="143280"/>
                </a:lnTo>
                <a:lnTo>
                  <a:pt x="2568993" y="113208"/>
                </a:lnTo>
                <a:lnTo>
                  <a:pt x="2536990" y="85752"/>
                </a:lnTo>
                <a:lnTo>
                  <a:pt x="2497645" y="61340"/>
                </a:lnTo>
                <a:lnTo>
                  <a:pt x="2451762" y="40404"/>
                </a:lnTo>
                <a:lnTo>
                  <a:pt x="2400146" y="23372"/>
                </a:lnTo>
                <a:lnTo>
                  <a:pt x="2343601" y="10674"/>
                </a:lnTo>
                <a:lnTo>
                  <a:pt x="2282932" y="2740"/>
                </a:lnTo>
                <a:lnTo>
                  <a:pt x="2218943" y="0"/>
                </a:lnTo>
                <a:lnTo>
                  <a:pt x="64465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5195" y="3758184"/>
            <a:ext cx="6705600" cy="4178300"/>
          </a:xfrm>
          <a:custGeom>
            <a:avLst/>
            <a:gdLst/>
            <a:ahLst/>
            <a:cxnLst/>
            <a:rect l="l" t="t" r="r" b="b"/>
            <a:pathLst>
              <a:path w="6705600" h="4178300">
                <a:moveTo>
                  <a:pt x="6705600" y="0"/>
                </a:moveTo>
                <a:lnTo>
                  <a:pt x="0" y="0"/>
                </a:lnTo>
                <a:lnTo>
                  <a:pt x="0" y="4178046"/>
                </a:lnTo>
                <a:lnTo>
                  <a:pt x="6304026" y="4178046"/>
                </a:lnTo>
                <a:lnTo>
                  <a:pt x="6705600" y="3927348"/>
                </a:lnTo>
                <a:lnTo>
                  <a:pt x="6705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29221" y="7685531"/>
            <a:ext cx="401955" cy="250825"/>
          </a:xfrm>
          <a:custGeom>
            <a:avLst/>
            <a:gdLst/>
            <a:ahLst/>
            <a:cxnLst/>
            <a:rect l="l" t="t" r="r" b="b"/>
            <a:pathLst>
              <a:path w="401954" h="250825">
                <a:moveTo>
                  <a:pt x="103632" y="9144"/>
                </a:moveTo>
                <a:lnTo>
                  <a:pt x="0" y="250698"/>
                </a:lnTo>
                <a:lnTo>
                  <a:pt x="342985" y="36576"/>
                </a:lnTo>
                <a:lnTo>
                  <a:pt x="211169" y="36576"/>
                </a:lnTo>
                <a:lnTo>
                  <a:pt x="165297" y="34205"/>
                </a:lnTo>
                <a:lnTo>
                  <a:pt x="129247" y="24976"/>
                </a:lnTo>
                <a:lnTo>
                  <a:pt x="103632" y="9144"/>
                </a:lnTo>
                <a:close/>
              </a:path>
              <a:path w="401954" h="250825">
                <a:moveTo>
                  <a:pt x="401574" y="0"/>
                </a:moveTo>
                <a:lnTo>
                  <a:pt x="329921" y="19727"/>
                </a:lnTo>
                <a:lnTo>
                  <a:pt x="266248" y="31834"/>
                </a:lnTo>
                <a:lnTo>
                  <a:pt x="211169" y="36576"/>
                </a:lnTo>
                <a:lnTo>
                  <a:pt x="342985" y="36576"/>
                </a:lnTo>
                <a:lnTo>
                  <a:pt x="401574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5195" y="3758184"/>
            <a:ext cx="6705600" cy="4178300"/>
          </a:xfrm>
          <a:custGeom>
            <a:avLst/>
            <a:gdLst/>
            <a:ahLst/>
            <a:cxnLst/>
            <a:rect l="l" t="t" r="r" b="b"/>
            <a:pathLst>
              <a:path w="6705600" h="4178300">
                <a:moveTo>
                  <a:pt x="0" y="0"/>
                </a:moveTo>
                <a:lnTo>
                  <a:pt x="0" y="4178046"/>
                </a:lnTo>
                <a:lnTo>
                  <a:pt x="6304026" y="4178046"/>
                </a:lnTo>
                <a:lnTo>
                  <a:pt x="6705600" y="3927348"/>
                </a:lnTo>
                <a:lnTo>
                  <a:pt x="6705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29221" y="7685531"/>
            <a:ext cx="401955" cy="250825"/>
          </a:xfrm>
          <a:custGeom>
            <a:avLst/>
            <a:gdLst/>
            <a:ahLst/>
            <a:cxnLst/>
            <a:rect l="l" t="t" r="r" b="b"/>
            <a:pathLst>
              <a:path w="401954" h="250825">
                <a:moveTo>
                  <a:pt x="0" y="250698"/>
                </a:moveTo>
                <a:lnTo>
                  <a:pt x="103632" y="9143"/>
                </a:lnTo>
                <a:lnTo>
                  <a:pt x="129247" y="24976"/>
                </a:lnTo>
                <a:lnTo>
                  <a:pt x="165297" y="34205"/>
                </a:lnTo>
                <a:lnTo>
                  <a:pt x="211169" y="36575"/>
                </a:lnTo>
                <a:lnTo>
                  <a:pt x="266248" y="31834"/>
                </a:lnTo>
                <a:lnTo>
                  <a:pt x="329921" y="19727"/>
                </a:lnTo>
                <a:lnTo>
                  <a:pt x="401574" y="0"/>
                </a:lnTo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5195" y="1243583"/>
            <a:ext cx="6705600" cy="901700"/>
          </a:xfrm>
          <a:custGeom>
            <a:avLst/>
            <a:gdLst/>
            <a:ahLst/>
            <a:cxnLst/>
            <a:rect l="l" t="t" r="r" b="b"/>
            <a:pathLst>
              <a:path w="6705600" h="901700">
                <a:moveTo>
                  <a:pt x="0" y="901446"/>
                </a:moveTo>
                <a:lnTo>
                  <a:pt x="6705600" y="901446"/>
                </a:lnTo>
                <a:lnTo>
                  <a:pt x="6705600" y="0"/>
                </a:lnTo>
                <a:lnTo>
                  <a:pt x="0" y="0"/>
                </a:lnTo>
                <a:lnTo>
                  <a:pt x="0" y="9014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5195" y="1243583"/>
            <a:ext cx="6705600" cy="901700"/>
          </a:xfrm>
          <a:custGeom>
            <a:avLst/>
            <a:gdLst/>
            <a:ahLst/>
            <a:cxnLst/>
            <a:rect l="l" t="t" r="r" b="b"/>
            <a:pathLst>
              <a:path w="6705600" h="901700">
                <a:moveTo>
                  <a:pt x="6705600" y="0"/>
                </a:moveTo>
                <a:lnTo>
                  <a:pt x="0" y="0"/>
                </a:lnTo>
                <a:lnTo>
                  <a:pt x="0" y="901446"/>
                </a:lnTo>
                <a:lnTo>
                  <a:pt x="6705600" y="901446"/>
                </a:lnTo>
                <a:lnTo>
                  <a:pt x="67056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70196" y="2405884"/>
            <a:ext cx="2006600" cy="10750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  <a:tabLst>
                <a:tab pos="512445" algn="l"/>
              </a:tabLst>
            </a:pPr>
            <a:r>
              <a:rPr sz="1200" dirty="0">
                <a:latin typeface="HG正楷書体-PRO"/>
                <a:cs typeface="HG正楷書体-PRO"/>
              </a:rPr>
              <a:t>～管理基準の適用対象規模～ 牛：	</a:t>
            </a:r>
            <a:r>
              <a:rPr sz="1200" spc="-10" dirty="0">
                <a:latin typeface="Arial"/>
                <a:cs typeface="Arial"/>
              </a:rPr>
              <a:t>10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marL="431800" indent="20320">
              <a:lnSpc>
                <a:spcPts val="1405"/>
              </a:lnSpc>
            </a:pPr>
            <a:r>
              <a:rPr sz="1200" dirty="0">
                <a:latin typeface="HG正楷書体-PRO"/>
                <a:cs typeface="HG正楷書体-PRO"/>
              </a:rPr>
              <a:t>豚：</a:t>
            </a:r>
            <a:r>
              <a:rPr sz="1200" spc="180" dirty="0">
                <a:latin typeface="HG正楷書体-PRO"/>
                <a:cs typeface="HG正楷書体-PRO"/>
              </a:rPr>
              <a:t> </a:t>
            </a:r>
            <a:r>
              <a:rPr sz="1200" spc="-10" dirty="0">
                <a:latin typeface="Arial"/>
                <a:cs typeface="Arial"/>
              </a:rPr>
              <a:t>100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marL="431800" marR="425450" algn="ctr">
              <a:lnSpc>
                <a:spcPct val="100000"/>
              </a:lnSpc>
              <a:tabLst>
                <a:tab pos="931544" algn="l"/>
              </a:tabLst>
            </a:pPr>
            <a:r>
              <a:rPr sz="1200" dirty="0">
                <a:latin typeface="HG正楷書体-PRO"/>
                <a:cs typeface="HG正楷書体-PRO"/>
              </a:rPr>
              <a:t>鶏：</a:t>
            </a:r>
            <a:r>
              <a:rPr sz="1200" spc="-10" dirty="0">
                <a:latin typeface="Arial"/>
                <a:cs typeface="Arial"/>
              </a:rPr>
              <a:t>2,00</a:t>
            </a:r>
            <a:r>
              <a:rPr sz="1200" spc="-15" dirty="0">
                <a:latin typeface="Arial"/>
                <a:cs typeface="Arial"/>
              </a:rPr>
              <a:t>0</a:t>
            </a:r>
            <a:r>
              <a:rPr sz="1200" dirty="0">
                <a:latin typeface="HG正楷書体-PRO"/>
                <a:cs typeface="HG正楷書体-PRO"/>
              </a:rPr>
              <a:t>羽以上 馬：	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spc="-15" dirty="0">
                <a:latin typeface="Arial"/>
                <a:cs typeface="Arial"/>
              </a:rPr>
              <a:t>0</a:t>
            </a:r>
            <a:r>
              <a:rPr sz="1200" dirty="0">
                <a:latin typeface="HG正楷書体-PRO"/>
                <a:cs typeface="HG正楷書体-PRO"/>
              </a:rPr>
              <a:t>頭以上</a:t>
            </a:r>
            <a:endParaRPr sz="1200">
              <a:latin typeface="HG正楷書体-PRO"/>
              <a:cs typeface="HG正楷書体-PRO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dirty="0">
                <a:latin typeface="HG正楷書体-PRO"/>
                <a:cs typeface="HG正楷書体-PRO"/>
              </a:rPr>
              <a:t>※上記数字は飼養する家畜の頭羽数</a:t>
            </a:r>
            <a:endParaRPr sz="900">
              <a:latin typeface="HG正楷書体-PRO"/>
              <a:cs typeface="HG正楷書体-PR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49596" y="2621279"/>
            <a:ext cx="116839" cy="700405"/>
          </a:xfrm>
          <a:custGeom>
            <a:avLst/>
            <a:gdLst/>
            <a:ahLst/>
            <a:cxnLst/>
            <a:rect l="l" t="t" r="r" b="b"/>
            <a:pathLst>
              <a:path w="116839" h="700404">
                <a:moveTo>
                  <a:pt x="116586" y="0"/>
                </a:moveTo>
                <a:lnTo>
                  <a:pt x="71366" y="9215"/>
                </a:lnTo>
                <a:lnTo>
                  <a:pt x="34290" y="34290"/>
                </a:lnTo>
                <a:lnTo>
                  <a:pt x="9215" y="71366"/>
                </a:lnTo>
                <a:lnTo>
                  <a:pt x="0" y="116586"/>
                </a:lnTo>
                <a:lnTo>
                  <a:pt x="0" y="583692"/>
                </a:lnTo>
                <a:lnTo>
                  <a:pt x="9215" y="628911"/>
                </a:lnTo>
                <a:lnTo>
                  <a:pt x="34290" y="665988"/>
                </a:lnTo>
                <a:lnTo>
                  <a:pt x="71366" y="691062"/>
                </a:lnTo>
                <a:lnTo>
                  <a:pt x="116586" y="70027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0809" y="2621279"/>
            <a:ext cx="116839" cy="700405"/>
          </a:xfrm>
          <a:custGeom>
            <a:avLst/>
            <a:gdLst/>
            <a:ahLst/>
            <a:cxnLst/>
            <a:rect l="l" t="t" r="r" b="b"/>
            <a:pathLst>
              <a:path w="116840" h="700404">
                <a:moveTo>
                  <a:pt x="0" y="0"/>
                </a:moveTo>
                <a:lnTo>
                  <a:pt x="45219" y="9215"/>
                </a:lnTo>
                <a:lnTo>
                  <a:pt x="82296" y="34290"/>
                </a:lnTo>
                <a:lnTo>
                  <a:pt x="107370" y="71366"/>
                </a:lnTo>
                <a:lnTo>
                  <a:pt x="116586" y="116586"/>
                </a:lnTo>
                <a:lnTo>
                  <a:pt x="116586" y="583692"/>
                </a:lnTo>
                <a:lnTo>
                  <a:pt x="107370" y="628911"/>
                </a:lnTo>
                <a:lnTo>
                  <a:pt x="82296" y="665988"/>
                </a:lnTo>
                <a:lnTo>
                  <a:pt x="45219" y="691062"/>
                </a:lnTo>
                <a:lnTo>
                  <a:pt x="0" y="70027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5195" y="468630"/>
            <a:ext cx="6705600" cy="458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951230" y="511552"/>
            <a:ext cx="5653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家畜排せつ物法の管理基準と記録について</a:t>
            </a:r>
          </a:p>
        </p:txBody>
      </p:sp>
      <p:sp>
        <p:nvSpPr>
          <p:cNvPr id="16" name="object 16"/>
          <p:cNvSpPr/>
          <p:nvPr/>
        </p:nvSpPr>
        <p:spPr>
          <a:xfrm>
            <a:off x="501395" y="1078230"/>
            <a:ext cx="2362200" cy="413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1395" y="1104138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395" y="1078230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70" h="413384">
                <a:moveTo>
                  <a:pt x="0" y="0"/>
                </a:moveTo>
                <a:lnTo>
                  <a:pt x="0" y="413004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1395" y="1465325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1779" y="1078230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69" h="413384">
                <a:moveTo>
                  <a:pt x="51816" y="0"/>
                </a:moveTo>
                <a:lnTo>
                  <a:pt x="0" y="51815"/>
                </a:lnTo>
                <a:lnTo>
                  <a:pt x="0" y="361187"/>
                </a:lnTo>
                <a:lnTo>
                  <a:pt x="51816" y="413003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40424" y="1128451"/>
            <a:ext cx="6436995" cy="8542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ＭＳ Ｐゴシック"/>
                <a:cs typeface="ＭＳ Ｐゴシック"/>
              </a:rPr>
              <a:t>管理基準とは？</a:t>
            </a:r>
            <a:endParaRPr sz="1600" dirty="0">
              <a:latin typeface="ＭＳ Ｐゴシック"/>
              <a:cs typeface="ＭＳ Ｐゴシック"/>
            </a:endParaRPr>
          </a:p>
          <a:p>
            <a:pPr marL="12700" marR="5080" indent="117475">
              <a:lnSpc>
                <a:spcPct val="109300"/>
              </a:lnSpc>
              <a:spcBef>
                <a:spcPts val="1225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管理基準は、家畜排せつ物を処理や保管</a:t>
            </a:r>
            <a:r>
              <a:rPr sz="1400" dirty="0">
                <a:latin typeface="ＭＳ Ｐゴシック"/>
                <a:cs typeface="ＭＳ Ｐゴシック"/>
              </a:rPr>
              <a:t>（</a:t>
            </a:r>
            <a:r>
              <a:rPr sz="1400" spc="-5" dirty="0">
                <a:latin typeface="ＭＳ Ｐゴシック"/>
                <a:cs typeface="ＭＳ Ｐゴシック"/>
              </a:rPr>
              <a:t>管理と</a:t>
            </a:r>
            <a:r>
              <a:rPr sz="1400" dirty="0">
                <a:latin typeface="ＭＳ Ｐゴシック"/>
                <a:cs typeface="ＭＳ Ｐゴシック"/>
              </a:rPr>
              <a:t>呼</a:t>
            </a:r>
            <a:r>
              <a:rPr sz="1400" spc="-10" dirty="0">
                <a:latin typeface="ＭＳ Ｐゴシック"/>
                <a:cs typeface="ＭＳ Ｐゴシック"/>
              </a:rPr>
              <a:t>び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す。）</a:t>
            </a:r>
            <a:r>
              <a:rPr sz="1400" spc="-10" dirty="0" err="1">
                <a:latin typeface="ＭＳ Ｐゴシック"/>
                <a:cs typeface="ＭＳ Ｐゴシック"/>
              </a:rPr>
              <a:t>する際に</a:t>
            </a:r>
            <a:r>
              <a:rPr sz="1400" spc="-10" dirty="0">
                <a:latin typeface="ＭＳ Ｐゴシック"/>
                <a:cs typeface="ＭＳ Ｐゴシック"/>
              </a:rPr>
              <a:t>、</a:t>
            </a:r>
            <a:r>
              <a:rPr lang="ja-JP" altLang="en-US" sz="1400" spc="-10" dirty="0">
                <a:latin typeface="ＭＳ Ｐゴシック"/>
                <a:cs typeface="ＭＳ Ｐゴシック"/>
              </a:rPr>
              <a:t>守って</a:t>
            </a:r>
            <a:r>
              <a:rPr sz="1400" spc="-10" dirty="0" err="1">
                <a:latin typeface="ＭＳ Ｐゴシック"/>
                <a:cs typeface="ＭＳ Ｐゴシック"/>
              </a:rPr>
              <a:t>いた</a:t>
            </a:r>
            <a:r>
              <a:rPr sz="1400" spc="-10" dirty="0">
                <a:latin typeface="ＭＳ Ｐゴシック"/>
                <a:cs typeface="ＭＳ Ｐゴシック"/>
              </a:rPr>
              <a:t> </a:t>
            </a:r>
            <a:r>
              <a:rPr sz="1400" spc="-5" dirty="0">
                <a:latin typeface="ＭＳ Ｐゴシック"/>
                <a:cs typeface="ＭＳ Ｐゴシック"/>
              </a:rPr>
              <a:t>だく必要がある基準です。すでに平</a:t>
            </a:r>
            <a:r>
              <a:rPr sz="1400" spc="15" dirty="0">
                <a:latin typeface="ＭＳ Ｐゴシック"/>
                <a:cs typeface="ＭＳ Ｐゴシック"/>
              </a:rPr>
              <a:t>成</a:t>
            </a:r>
            <a:r>
              <a:rPr sz="1400" spc="-5" dirty="0">
                <a:latin typeface="ＭＳ Ｐゴシック"/>
                <a:cs typeface="ＭＳ Ｐゴシック"/>
              </a:rPr>
              <a:t>１６年１１月１日か</a:t>
            </a:r>
            <a:r>
              <a:rPr sz="1400" spc="-10" dirty="0">
                <a:latin typeface="ＭＳ Ｐゴシック"/>
                <a:cs typeface="ＭＳ Ｐゴシック"/>
              </a:rPr>
              <a:t>ら</a:t>
            </a:r>
            <a:r>
              <a:rPr sz="1400" spc="-5" dirty="0">
                <a:latin typeface="ＭＳ Ｐゴシック"/>
                <a:cs typeface="ＭＳ Ｐゴシック"/>
              </a:rPr>
              <a:t>適用されています。</a:t>
            </a:r>
            <a:endParaRPr sz="1400" dirty="0">
              <a:latin typeface="ＭＳ Ｐゴシック"/>
              <a:cs typeface="ＭＳ Ｐゴシック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1395" y="2332482"/>
            <a:ext cx="2362200" cy="4130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1395" y="2358389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1395" y="2332482"/>
            <a:ext cx="52069" cy="412750"/>
          </a:xfrm>
          <a:custGeom>
            <a:avLst/>
            <a:gdLst/>
            <a:ahLst/>
            <a:cxnLst/>
            <a:rect l="l" t="t" r="r" b="b"/>
            <a:pathLst>
              <a:path w="52070" h="412750">
                <a:moveTo>
                  <a:pt x="0" y="0"/>
                </a:moveTo>
                <a:lnTo>
                  <a:pt x="0" y="412242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1395" y="2719197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053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11779" y="2332482"/>
            <a:ext cx="52069" cy="412750"/>
          </a:xfrm>
          <a:custGeom>
            <a:avLst/>
            <a:gdLst/>
            <a:ahLst/>
            <a:cxnLst/>
            <a:rect l="l" t="t" r="r" b="b"/>
            <a:pathLst>
              <a:path w="52069" h="412750">
                <a:moveTo>
                  <a:pt x="51816" y="0"/>
                </a:moveTo>
                <a:lnTo>
                  <a:pt x="0" y="51816"/>
                </a:lnTo>
                <a:lnTo>
                  <a:pt x="0" y="361188"/>
                </a:lnTo>
                <a:lnTo>
                  <a:pt x="51816" y="412242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20522" y="2409694"/>
            <a:ext cx="14484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ＭＳ Ｐゴシック"/>
                <a:cs typeface="ＭＳ Ｐゴシック"/>
              </a:rPr>
              <a:t>適用対象者は？</a:t>
            </a:r>
            <a:endParaRPr sz="1600">
              <a:latin typeface="ＭＳ Ｐゴシック"/>
              <a:cs typeface="ＭＳ Ｐゴシック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195" y="7998459"/>
            <a:ext cx="4586605" cy="317500"/>
          </a:xfrm>
          <a:prstGeom prst="rect">
            <a:avLst/>
          </a:prstGeom>
          <a:solidFill>
            <a:srgbClr val="FFFFDD"/>
          </a:solidFill>
          <a:ln w="9525">
            <a:solidFill>
              <a:srgbClr val="3333CC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43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Ｑ：家畜排せつ物の発生量等の記録</a:t>
            </a:r>
            <a:r>
              <a:rPr sz="1400" spc="15" dirty="0">
                <a:latin typeface="ＭＳ Ｐゴシック"/>
                <a:cs typeface="ＭＳ Ｐゴシック"/>
              </a:rPr>
              <a:t>は</a:t>
            </a:r>
            <a:r>
              <a:rPr sz="1400" spc="-5" dirty="0">
                <a:latin typeface="ＭＳ Ｐゴシック"/>
                <a:cs typeface="ＭＳ Ｐゴシック"/>
              </a:rPr>
              <a:t>どうすればいいの？</a:t>
            </a:r>
            <a:endParaRPr sz="1400">
              <a:latin typeface="ＭＳ Ｐゴシック"/>
              <a:cs typeface="ＭＳ Ｐゴシック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1395" y="3592829"/>
            <a:ext cx="2362200" cy="413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1395" y="3618738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D6D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1395" y="3592829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70" h="413385">
                <a:moveTo>
                  <a:pt x="0" y="0"/>
                </a:moveTo>
                <a:lnTo>
                  <a:pt x="0" y="413004"/>
                </a:lnTo>
                <a:lnTo>
                  <a:pt x="51816" y="361188"/>
                </a:lnTo>
                <a:lnTo>
                  <a:pt x="51816" y="51816"/>
                </a:lnTo>
                <a:lnTo>
                  <a:pt x="0" y="0"/>
                </a:lnTo>
                <a:close/>
              </a:path>
            </a:pathLst>
          </a:custGeom>
          <a:solidFill>
            <a:srgbClr val="E1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1395" y="3979926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200" y="0"/>
                </a:lnTo>
              </a:path>
            </a:pathLst>
          </a:custGeom>
          <a:ln w="51816">
            <a:solidFill>
              <a:srgbClr val="A4A4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11779" y="3592829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69" h="413385">
                <a:moveTo>
                  <a:pt x="51816" y="0"/>
                </a:moveTo>
                <a:lnTo>
                  <a:pt x="0" y="51815"/>
                </a:lnTo>
                <a:lnTo>
                  <a:pt x="0" y="361187"/>
                </a:lnTo>
                <a:lnTo>
                  <a:pt x="51816" y="413003"/>
                </a:lnTo>
                <a:lnTo>
                  <a:pt x="51816" y="0"/>
                </a:lnTo>
                <a:close/>
              </a:path>
            </a:pathLst>
          </a:custGeom>
          <a:solidFill>
            <a:srgbClr val="7A7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45894" y="8449016"/>
            <a:ext cx="6626056" cy="1214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0" indent="117475">
              <a:lnSpc>
                <a:spcPct val="119700"/>
              </a:lnSpc>
              <a:spcBef>
                <a:spcPts val="100"/>
              </a:spcBef>
            </a:pPr>
            <a:r>
              <a:rPr sz="1400" spc="-5" dirty="0">
                <a:latin typeface="ＭＳ Ｐゴシック"/>
                <a:cs typeface="ＭＳ Ｐゴシック"/>
              </a:rPr>
              <a:t>家畜排せつ物の発生量を正確に把握する</a:t>
            </a:r>
            <a:r>
              <a:rPr sz="1400" dirty="0">
                <a:latin typeface="ＭＳ Ｐゴシック"/>
                <a:cs typeface="ＭＳ Ｐゴシック"/>
              </a:rPr>
              <a:t>こ</a:t>
            </a:r>
            <a:r>
              <a:rPr sz="1400" spc="-5" dirty="0">
                <a:latin typeface="ＭＳ Ｐゴシック"/>
                <a:cs typeface="ＭＳ Ｐゴシック"/>
              </a:rPr>
              <a:t>とは難しい面があり</a:t>
            </a:r>
            <a:r>
              <a:rPr sz="1400" dirty="0">
                <a:latin typeface="ＭＳ Ｐゴシック"/>
                <a:cs typeface="ＭＳ Ｐゴシック"/>
              </a:rPr>
              <a:t>ま</a:t>
            </a:r>
            <a:r>
              <a:rPr sz="1400" spc="-10" dirty="0">
                <a:latin typeface="ＭＳ Ｐゴシック"/>
                <a:cs typeface="ＭＳ Ｐゴシック"/>
              </a:rPr>
              <a:t>す</a:t>
            </a:r>
            <a:r>
              <a:rPr sz="1400" spc="-5" dirty="0">
                <a:latin typeface="ＭＳ Ｐゴシック"/>
                <a:cs typeface="ＭＳ Ｐゴシック"/>
              </a:rPr>
              <a:t>。このため、簡便な 方法で記録していただけるように様式が定められています。</a:t>
            </a:r>
            <a:endParaRPr sz="1400" dirty="0">
              <a:latin typeface="ＭＳ Ｐゴシック"/>
              <a:cs typeface="ＭＳ Ｐゴシック"/>
            </a:endParaRPr>
          </a:p>
          <a:p>
            <a:pPr marL="130175">
              <a:lnSpc>
                <a:spcPct val="100000"/>
              </a:lnSpc>
              <a:spcBef>
                <a:spcPts val="335"/>
              </a:spcBef>
            </a:pPr>
            <a:r>
              <a:rPr lang="ja-JP" altLang="en-US" sz="1400" u="sng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HGP創英角ｺﾞｼｯｸUB"/>
              </a:rPr>
              <a:t>各畜種の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様式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を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参考にして下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さい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。記録し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た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ものは次回まで保存して</a:t>
            </a:r>
            <a:r>
              <a:rPr sz="1400" u="sng" spc="-10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お</a:t>
            </a:r>
            <a:r>
              <a:rPr sz="1400" u="sng" spc="-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きましょ</a:t>
            </a:r>
            <a:r>
              <a:rPr sz="1400" u="sng" spc="5" dirty="0" err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HGP創英角ｺﾞｼｯｸUB"/>
                <a:cs typeface="HGP創英角ｺﾞｼｯｸUB"/>
              </a:rPr>
              <a:t>う</a:t>
            </a:r>
            <a:r>
              <a:rPr sz="1400" spc="-5" dirty="0">
                <a:latin typeface="HGP創英角ｺﾞｼｯｸUB"/>
                <a:cs typeface="HGP創英角ｺﾞｼｯｸUB"/>
              </a:rPr>
              <a:t>。</a:t>
            </a:r>
            <a:endParaRPr sz="1400" dirty="0">
              <a:latin typeface="HGP創英角ｺﾞｼｯｸUB"/>
              <a:cs typeface="HGP創英角ｺﾞｼｯｸUB"/>
            </a:endParaRPr>
          </a:p>
          <a:p>
            <a:pPr>
              <a:lnSpc>
                <a:spcPct val="100000"/>
              </a:lnSpc>
            </a:pPr>
            <a:endParaRPr sz="1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01395" y="4092702"/>
            <a:ext cx="3505200" cy="338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1395" y="5955029"/>
            <a:ext cx="3429000" cy="3383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管理基準の内容は？</a:t>
            </a:r>
          </a:p>
          <a:p>
            <a:pPr marL="66675">
              <a:lnSpc>
                <a:spcPct val="100000"/>
              </a:lnSpc>
              <a:spcBef>
                <a:spcPts val="5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79375">
              <a:lnSpc>
                <a:spcPct val="100000"/>
              </a:lnSpc>
              <a:tabLst>
                <a:tab pos="353695" algn="l"/>
              </a:tabLst>
            </a:pPr>
            <a:r>
              <a:rPr dirty="0"/>
              <a:t>１	</a:t>
            </a:r>
            <a:r>
              <a:rPr spc="-5" dirty="0"/>
              <a:t>管理施設の構造設備に関する基準</a:t>
            </a:r>
          </a:p>
          <a:p>
            <a:pPr marL="117475">
              <a:lnSpc>
                <a:spcPct val="100000"/>
              </a:lnSpc>
              <a:spcBef>
                <a:spcPts val="715"/>
              </a:spcBef>
              <a:tabLst>
                <a:tab pos="435609" algn="l"/>
              </a:tabLst>
            </a:pPr>
            <a:r>
              <a:rPr dirty="0"/>
              <a:t>ア	</a:t>
            </a:r>
            <a:r>
              <a:rPr spc="-5" dirty="0"/>
              <a:t>ふんなど固形状の家畜排せつ物を管理する施設は、</a:t>
            </a:r>
            <a:r>
              <a:rPr spc="-5" dirty="0">
                <a:solidFill>
                  <a:srgbClr val="FA7008"/>
                </a:solidFill>
              </a:rPr>
              <a:t>床を不浸透性材料</a:t>
            </a:r>
          </a:p>
          <a:p>
            <a:pPr marL="66675" algn="ctr">
              <a:lnSpc>
                <a:spcPct val="100000"/>
              </a:lnSpc>
              <a:spcBef>
                <a:spcPts val="675"/>
              </a:spcBef>
            </a:pPr>
            <a:r>
              <a:rPr sz="1200" dirty="0"/>
              <a:t>（コンクリートなど汚水が浸透しないもの</a:t>
            </a:r>
            <a:r>
              <a:rPr sz="1200" spc="-5" dirty="0"/>
              <a:t>）</a:t>
            </a:r>
            <a:r>
              <a:rPr spc="-5" dirty="0">
                <a:solidFill>
                  <a:srgbClr val="FA7008"/>
                </a:solidFill>
              </a:rPr>
              <a:t>で築造し</a:t>
            </a:r>
            <a:r>
              <a:rPr spc="-5" dirty="0"/>
              <a:t>、</a:t>
            </a:r>
            <a:r>
              <a:rPr spc="-5" dirty="0">
                <a:solidFill>
                  <a:srgbClr val="FA7008"/>
                </a:solidFill>
              </a:rPr>
              <a:t>適当な覆いと側壁</a:t>
            </a:r>
            <a:r>
              <a:rPr spc="-5" dirty="0"/>
              <a:t>を設けること</a:t>
            </a:r>
            <a:endParaRPr sz="1200" dirty="0"/>
          </a:p>
          <a:p>
            <a:pPr marL="252095" marR="106045" indent="-135255">
              <a:lnSpc>
                <a:spcPts val="2600"/>
              </a:lnSpc>
              <a:spcBef>
                <a:spcPts val="200"/>
              </a:spcBef>
              <a:tabLst>
                <a:tab pos="420370" algn="l"/>
              </a:tabLst>
            </a:pPr>
            <a:r>
              <a:rPr dirty="0"/>
              <a:t>イ	</a:t>
            </a:r>
            <a:r>
              <a:rPr spc="-5" dirty="0"/>
              <a:t>尿やスラリ</a:t>
            </a:r>
            <a:r>
              <a:rPr spc="5" dirty="0"/>
              <a:t>ー</a:t>
            </a:r>
            <a:r>
              <a:rPr spc="-5" dirty="0"/>
              <a:t>など液状の家畜排せつ物を管理する施設は</a:t>
            </a:r>
            <a:r>
              <a:rPr spc="5" dirty="0"/>
              <a:t>、</a:t>
            </a:r>
            <a:r>
              <a:rPr spc="-5" dirty="0">
                <a:solidFill>
                  <a:srgbClr val="FA7008"/>
                </a:solidFill>
              </a:rPr>
              <a:t>不浸透性材 料で築造した貯留槽</a:t>
            </a:r>
            <a:r>
              <a:rPr spc="-5" dirty="0"/>
              <a:t>とすること</a:t>
            </a:r>
          </a:p>
          <a:p>
            <a:pPr marL="66675">
              <a:lnSpc>
                <a:spcPct val="100000"/>
              </a:lnSpc>
              <a:spcBef>
                <a:spcPts val="3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79375">
              <a:lnSpc>
                <a:spcPct val="100000"/>
              </a:lnSpc>
              <a:spcBef>
                <a:spcPts val="5"/>
              </a:spcBef>
              <a:tabLst>
                <a:tab pos="353695" algn="l"/>
              </a:tabLst>
            </a:pPr>
            <a:r>
              <a:rPr dirty="0"/>
              <a:t>２	</a:t>
            </a:r>
            <a:r>
              <a:rPr spc="-5" dirty="0"/>
              <a:t>管理の方法に関する基準</a:t>
            </a:r>
          </a:p>
          <a:p>
            <a:pPr marL="116839">
              <a:lnSpc>
                <a:spcPct val="100000"/>
              </a:lnSpc>
              <a:spcBef>
                <a:spcPts val="550"/>
              </a:spcBef>
              <a:tabLst>
                <a:tab pos="435609" algn="l"/>
              </a:tabLst>
            </a:pPr>
            <a:r>
              <a:rPr dirty="0"/>
              <a:t>ア	家</a:t>
            </a:r>
            <a:r>
              <a:rPr spc="-5" dirty="0"/>
              <a:t>畜排せつ物を、</a:t>
            </a:r>
            <a:r>
              <a:rPr dirty="0">
                <a:solidFill>
                  <a:srgbClr val="FA7008"/>
                </a:solidFill>
              </a:rPr>
              <a:t>管理施設で管理</a:t>
            </a:r>
            <a:r>
              <a:rPr spc="-5" dirty="0"/>
              <a:t>すること</a:t>
            </a:r>
          </a:p>
          <a:p>
            <a:pPr marL="252095" marR="5080" indent="-135255">
              <a:lnSpc>
                <a:spcPct val="135300"/>
              </a:lnSpc>
              <a:spcBef>
                <a:spcPts val="5"/>
              </a:spcBef>
              <a:tabLst>
                <a:tab pos="420370" algn="l"/>
              </a:tabLst>
            </a:pPr>
            <a:r>
              <a:rPr dirty="0"/>
              <a:t>イ	管理施設</a:t>
            </a:r>
            <a:r>
              <a:rPr spc="-10" dirty="0"/>
              <a:t>の</a:t>
            </a:r>
            <a:r>
              <a:rPr spc="-5" dirty="0">
                <a:solidFill>
                  <a:srgbClr val="FA7008"/>
                </a:solidFill>
              </a:rPr>
              <a:t>定期的な点</a:t>
            </a:r>
            <a:r>
              <a:rPr dirty="0">
                <a:solidFill>
                  <a:srgbClr val="FA7008"/>
                </a:solidFill>
              </a:rPr>
              <a:t>検</a:t>
            </a:r>
            <a:r>
              <a:rPr spc="-5" dirty="0"/>
              <a:t>を行うこと、管理施設の破損を</a:t>
            </a:r>
            <a:r>
              <a:rPr dirty="0">
                <a:solidFill>
                  <a:srgbClr val="FA7008"/>
                </a:solidFill>
              </a:rPr>
              <a:t>遅滞な</a:t>
            </a:r>
            <a:r>
              <a:rPr spc="-5" dirty="0">
                <a:solidFill>
                  <a:srgbClr val="FA7008"/>
                </a:solidFill>
              </a:rPr>
              <a:t>く</a:t>
            </a:r>
            <a:r>
              <a:rPr dirty="0">
                <a:solidFill>
                  <a:srgbClr val="FA7008"/>
                </a:solidFill>
              </a:rPr>
              <a:t>修</a:t>
            </a:r>
            <a:r>
              <a:rPr spc="5" dirty="0">
                <a:solidFill>
                  <a:srgbClr val="FA7008"/>
                </a:solidFill>
              </a:rPr>
              <a:t>繕</a:t>
            </a:r>
            <a:r>
              <a:rPr dirty="0"/>
              <a:t>す </a:t>
            </a:r>
            <a:r>
              <a:rPr spc="-5" dirty="0"/>
              <a:t>ること、装置の</a:t>
            </a:r>
            <a:r>
              <a:rPr spc="-5" dirty="0">
                <a:solidFill>
                  <a:srgbClr val="FA7008"/>
                </a:solidFill>
              </a:rPr>
              <a:t>維持管理を適切に行</a:t>
            </a:r>
            <a:r>
              <a:rPr spc="5" dirty="0">
                <a:solidFill>
                  <a:srgbClr val="FA7008"/>
                </a:solidFill>
              </a:rPr>
              <a:t>う</a:t>
            </a:r>
            <a:r>
              <a:rPr dirty="0"/>
              <a:t>こと</a:t>
            </a:r>
          </a:p>
          <a:p>
            <a:pPr marL="252095" marR="142875" indent="-135255">
              <a:lnSpc>
                <a:spcPts val="2600"/>
              </a:lnSpc>
              <a:spcBef>
                <a:spcPts val="200"/>
              </a:spcBef>
              <a:tabLst>
                <a:tab pos="443865" algn="l"/>
              </a:tabLst>
            </a:pPr>
            <a:r>
              <a:rPr dirty="0"/>
              <a:t>ウ	家畜排せつ物の</a:t>
            </a:r>
            <a:r>
              <a:rPr u="sng" spc="-5" dirty="0">
                <a:solidFill>
                  <a:srgbClr val="FA7008"/>
                </a:solidFill>
                <a:uFill>
                  <a:solidFill>
                    <a:srgbClr val="FA7008"/>
                  </a:solidFill>
                </a:uFill>
              </a:rPr>
              <a:t>年間の発生量、処理の方法、処理の方法別の数量に </a:t>
            </a:r>
            <a:r>
              <a:rPr u="sng" dirty="0">
                <a:solidFill>
                  <a:srgbClr val="FA7008"/>
                </a:solidFill>
                <a:uFill>
                  <a:solidFill>
                    <a:srgbClr val="FA7008"/>
                  </a:solidFill>
                </a:uFill>
              </a:rPr>
              <a:t>ついて記録を行う</a:t>
            </a:r>
            <a:r>
              <a:rPr dirty="0"/>
              <a:t>こと</a:t>
            </a:r>
          </a:p>
        </p:txBody>
      </p:sp>
      <p:sp>
        <p:nvSpPr>
          <p:cNvPr id="41" name="角丸四角形 21">
            <a:extLst>
              <a:ext uri="{FF2B5EF4-FFF2-40B4-BE49-F238E27FC236}">
                <a16:creationId xmlns:a16="http://schemas.microsoft.com/office/drawing/2014/main" id="{381DFF26-4792-4666-ABD1-100CB9176A69}"/>
              </a:ext>
            </a:extLst>
          </p:cNvPr>
          <p:cNvSpPr/>
          <p:nvPr/>
        </p:nvSpPr>
        <p:spPr>
          <a:xfrm>
            <a:off x="553464" y="9390400"/>
            <a:ext cx="6560820" cy="824800"/>
          </a:xfrm>
          <a:prstGeom prst="roundRect">
            <a:avLst>
              <a:gd name="adj" fmla="val 17703"/>
            </a:avLst>
          </a:prstGeom>
          <a:solidFill>
            <a:schemeClr val="bg1"/>
          </a:solidFill>
          <a:ln w="73025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管理方法に関する基準の詳細についてお知りになりたい場合は、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川越家畜保健衛生所（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TEL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　０４９－２２５－４１４１）または</a:t>
            </a:r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埼玉県畜産安全課（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TEL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　０４８－８３０－４１８９）までお問い合わせください。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5253ADC-6436-4EBE-8F84-731E8EE60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056127" y="2146300"/>
            <a:ext cx="9668754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9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447A262C-11AF-47DC-9403-8F2712C12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37330" y="2222499"/>
            <a:ext cx="983115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9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D34A91A-2529-44B5-BE0D-29C3D3BBA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755651" y="2178909"/>
            <a:ext cx="9067800" cy="633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7D78E4D-F63C-498C-9604-59758726C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91984" y="2239734"/>
            <a:ext cx="9711868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2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B7FC035-F28A-4208-8F7E-692D86CE5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374650" y="2074843"/>
            <a:ext cx="8305800" cy="654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8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83AE148-16D7-4E40-B337-C0E8FADC8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802387" y="2070100"/>
            <a:ext cx="9161274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48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153</Words>
  <Application>Microsoft Office PowerPoint</Application>
  <PresentationFormat>ユーザー設定</PresentationFormat>
  <Paragraphs>26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HG正楷書体-PRO</vt:lpstr>
      <vt:lpstr>ＭＳ Ｐゴシック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12</cp:revision>
  <dcterms:created xsi:type="dcterms:W3CDTF">2021-01-06T07:38:11Z</dcterms:created>
  <dcterms:modified xsi:type="dcterms:W3CDTF">2021-06-10T04:30:28Z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