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541" r:id="rId2"/>
    <p:sldId id="536" r:id="rId3"/>
    <p:sldId id="261" r:id="rId4"/>
    <p:sldId id="264" r:id="rId5"/>
    <p:sldId id="257" r:id="rId6"/>
    <p:sldId id="259" r:id="rId7"/>
    <p:sldId id="258" r:id="rId8"/>
    <p:sldId id="540" r:id="rId9"/>
    <p:sldId id="542" r:id="rId10"/>
    <p:sldId id="543" r:id="rId11"/>
    <p:sldId id="263" r:id="rId12"/>
    <p:sldId id="539" r:id="rId13"/>
    <p:sldId id="538" r:id="rId14"/>
    <p:sldId id="265" r:id="rId15"/>
    <p:sldId id="262" r:id="rId16"/>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EC0202"/>
    <a:srgbClr val="DA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6" autoAdjust="0"/>
    <p:restoredTop sz="94434" autoAdjust="0"/>
  </p:normalViewPr>
  <p:slideViewPr>
    <p:cSldViewPr snapToGrid="0">
      <p:cViewPr varScale="1">
        <p:scale>
          <a:sx n="71" d="100"/>
          <a:sy n="71" d="100"/>
        </p:scale>
        <p:origin x="1134"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33251AF5-34E5-4AB0-895A-57D689721569}" type="datetimeFigureOut">
              <a:rPr kumimoji="1" lang="ja-JP" altLang="en-US" smtClean="0"/>
              <a:t>2021/6/28</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985C9A7F-BAEE-4807-87DD-CF43AC867585}" type="slidenum">
              <a:rPr kumimoji="1" lang="ja-JP" altLang="en-US" smtClean="0"/>
              <a:t>‹#›</a:t>
            </a:fld>
            <a:endParaRPr kumimoji="1" lang="ja-JP" altLang="en-US"/>
          </a:p>
        </p:txBody>
      </p:sp>
    </p:spTree>
    <p:extLst>
      <p:ext uri="{BB962C8B-B14F-4D97-AF65-F5344CB8AC3E}">
        <p14:creationId xmlns:p14="http://schemas.microsoft.com/office/powerpoint/2010/main" val="26075852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5C9A7F-BAEE-4807-87DD-CF43AC867585}" type="slidenum">
              <a:rPr kumimoji="1" lang="ja-JP" altLang="en-US" smtClean="0"/>
              <a:t>2</a:t>
            </a:fld>
            <a:endParaRPr kumimoji="1" lang="ja-JP" altLang="en-US"/>
          </a:p>
        </p:txBody>
      </p:sp>
    </p:spTree>
    <p:extLst>
      <p:ext uri="{BB962C8B-B14F-4D97-AF65-F5344CB8AC3E}">
        <p14:creationId xmlns:p14="http://schemas.microsoft.com/office/powerpoint/2010/main" val="1169186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a:extLst>
              <a:ext uri="{FF2B5EF4-FFF2-40B4-BE49-F238E27FC236}">
                <a16:creationId xmlns:a16="http://schemas.microsoft.com/office/drawing/2014/main" id="{3B71DFC8-D2EA-4A09-822A-6BAE291B93D3}"/>
              </a:ext>
            </a:extLst>
          </p:cNvPr>
          <p:cNvSpPr>
            <a:spLocks noGrp="1" noRot="1" noChangeAspect="1" noTextEdit="1"/>
          </p:cNvSpPr>
          <p:nvPr>
            <p:ph type="sldImg"/>
          </p:nvPr>
        </p:nvSpPr>
        <p:spPr>
          <a:ln/>
        </p:spPr>
      </p:sp>
      <p:sp>
        <p:nvSpPr>
          <p:cNvPr id="87043" name="ノート プレースホルダー 2">
            <a:extLst>
              <a:ext uri="{FF2B5EF4-FFF2-40B4-BE49-F238E27FC236}">
                <a16:creationId xmlns:a16="http://schemas.microsoft.com/office/drawing/2014/main" id="{E4EE09DB-C510-421B-97B9-07E36243AE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自分は大丈夫。そう思う方がほとんどだと思います。</a:t>
            </a:r>
            <a:endParaRPr kumimoji="1" lang="en-US" altLang="ja-JP"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tx1"/>
                </a:solidFill>
                <a:latin typeface="ＭＳ ゴシック" panose="020B0609070205080204" pitchFamily="49" charset="-128"/>
                <a:ea typeface="ＭＳ ゴシック" panose="020B0609070205080204" pitchFamily="49" charset="-128"/>
              </a:rPr>
              <a:t>しかし、</a:t>
            </a:r>
            <a:r>
              <a:rPr lang="ja-JP" altLang="en-US" sz="1200" dirty="0" smtClean="0">
                <a:solidFill>
                  <a:schemeClr val="tx1"/>
                </a:solidFill>
                <a:latin typeface="ＭＳ ゴシック" panose="020B0609070205080204" pitchFamily="49" charset="-128"/>
                <a:ea typeface="ＭＳ ゴシック" panose="020B0609070205080204" pitchFamily="49" charset="-128"/>
              </a:rPr>
              <a:t>「学校、職場で怒られた。自分を思ってくれる人なんか誰もいない。居場所がない。」といった</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tx1"/>
                </a:solidFill>
                <a:latin typeface="ＭＳ ゴシック" panose="020B0609070205080204" pitchFamily="49" charset="-128"/>
                <a:ea typeface="ＭＳ ゴシック" panose="020B0609070205080204" pitchFamily="49" charset="-128"/>
              </a:rPr>
              <a:t>人間関係に</a:t>
            </a:r>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悩んでいたり、ストレスなどで心が弱っていたりする時に、親しい人から先程のような誘いを受けたとしたら</a:t>
            </a:r>
            <a:endParaRPr kumimoji="1"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sz="1200" dirty="0" smtClean="0">
                <a:solidFill>
                  <a:schemeClr val="tx1"/>
                </a:solidFill>
                <a:latin typeface="ＭＳ ゴシック" panose="020B0609070205080204" pitchFamily="49" charset="-128"/>
                <a:ea typeface="ＭＳ ゴシック" panose="020B0609070205080204" pitchFamily="49" charset="-128"/>
              </a:rPr>
              <a:t>どうでしょうか。</a:t>
            </a:r>
            <a:endParaRPr kumimoji="1" lang="en-US" altLang="ja-JP" sz="1200" dirty="0" smtClean="0">
              <a:solidFill>
                <a:schemeClr val="tx1"/>
              </a:solidFill>
              <a:latin typeface="ＭＳ ゴシック" panose="020B0609070205080204" pitchFamily="49" charset="-128"/>
              <a:ea typeface="ＭＳ ゴシック" panose="020B0609070205080204" pitchFamily="49" charset="-128"/>
            </a:endParaRPr>
          </a:p>
          <a:p>
            <a:endParaRPr lang="en-US" altLang="ja-JP" sz="1200" dirty="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さらに、「逮捕された有名人もテレビでは普通だったし、実際は大したことないだろう」「いつでもやめられるだろう」といった</a:t>
            </a:r>
            <a:endParaRPr lang="en-US" altLang="ja-JP" sz="1200" dirty="0">
              <a:solidFill>
                <a:schemeClr val="tx1"/>
              </a:solidFill>
              <a:latin typeface="ＭＳ ゴシック" panose="020B0609070205080204" pitchFamily="49" charset="-128"/>
              <a:ea typeface="ＭＳ ゴシック" panose="020B0609070205080204" pitchFamily="49" charset="-128"/>
            </a:endParaRPr>
          </a:p>
          <a:p>
            <a:r>
              <a:rPr lang="ja-JP" altLang="en-US" sz="1200" dirty="0">
                <a:solidFill>
                  <a:schemeClr val="tx1"/>
                </a:solidFill>
                <a:latin typeface="ＭＳ ゴシック" panose="020B0609070205080204" pitchFamily="49" charset="-128"/>
                <a:ea typeface="ＭＳ ゴシック" panose="020B0609070205080204" pitchFamily="49" charset="-128"/>
              </a:rPr>
              <a:t>知識不足からくる安易な考えも薬物に手を出してしまう一因になります</a:t>
            </a:r>
            <a:r>
              <a:rPr lang="ja-JP" altLang="en-US" sz="1200" dirty="0" smtClean="0">
                <a:solidFill>
                  <a:schemeClr val="tx1"/>
                </a:solidFill>
                <a:latin typeface="ＭＳ ゴシック" panose="020B0609070205080204" pitchFamily="49" charset="-128"/>
                <a:ea typeface="ＭＳ ゴシック" panose="020B0609070205080204" pitchFamily="49" charset="-128"/>
              </a:rPr>
              <a:t>。</a:t>
            </a:r>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endParaRPr lang="en-US" altLang="ja-JP" sz="1200" dirty="0" smtClean="0">
              <a:solidFill>
                <a:schemeClr val="tx1"/>
              </a:solidFill>
              <a:latin typeface="ＭＳ ゴシック" panose="020B0609070205080204" pitchFamily="49" charset="-128"/>
              <a:ea typeface="ＭＳ ゴシック" panose="020B0609070205080204" pitchFamily="49" charset="-128"/>
            </a:endParaRPr>
          </a:p>
          <a:p>
            <a:r>
              <a:rPr kumimoji="1" lang="ja-JP" altLang="en-US" dirty="0" smtClean="0">
                <a:solidFill>
                  <a:schemeClr val="tx1"/>
                </a:solidFill>
                <a:latin typeface="ＭＳ ゴシック" panose="020B0609070205080204" pitchFamily="49" charset="-128"/>
                <a:ea typeface="ＭＳ ゴシック" panose="020B0609070205080204" pitchFamily="49" charset="-128"/>
              </a:rPr>
              <a:t>「仲間外れになりたくない。」「ちょっとくらい、１回だけなら。」そう思ってしまうことがあるかもしれません。</a:t>
            </a:r>
            <a:endParaRPr kumimoji="1" lang="en-US" altLang="ja-JP" dirty="0" smtClean="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solidFill>
                  <a:schemeClr val="tx1"/>
                </a:solidFill>
                <a:latin typeface="ＭＳ ゴシック" panose="020B0609070205080204" pitchFamily="49" charset="-128"/>
                <a:ea typeface="ＭＳ ゴシック" panose="020B0609070205080204" pitchFamily="49" charset="-128"/>
              </a:rPr>
              <a:t>でもその１回で大切なあなたの人生を台無しにしてしまうこともあるのです。</a:t>
            </a:r>
            <a:endParaRPr kumimoji="1" lang="en-US" altLang="ja-JP" dirty="0" smtClean="0">
              <a:solidFill>
                <a:schemeClr val="tx1"/>
              </a:solidFill>
              <a:latin typeface="ＭＳ ゴシック" panose="020B0609070205080204" pitchFamily="49" charset="-128"/>
              <a:ea typeface="ＭＳ ゴシック" panose="020B0609070205080204" pitchFamily="49" charset="-128"/>
            </a:endParaRPr>
          </a:p>
        </p:txBody>
      </p:sp>
      <p:sp>
        <p:nvSpPr>
          <p:cNvPr id="87044" name="スライド番号プレースホルダー 5">
            <a:extLst>
              <a:ext uri="{FF2B5EF4-FFF2-40B4-BE49-F238E27FC236}">
                <a16:creationId xmlns:a16="http://schemas.microsoft.com/office/drawing/2014/main" id="{171A20EB-5803-4D11-AE44-5550A78020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ＭＳ Ｐゴシック" panose="020B0600070205080204" pitchFamily="50" charset="-128"/>
                <a:ea typeface="ＭＳ Ｐ明朝" panose="02020600040205080304" pitchFamily="18" charset="-128"/>
              </a:defRPr>
            </a:lvl1pPr>
            <a:lvl2pPr marL="742950" indent="-285750" eaLnBrk="0" hangingPunct="0">
              <a:spcBef>
                <a:spcPct val="30000"/>
              </a:spcBef>
              <a:defRPr kumimoji="1" sz="1200">
                <a:solidFill>
                  <a:schemeClr val="tx1"/>
                </a:solidFill>
                <a:latin typeface="ＭＳ Ｐゴシック" panose="020B0600070205080204" pitchFamily="50" charset="-128"/>
                <a:ea typeface="ＭＳ Ｐ明朝" panose="02020600040205080304" pitchFamily="18" charset="-128"/>
              </a:defRPr>
            </a:lvl2pPr>
            <a:lvl3pPr marL="1143000" indent="-228600" eaLnBrk="0" hangingPunct="0">
              <a:spcBef>
                <a:spcPct val="30000"/>
              </a:spcBef>
              <a:defRPr kumimoji="1" sz="1200">
                <a:solidFill>
                  <a:schemeClr val="tx1"/>
                </a:solidFill>
                <a:latin typeface="ＭＳ Ｐゴシック" panose="020B0600070205080204" pitchFamily="50" charset="-128"/>
                <a:ea typeface="ＭＳ Ｐ明朝" panose="02020600040205080304" pitchFamily="18" charset="-128"/>
              </a:defRPr>
            </a:lvl3pPr>
            <a:lvl4pPr marL="1600200" indent="-228600" eaLnBrk="0" hangingPunct="0">
              <a:spcBef>
                <a:spcPct val="30000"/>
              </a:spcBef>
              <a:defRPr kumimoji="1" sz="1200">
                <a:solidFill>
                  <a:schemeClr val="tx1"/>
                </a:solidFill>
                <a:latin typeface="ＭＳ Ｐゴシック" panose="020B0600070205080204" pitchFamily="50" charset="-128"/>
                <a:ea typeface="ＭＳ Ｐ明朝" panose="02020600040205080304" pitchFamily="18" charset="-128"/>
              </a:defRPr>
            </a:lvl4pPr>
            <a:lvl5pPr marL="2057400" indent="-228600" eaLnBrk="0" hangingPunct="0">
              <a:spcBef>
                <a:spcPct val="30000"/>
              </a:spcBef>
              <a:defRPr kumimoji="1" sz="1200">
                <a:solidFill>
                  <a:schemeClr val="tx1"/>
                </a:solidFill>
                <a:latin typeface="ＭＳ Ｐゴシック" panose="020B0600070205080204" pitchFamily="50" charset="-128"/>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明朝" panose="02020600040205080304" pitchFamily="18" charset="-128"/>
              </a:defRPr>
            </a:lvl9pPr>
          </a:lstStyle>
          <a:p>
            <a:pPr eaLnBrk="1" hangingPunct="1">
              <a:spcBef>
                <a:spcPct val="0"/>
              </a:spcBef>
            </a:pPr>
            <a:fld id="{A5038A25-E38A-4671-84B0-F42555637C10}" type="slidenum">
              <a:rPr kumimoji="0" lang="ja-JP" altLang="en-US">
                <a:ea typeface="ＭＳ Ｐゴシック" panose="020B0600070205080204" pitchFamily="50" charset="-128"/>
              </a:rPr>
              <a:pPr eaLnBrk="1" hangingPunct="1">
                <a:spcBef>
                  <a:spcPct val="0"/>
                </a:spcBef>
              </a:pPr>
              <a:t>12</a:t>
            </a:fld>
            <a:endParaRPr kumimoji="0" lang="ja-JP" altLang="en-US">
              <a:ea typeface="ＭＳ Ｐゴシック" panose="020B0600070205080204" pitchFamily="50" charset="-128"/>
            </a:endParaRPr>
          </a:p>
        </p:txBody>
      </p:sp>
    </p:spTree>
    <p:extLst>
      <p:ext uri="{BB962C8B-B14F-4D97-AF65-F5344CB8AC3E}">
        <p14:creationId xmlns:p14="http://schemas.microsoft.com/office/powerpoint/2010/main" val="2239193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a:extLst>
              <a:ext uri="{FF2B5EF4-FFF2-40B4-BE49-F238E27FC236}">
                <a16:creationId xmlns:a16="http://schemas.microsoft.com/office/drawing/2014/main" id="{3B71DFC8-D2EA-4A09-822A-6BAE291B93D3}"/>
              </a:ext>
            </a:extLst>
          </p:cNvPr>
          <p:cNvSpPr>
            <a:spLocks noGrp="1" noRot="1" noChangeAspect="1" noTextEdit="1"/>
          </p:cNvSpPr>
          <p:nvPr>
            <p:ph type="sldImg"/>
          </p:nvPr>
        </p:nvSpPr>
        <p:spPr>
          <a:ln/>
        </p:spPr>
      </p:sp>
      <p:sp>
        <p:nvSpPr>
          <p:cNvPr id="87043" name="ノート プレースホルダー 2">
            <a:extLst>
              <a:ext uri="{FF2B5EF4-FFF2-40B4-BE49-F238E27FC236}">
                <a16:creationId xmlns:a16="http://schemas.microsoft.com/office/drawing/2014/main" id="{E4EE09DB-C510-421B-97B9-07E36243AE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solidFill>
                  <a:schemeClr val="tx1"/>
                </a:solidFill>
                <a:latin typeface="ＭＳ ゴシック" panose="020B0609070205080204" pitchFamily="49" charset="-128"/>
                <a:ea typeface="ＭＳ ゴシック" panose="020B0609070205080204" pitchFamily="49" charset="-128"/>
              </a:rPr>
              <a:t>もし、あなたが誘いを断り切れず、「一回だけなら・・・」と薬物を使用してしまったら。</a:t>
            </a:r>
            <a:endParaRPr lang="en-US" altLang="ja-JP" dirty="0">
              <a:solidFill>
                <a:schemeClr val="tx1"/>
              </a:solidFill>
              <a:latin typeface="ＭＳ ゴシック" panose="020B0609070205080204" pitchFamily="49" charset="-128"/>
              <a:ea typeface="ＭＳ ゴシック" panose="020B0609070205080204" pitchFamily="49" charset="-128"/>
            </a:endParaRPr>
          </a:p>
          <a:p>
            <a:r>
              <a:rPr lang="ja-JP" altLang="en-US" dirty="0">
                <a:solidFill>
                  <a:schemeClr val="tx1"/>
                </a:solidFill>
                <a:latin typeface="ＭＳ ゴシック" panose="020B0609070205080204" pitchFamily="49" charset="-128"/>
                <a:ea typeface="ＭＳ ゴシック" panose="020B0609070205080204" pitchFamily="49" charset="-128"/>
              </a:rPr>
              <a:t>もちろん、違法な薬物は一回だけでも薬物乱用にあたり、罪に問われます。</a:t>
            </a:r>
            <a:endParaRPr lang="en-US" altLang="ja-JP"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baseline="0" dirty="0">
                <a:solidFill>
                  <a:schemeClr val="tx1"/>
                </a:solidFill>
                <a:latin typeface="ＭＳ ゴシック" panose="020B0609070205080204" pitchFamily="49" charset="-128"/>
                <a:ea typeface="ＭＳ ゴシック" panose="020B0609070205080204" pitchFamily="49" charset="-128"/>
                <a:cs typeface="+mn-cs"/>
              </a:rPr>
              <a:t>さらに恐ろしいのは、薬物乱用の影響はたった１度でも脳にダメージを与え、元の状態には戻らなくなってしまうことです。</a:t>
            </a:r>
            <a:endParaRPr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sz="1200" b="0" i="0" u="none" strike="noStrike" kern="1200" baseline="0" dirty="0">
                <a:solidFill>
                  <a:schemeClr val="tx1"/>
                </a:solidFill>
                <a:latin typeface="ＭＳ ゴシック" panose="020B0609070205080204" pitchFamily="49" charset="-128"/>
                <a:ea typeface="ＭＳ ゴシック" panose="020B0609070205080204" pitchFamily="49" charset="-128"/>
                <a:cs typeface="+mn-cs"/>
              </a:rPr>
              <a:t>薬物を、繰り返し使わずにはいられなくなり、薬物をやめたくても自分の意志ではやめられなくなってしまう「依存性」、</a:t>
            </a:r>
            <a:endParaRPr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sz="1200" b="0" i="0" u="none" strike="noStrike" kern="1200" baseline="0" dirty="0">
                <a:solidFill>
                  <a:schemeClr val="tx1"/>
                </a:solidFill>
                <a:latin typeface="ＭＳ ゴシック" panose="020B0609070205080204" pitchFamily="49" charset="-128"/>
                <a:ea typeface="ＭＳ ゴシック" panose="020B0609070205080204" pitchFamily="49" charset="-128"/>
                <a:cs typeface="+mn-cs"/>
              </a:rPr>
              <a:t>使用を繰り返しているうちに、それまでの量では効かなくなり、薬物の使用量が増える「耐性」によって、</a:t>
            </a:r>
            <a:endParaRPr kumimoji="1" lang="en-US" altLang="ja-JP" sz="1200" b="0" i="0" u="none" strike="noStrike" kern="1200" baseline="0" dirty="0">
              <a:solidFill>
                <a:schemeClr val="tx1"/>
              </a:solidFill>
              <a:latin typeface="ＭＳ ゴシック" panose="020B0609070205080204" pitchFamily="49" charset="-128"/>
              <a:ea typeface="ＭＳ ゴシック" panose="020B0609070205080204" pitchFamily="49" charset="-128"/>
              <a:cs typeface="+mn-cs"/>
            </a:endParaRPr>
          </a:p>
          <a:p>
            <a:r>
              <a:rPr kumimoji="1" lang="ja-JP" altLang="en-US" sz="1200" b="0" i="0" u="none" strike="noStrike" kern="1200" baseline="0" dirty="0">
                <a:solidFill>
                  <a:schemeClr val="tx1"/>
                </a:solidFill>
                <a:latin typeface="ＭＳ ゴシック" panose="020B0609070205080204" pitchFamily="49" charset="-128"/>
                <a:ea typeface="ＭＳ ゴシック" panose="020B0609070205080204" pitchFamily="49" charset="-128"/>
                <a:cs typeface="+mn-cs"/>
              </a:rPr>
              <a:t>社会生活に適応できなくなってしますのです。</a:t>
            </a:r>
            <a:endParaRPr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sz="1200" b="0" i="0" u="none" strike="noStrike" kern="1200" baseline="0" dirty="0">
                <a:solidFill>
                  <a:schemeClr val="tx1"/>
                </a:solidFill>
                <a:latin typeface="ＭＳ ゴシック" panose="020B0609070205080204" pitchFamily="49" charset="-128"/>
                <a:ea typeface="ＭＳ ゴシック" panose="020B0609070205080204" pitchFamily="49" charset="-128"/>
                <a:cs typeface="+mn-cs"/>
              </a:rPr>
              <a:t>薬物をやめ続け、通常の社会生活を営めるまでに回復するには、生涯にわたり周囲のサポートが必要となり、</a:t>
            </a:r>
            <a:endParaRPr kumimoji="1" lang="en-US" altLang="ja-JP" sz="1200" b="0" i="0" u="none" strike="noStrike" kern="1200" baseline="0" dirty="0">
              <a:solidFill>
                <a:schemeClr val="tx1"/>
              </a:solidFill>
              <a:latin typeface="ＭＳ ゴシック" panose="020B0609070205080204" pitchFamily="49" charset="-128"/>
              <a:ea typeface="ＭＳ ゴシック" panose="020B0609070205080204" pitchFamily="49" charset="-128"/>
              <a:cs typeface="+mn-cs"/>
            </a:endParaRPr>
          </a:p>
          <a:p>
            <a:r>
              <a:rPr kumimoji="1" lang="ja-JP" altLang="en-US" sz="1200" b="0" i="0" u="none" strike="noStrike" kern="1200" baseline="0" dirty="0">
                <a:solidFill>
                  <a:schemeClr val="tx1"/>
                </a:solidFill>
                <a:latin typeface="ＭＳ ゴシック" panose="020B0609070205080204" pitchFamily="49" charset="-128"/>
                <a:ea typeface="ＭＳ ゴシック" panose="020B0609070205080204" pitchFamily="49" charset="-128"/>
                <a:cs typeface="+mn-cs"/>
              </a:rPr>
              <a:t>自分だけではなく、自分の大切な人も傷つけてしまうことになるのです。</a:t>
            </a:r>
            <a:endParaRPr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87044" name="スライド番号プレースホルダー 5">
            <a:extLst>
              <a:ext uri="{FF2B5EF4-FFF2-40B4-BE49-F238E27FC236}">
                <a16:creationId xmlns:a16="http://schemas.microsoft.com/office/drawing/2014/main" id="{171A20EB-5803-4D11-AE44-5550A78020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ＭＳ Ｐゴシック" panose="020B0600070205080204" pitchFamily="50" charset="-128"/>
                <a:ea typeface="ＭＳ Ｐ明朝" panose="02020600040205080304" pitchFamily="18" charset="-128"/>
              </a:defRPr>
            </a:lvl1pPr>
            <a:lvl2pPr marL="742950" indent="-285750" eaLnBrk="0" hangingPunct="0">
              <a:spcBef>
                <a:spcPct val="30000"/>
              </a:spcBef>
              <a:defRPr kumimoji="1" sz="1200">
                <a:solidFill>
                  <a:schemeClr val="tx1"/>
                </a:solidFill>
                <a:latin typeface="ＭＳ Ｐゴシック" panose="020B0600070205080204" pitchFamily="50" charset="-128"/>
                <a:ea typeface="ＭＳ Ｐ明朝" panose="02020600040205080304" pitchFamily="18" charset="-128"/>
              </a:defRPr>
            </a:lvl2pPr>
            <a:lvl3pPr marL="1143000" indent="-228600" eaLnBrk="0" hangingPunct="0">
              <a:spcBef>
                <a:spcPct val="30000"/>
              </a:spcBef>
              <a:defRPr kumimoji="1" sz="1200">
                <a:solidFill>
                  <a:schemeClr val="tx1"/>
                </a:solidFill>
                <a:latin typeface="ＭＳ Ｐゴシック" panose="020B0600070205080204" pitchFamily="50" charset="-128"/>
                <a:ea typeface="ＭＳ Ｐ明朝" panose="02020600040205080304" pitchFamily="18" charset="-128"/>
              </a:defRPr>
            </a:lvl3pPr>
            <a:lvl4pPr marL="1600200" indent="-228600" eaLnBrk="0" hangingPunct="0">
              <a:spcBef>
                <a:spcPct val="30000"/>
              </a:spcBef>
              <a:defRPr kumimoji="1" sz="1200">
                <a:solidFill>
                  <a:schemeClr val="tx1"/>
                </a:solidFill>
                <a:latin typeface="ＭＳ Ｐゴシック" panose="020B0600070205080204" pitchFamily="50" charset="-128"/>
                <a:ea typeface="ＭＳ Ｐ明朝" panose="02020600040205080304" pitchFamily="18" charset="-128"/>
              </a:defRPr>
            </a:lvl4pPr>
            <a:lvl5pPr marL="2057400" indent="-228600" eaLnBrk="0" hangingPunct="0">
              <a:spcBef>
                <a:spcPct val="30000"/>
              </a:spcBef>
              <a:defRPr kumimoji="1" sz="1200">
                <a:solidFill>
                  <a:schemeClr val="tx1"/>
                </a:solidFill>
                <a:latin typeface="ＭＳ Ｐゴシック" panose="020B0600070205080204" pitchFamily="50" charset="-128"/>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明朝" panose="02020600040205080304" pitchFamily="18" charset="-128"/>
              </a:defRPr>
            </a:lvl9pPr>
          </a:lstStyle>
          <a:p>
            <a:pPr eaLnBrk="1" hangingPunct="1">
              <a:spcBef>
                <a:spcPct val="0"/>
              </a:spcBef>
            </a:pPr>
            <a:fld id="{A5038A25-E38A-4671-84B0-F42555637C10}" type="slidenum">
              <a:rPr kumimoji="0" lang="ja-JP" altLang="en-US">
                <a:ea typeface="ＭＳ Ｐゴシック" panose="020B0600070205080204" pitchFamily="50" charset="-128"/>
              </a:rPr>
              <a:pPr eaLnBrk="1" hangingPunct="1">
                <a:spcBef>
                  <a:spcPct val="0"/>
                </a:spcBef>
              </a:pPr>
              <a:t>13</a:t>
            </a:fld>
            <a:endParaRPr kumimoji="0" lang="ja-JP" altLang="en-US">
              <a:ea typeface="ＭＳ Ｐゴシック" panose="020B0600070205080204" pitchFamily="50" charset="-128"/>
            </a:endParaRPr>
          </a:p>
        </p:txBody>
      </p:sp>
    </p:spTree>
    <p:extLst>
      <p:ext uri="{BB962C8B-B14F-4D97-AF65-F5344CB8AC3E}">
        <p14:creationId xmlns:p14="http://schemas.microsoft.com/office/powerpoint/2010/main" val="4028812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solidFill>
                  <a:schemeClr val="tx1"/>
                </a:solidFill>
                <a:latin typeface="ＭＳ ゴシック" panose="020B0609070205080204" pitchFamily="49" charset="-128"/>
                <a:ea typeface="ＭＳ ゴシック" panose="020B0609070205080204" pitchFamily="49" charset="-128"/>
              </a:rPr>
              <a:t>薬物</a:t>
            </a:r>
            <a:r>
              <a:rPr kumimoji="1" lang="ja-JP" altLang="en-US" dirty="0">
                <a:solidFill>
                  <a:schemeClr val="tx1"/>
                </a:solidFill>
                <a:latin typeface="ＭＳ ゴシック" panose="020B0609070205080204" pitchFamily="49" charset="-128"/>
                <a:ea typeface="ＭＳ ゴシック" panose="020B0609070205080204" pitchFamily="49" charset="-128"/>
              </a:rPr>
              <a:t>乱用はあなただけの問題ではありません。あなたの周りの大切な人との関係や社会の安全を破壊します。</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違法な薬物は１回だけでも犯罪です。そんなものを勧めてくるような人は本当の友達ではありません。</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「そういうのは嫌い・やらない」とハッキリ伝えましょう。</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なかなか強く言えない場合は「そういえば」と話題を変えたり、「用事がある」とその場から離れてください。</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ＭＳ ゴシック" panose="020B0609070205080204" pitchFamily="49" charset="-128"/>
                <a:ea typeface="ＭＳ ゴシック" panose="020B0609070205080204" pitchFamily="49" charset="-128"/>
              </a:rPr>
              <a:t>逃げることは決して恥ずかしいことではありません</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。この</a:t>
            </a:r>
            <a:r>
              <a:rPr kumimoji="1" lang="ja-JP" altLang="en-US" dirty="0">
                <a:solidFill>
                  <a:schemeClr val="tx1"/>
                </a:solidFill>
                <a:latin typeface="ＭＳ ゴシック" panose="020B0609070205080204" pitchFamily="49" charset="-128"/>
                <a:ea typeface="ＭＳ ゴシック" panose="020B0609070205080204" pitchFamily="49" charset="-128"/>
              </a:rPr>
              <a:t>人には勧めても無駄だ、と相手に思わせることが大切です。</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自分を大切に思ってくれる人、自分の大切な夢や目標を思い出してください。</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何よりも大切なあなた自身を守るために、違法な薬物の誘惑なんかに負けない、断る勇気を持ちましょう。</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985C9A7F-BAEE-4807-87DD-CF43AC867585}" type="slidenum">
              <a:rPr kumimoji="1" lang="ja-JP" altLang="en-US" smtClean="0"/>
              <a:t>14</a:t>
            </a:fld>
            <a:endParaRPr kumimoji="1" lang="ja-JP" altLang="en-US"/>
          </a:p>
        </p:txBody>
      </p:sp>
    </p:spTree>
    <p:extLst>
      <p:ext uri="{BB962C8B-B14F-4D97-AF65-F5344CB8AC3E}">
        <p14:creationId xmlns:p14="http://schemas.microsoft.com/office/powerpoint/2010/main" val="2642683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ＭＳ ゴシック" panose="020B0609070205080204" pitchFamily="49" charset="-128"/>
                <a:ea typeface="ＭＳ ゴシック" panose="020B0609070205080204" pitchFamily="49" charset="-128"/>
              </a:rPr>
              <a:t>もしも薬物の誘いを受けてしまった。知人の薬物問題で悩んでいる。</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そんな時は一人で悩まず、まずは周りの大人に相談してください。</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埼玉県では薬物相談のための窓口を複数設けています。</a:t>
            </a:r>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もちろん、秘密厳守で対応いたします。</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latin typeface="ＭＳ ゴシック" panose="020B0609070205080204" pitchFamily="49" charset="-128"/>
              <a:ea typeface="ＭＳ ゴシック" panose="020B0609070205080204" pitchFamily="49" charset="-128"/>
            </a:endParaRPr>
          </a:p>
          <a:p>
            <a:r>
              <a:rPr kumimoji="1" lang="ja-JP" altLang="en-US" dirty="0">
                <a:latin typeface="ＭＳ ゴシック" panose="020B0609070205080204" pitchFamily="49" charset="-128"/>
                <a:ea typeface="ＭＳ ゴシック" panose="020B0609070205080204" pitchFamily="49" charset="-128"/>
              </a:rPr>
              <a:t>困ったときはお気軽に相談してください。</a:t>
            </a:r>
            <a:endParaRPr kumimoji="1" lang="en-US" altLang="ja-JP" dirty="0">
              <a:latin typeface="ＭＳ ゴシック" panose="020B0609070205080204" pitchFamily="49" charset="-128"/>
              <a:ea typeface="ＭＳ ゴシック" panose="020B0609070205080204" pitchFamily="49" charset="-128"/>
            </a:endParaRPr>
          </a:p>
          <a:p>
            <a:endParaRPr kumimoji="1" lang="en-US" altLang="ja-JP" dirty="0"/>
          </a:p>
        </p:txBody>
      </p:sp>
      <p:sp>
        <p:nvSpPr>
          <p:cNvPr id="4" name="スライド番号プレースホルダー 3"/>
          <p:cNvSpPr>
            <a:spLocks noGrp="1"/>
          </p:cNvSpPr>
          <p:nvPr>
            <p:ph type="sldNum" sz="quarter" idx="5"/>
          </p:nvPr>
        </p:nvSpPr>
        <p:spPr/>
        <p:txBody>
          <a:bodyPr/>
          <a:lstStyle/>
          <a:p>
            <a:fld id="{985C9A7F-BAEE-4807-87DD-CF43AC867585}" type="slidenum">
              <a:rPr kumimoji="1" lang="ja-JP" altLang="en-US" smtClean="0"/>
              <a:t>15</a:t>
            </a:fld>
            <a:endParaRPr kumimoji="1" lang="ja-JP" altLang="en-US"/>
          </a:p>
        </p:txBody>
      </p:sp>
    </p:spTree>
    <p:extLst>
      <p:ext uri="{BB962C8B-B14F-4D97-AF65-F5344CB8AC3E}">
        <p14:creationId xmlns:p14="http://schemas.microsoft.com/office/powerpoint/2010/main" val="136433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0" kern="1200" dirty="0">
                <a:solidFill>
                  <a:schemeClr val="tx1"/>
                </a:solidFill>
                <a:effectLst/>
                <a:latin typeface="ＭＳ ゴシック" panose="020B0609070205080204" pitchFamily="49" charset="-128"/>
                <a:ea typeface="ＭＳ ゴシック" panose="020B0609070205080204" pitchFamily="49" charset="-128"/>
                <a:cs typeface="+mn-cs"/>
              </a:rPr>
              <a:t>大麻草「カンナビス・サティバ・エル」という植物由来の薬物で、この葉や花穂などを乾燥させたり、樹脂化したものを吸引するものです。</a:t>
            </a:r>
            <a:endParaRPr kumimoji="1" lang="en-US" altLang="ja-JP" sz="1200" b="0" kern="1200" dirty="0">
              <a:solidFill>
                <a:schemeClr val="tx1"/>
              </a:solidFill>
              <a:effectLst/>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大麻はＴＨＣ（テトラヒドロカンナビノール）という有害な幻覚成分を含みます。</a:t>
            </a:r>
            <a:endParaRPr lang="en-US" altLang="ja-JP" sz="1200" b="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ＭＳ ゴシック" panose="020B0609070205080204" pitchFamily="49" charset="-128"/>
                <a:ea typeface="ＭＳ ゴシック" panose="020B0609070205080204" pitchFamily="49" charset="-128"/>
              </a:rPr>
              <a:t>インターネットやＳＮＳ等では、草や野菜、ハッパ、マリファナなどといった通称名でやり取りされており、</a:t>
            </a:r>
            <a:endParaRPr kumimoji="1" lang="en-US" altLang="ja-JP" sz="1200" b="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ＭＳ ゴシック" panose="020B0609070205080204" pitchFamily="49" charset="-128"/>
                <a:ea typeface="ＭＳ ゴシック" panose="020B0609070205080204" pitchFamily="49" charset="-128"/>
              </a:rPr>
              <a:t>今、若い世代を中心に乱用が拡大しています。</a:t>
            </a:r>
            <a:endParaRPr kumimoji="1" lang="ja-JP" altLang="ja-JP" sz="1200" b="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b="0" kern="1200" dirty="0">
                <a:solidFill>
                  <a:schemeClr val="tx1"/>
                </a:solidFill>
                <a:effectLst/>
                <a:latin typeface="ＭＳ ゴシック" panose="020B0609070205080204" pitchFamily="49" charset="-128"/>
                <a:ea typeface="ＭＳ ゴシック" panose="020B0609070205080204" pitchFamily="49" charset="-128"/>
                <a:cs typeface="+mn-cs"/>
              </a:rPr>
              <a:t>当然、大麻は違法な薬物ですので、</a:t>
            </a:r>
            <a:endParaRPr kumimoji="1" lang="en-US" altLang="ja-JP" sz="1200" b="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b="0" kern="1200" dirty="0">
                <a:solidFill>
                  <a:schemeClr val="tx1"/>
                </a:solidFill>
                <a:effectLst/>
                <a:latin typeface="ＭＳ ゴシック" panose="020B0609070205080204" pitchFamily="49" charset="-128"/>
                <a:ea typeface="ＭＳ ゴシック" panose="020B0609070205080204" pitchFamily="49" charset="-128"/>
                <a:cs typeface="+mn-cs"/>
              </a:rPr>
              <a:t>大麻をみだりに所持し、譲り受け、または譲り渡した場合、法律に基づき５年以下の懲役に処せられるなど厳しく処罰されます！</a:t>
            </a:r>
          </a:p>
        </p:txBody>
      </p:sp>
      <p:sp>
        <p:nvSpPr>
          <p:cNvPr id="4" name="スライド番号プレースホルダー 3"/>
          <p:cNvSpPr>
            <a:spLocks noGrp="1"/>
          </p:cNvSpPr>
          <p:nvPr>
            <p:ph type="sldNum" sz="quarter" idx="5"/>
          </p:nvPr>
        </p:nvSpPr>
        <p:spPr/>
        <p:txBody>
          <a:bodyPr/>
          <a:lstStyle/>
          <a:p>
            <a:fld id="{985C9A7F-BAEE-4807-87DD-CF43AC867585}" type="slidenum">
              <a:rPr kumimoji="1" lang="ja-JP" altLang="en-US" smtClean="0"/>
              <a:t>3</a:t>
            </a:fld>
            <a:endParaRPr kumimoji="1" lang="ja-JP" altLang="en-US"/>
          </a:p>
        </p:txBody>
      </p:sp>
    </p:spTree>
    <p:extLst>
      <p:ext uri="{BB962C8B-B14F-4D97-AF65-F5344CB8AC3E}">
        <p14:creationId xmlns:p14="http://schemas.microsoft.com/office/powerpoint/2010/main" val="96607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ＭＳ ゴシック" panose="020B0609070205080204" pitchFamily="49" charset="-128"/>
                <a:ea typeface="ＭＳ ゴシック" panose="020B0609070205080204" pitchFamily="49" charset="-128"/>
              </a:rPr>
              <a:t>また、最近では大麻は様々な形で乱用されています。</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液体状に加工した大麻リキッドや、幻覚成分を濃縮して作られる大麻ワックスは、電子タバコなどで比較的簡単に吸入できてしまうため、乱用の拡大が懸念されています。</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また、これらの製品は有害な成分が濃縮されており、通常より強く脳に影響を与える恐れがあります。</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さらに、大麻を含むクッキーやチョコレートなどの菓子の押収も増加しており、</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こうしたものは「違法な薬物」という抵抗感が少ないため、興味本位で手を出してしまう危険性があります。</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どんな製品であれ、大麻が違法かつ危険な薬物であることに違いはありません！</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あやしいものにはゼッタイ手を出さないようにしてください。</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985C9A7F-BAEE-4807-87DD-CF43AC867585}" type="slidenum">
              <a:rPr kumimoji="1" lang="ja-JP" altLang="en-US" smtClean="0"/>
              <a:t>4</a:t>
            </a:fld>
            <a:endParaRPr kumimoji="1" lang="ja-JP" altLang="en-US"/>
          </a:p>
        </p:txBody>
      </p:sp>
    </p:spTree>
    <p:extLst>
      <p:ext uri="{BB962C8B-B14F-4D97-AF65-F5344CB8AC3E}">
        <p14:creationId xmlns:p14="http://schemas.microsoft.com/office/powerpoint/2010/main" val="1997362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ＭＳ ゴシック" panose="020B0609070205080204" pitchFamily="49" charset="-128"/>
                <a:ea typeface="ＭＳ ゴシック" panose="020B0609070205080204" pitchFamily="49" charset="-128"/>
              </a:rPr>
              <a:t>今、大麻は若い人を中心に検挙者数が急増しています。</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こちらのグラフは埼玉県内の大麻事犯検挙者数の推移です。</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右肩上がりで検挙者数が増加していて</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、２０１９年は</a:t>
            </a:r>
            <a:r>
              <a:rPr kumimoji="1" lang="ja-JP" altLang="en-US" dirty="0">
                <a:solidFill>
                  <a:schemeClr val="tx1"/>
                </a:solidFill>
                <a:latin typeface="ＭＳ ゴシック" panose="020B0609070205080204" pitchFamily="49" charset="-128"/>
                <a:ea typeface="ＭＳ ゴシック" panose="020B0609070205080204" pitchFamily="49" charset="-128"/>
              </a:rPr>
              <a:t>過去最多の検挙者数となっています。</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さらに特筆すべきはその年齢層です。１０代、２０代の若い世代の検挙者数</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が約半数を</a:t>
            </a:r>
            <a:r>
              <a:rPr kumimoji="1" lang="ja-JP" altLang="en-US" dirty="0">
                <a:solidFill>
                  <a:schemeClr val="tx1"/>
                </a:solidFill>
                <a:latin typeface="ＭＳ ゴシック" panose="020B0609070205080204" pitchFamily="49" charset="-128"/>
                <a:ea typeface="ＭＳ ゴシック" panose="020B0609070205080204" pitchFamily="49" charset="-128"/>
              </a:rPr>
              <a:t>占めており、</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若い世代を中心に大麻の乱用が拡大しているという非常に憂慮すべき事態となっています。</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中学生や高校生が大麻の所持で逮捕された、というニュースを聞いたことがある人もいるのではないでしょうか。</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985C9A7F-BAEE-4807-87DD-CF43AC867585}" type="slidenum">
              <a:rPr kumimoji="1" lang="ja-JP" altLang="en-US" smtClean="0"/>
              <a:t>5</a:t>
            </a:fld>
            <a:endParaRPr kumimoji="1" lang="ja-JP" altLang="en-US"/>
          </a:p>
        </p:txBody>
      </p:sp>
    </p:spTree>
    <p:extLst>
      <p:ext uri="{BB962C8B-B14F-4D97-AF65-F5344CB8AC3E}">
        <p14:creationId xmlns:p14="http://schemas.microsoft.com/office/powerpoint/2010/main" val="2429631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ＭＳ ゴシック" panose="020B0609070205080204" pitchFamily="49" charset="-128"/>
                <a:ea typeface="ＭＳ ゴシック" panose="020B0609070205080204" pitchFamily="49" charset="-128"/>
              </a:rPr>
              <a:t>なぜ、いま大麻による検挙者数が増えているのでしょうか。</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それは皆さんが日常的に使用しているスマートフォンやパソコンが大きく関係して</a:t>
            </a:r>
            <a:r>
              <a:rPr kumimoji="1" lang="ja-JP" altLang="en-US" dirty="0" smtClean="0">
                <a:solidFill>
                  <a:schemeClr val="tx1"/>
                </a:solidFill>
                <a:latin typeface="ＭＳ ゴシック" panose="020B0609070205080204" pitchFamily="49" charset="-128"/>
                <a:ea typeface="ＭＳ ゴシック" panose="020B0609070205080204" pitchFamily="49" charset="-128"/>
              </a:rPr>
              <a:t>いると考えられます</a:t>
            </a:r>
            <a:r>
              <a:rPr kumimoji="1" lang="ja-JP" altLang="en-US" dirty="0">
                <a:solidFill>
                  <a:schemeClr val="tx1"/>
                </a:solidFill>
                <a:latin typeface="ＭＳ ゴシック" panose="020B0609070205080204" pitchFamily="49" charset="-128"/>
                <a:ea typeface="ＭＳ ゴシック" panose="020B0609070205080204" pitchFamily="49" charset="-128"/>
              </a:rPr>
              <a:t>。</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大麻には脳や体にとても有害であるにも関わらず、</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インターネット、ＳＮＳ上では</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「大麻は安全・無害だ！」「タバコや酒より安全！」</a:t>
            </a:r>
          </a:p>
          <a:p>
            <a:r>
              <a:rPr kumimoji="1" lang="ja-JP" altLang="en-US" dirty="0">
                <a:solidFill>
                  <a:schemeClr val="tx1"/>
                </a:solidFill>
                <a:latin typeface="ＭＳ ゴシック" panose="020B0609070205080204" pitchFamily="49" charset="-128"/>
                <a:ea typeface="ＭＳ ゴシック" panose="020B0609070205080204" pitchFamily="49" charset="-128"/>
              </a:rPr>
              <a:t>「大麻は依存性がない（弱い）！」「世界で大麻は合法！」</a:t>
            </a: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こうした誤った情報が</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数多く</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掲載</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されているのです</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大麻が脳に悪影響を与えるという研究結果は、国内外で多数報告されています。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大麻は世界各国で違法薬物として禁止されています。</a:t>
            </a:r>
            <a:endParaRPr kumimoji="1" lang="en-US"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嗜好品として合法なのはごく限られた国と地域のみで、合法な国であっても、その有害性を明らかにした上で、所持や使用に対し制限を設けています。</a:t>
            </a:r>
            <a:endPar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endParaRPr>
          </a:p>
          <a:p>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大麻は違法</a:t>
            </a:r>
            <a:r>
              <a:rPr kumimoji="1" lang="ja-JP" altLang="en-US" sz="1200" kern="1200" dirty="0">
                <a:solidFill>
                  <a:schemeClr val="tx1"/>
                </a:solidFill>
                <a:effectLst/>
                <a:latin typeface="ＭＳ ゴシック" panose="020B0609070205080204" pitchFamily="49" charset="-128"/>
                <a:ea typeface="ＭＳ ゴシック" panose="020B0609070205080204" pitchFamily="49" charset="-128"/>
                <a:cs typeface="+mn-cs"/>
              </a:rPr>
              <a:t>かつ有害</a:t>
            </a:r>
            <a:r>
              <a:rPr kumimoji="1" lang="ja-JP" altLang="ja-JP" sz="1200" kern="1200" dirty="0">
                <a:solidFill>
                  <a:schemeClr val="tx1"/>
                </a:solidFill>
                <a:effectLst/>
                <a:latin typeface="ＭＳ ゴシック" panose="020B0609070205080204" pitchFamily="49" charset="-128"/>
                <a:ea typeface="ＭＳ ゴシック" panose="020B0609070205080204" pitchFamily="49" charset="-128"/>
                <a:cs typeface="+mn-cs"/>
              </a:rPr>
              <a:t>な薬物です。間違った情報に流されず、正しい知識で正しく判断しましょう。</a:t>
            </a:r>
          </a:p>
          <a:p>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5"/>
          </p:nvPr>
        </p:nvSpPr>
        <p:spPr/>
        <p:txBody>
          <a:bodyPr/>
          <a:lstStyle/>
          <a:p>
            <a:fld id="{985C9A7F-BAEE-4807-87DD-CF43AC867585}" type="slidenum">
              <a:rPr kumimoji="1" lang="ja-JP" altLang="en-US" smtClean="0"/>
              <a:t>6</a:t>
            </a:fld>
            <a:endParaRPr kumimoji="1" lang="ja-JP" altLang="en-US"/>
          </a:p>
        </p:txBody>
      </p:sp>
    </p:spTree>
    <p:extLst>
      <p:ext uri="{BB962C8B-B14F-4D97-AF65-F5344CB8AC3E}">
        <p14:creationId xmlns:p14="http://schemas.microsoft.com/office/powerpoint/2010/main" val="2488989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a:r>
              <a:rPr lang="ja-JP" altLang="en-US" sz="12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実際、大麻にはどんな有害な作用があるのでしょうか。</a:t>
            </a:r>
            <a:endParaRPr lang="en-US" altLang="ja-JP" sz="12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r>
              <a:rPr lang="ja-JP" altLang="en-US" sz="12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大麻は脳の知的機能や記憶の形成を司る海馬等に悪影響を及ぼすなど、体に様々な不具合を引き起こします。</a:t>
            </a:r>
          </a:p>
          <a:p>
            <a:pPr algn="just"/>
            <a:r>
              <a:rPr lang="ja-JP" altLang="en-US" sz="12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大麻を使用すると、絵のようにぬいぐるみが話しかけてきたり、窓に目があって</a:t>
            </a:r>
            <a:r>
              <a:rPr lang="ja-JP" altLang="en-US" sz="1200" kern="100" dirty="0" smtClean="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常に誰かに</a:t>
            </a:r>
            <a:r>
              <a:rPr lang="ja-JP" altLang="en-US" sz="12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見られている、といった幻覚・幻聴が現れたり、急な興奮状態などを引き起こしたりする「大麻精神病」を発症したり、</a:t>
            </a:r>
            <a:endParaRPr lang="en-US" altLang="ja-JP" sz="12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r>
              <a:rPr lang="ja-JP" altLang="en-US" sz="12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物事への関心や気力がなくなってしまう「無動機症候群」、さらには「知的機能の低下」におちいり、物事を考えられなくなってしまった結果、社会生活に適応できなくなってしまうこともあります。</a:t>
            </a:r>
            <a:endParaRPr lang="en-US" altLang="ja-JP" sz="12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r>
              <a:rPr lang="ja-JP" altLang="en-US" sz="12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さらに、薬物乱用者が大麻をきっかけに麻薬・覚せい剤など、他の違法薬物に手を出してしまった、という例も多く報告されていて</a:t>
            </a:r>
            <a:r>
              <a:rPr lang="ja-JP" altLang="en-US" sz="1200" kern="100" dirty="0" smtClean="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、大麻はいわゆる「ゲートウェイドラッグ」と</a:t>
            </a:r>
            <a:r>
              <a:rPr lang="ja-JP" altLang="en-US" sz="12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rPr>
              <a:t>しての危険性も危惧されています。</a:t>
            </a:r>
            <a:endParaRPr lang="en-US" altLang="ja-JP" sz="1200" kern="100" dirty="0">
              <a:solidFill>
                <a:schemeClr val="tx1"/>
              </a:solidFill>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endParaRPr lang="ja-JP" altLang="en-US" sz="1200" kern="100" dirty="0">
              <a:latin typeface="+mn-ea"/>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985C9A7F-BAEE-4807-87DD-CF43AC867585}" type="slidenum">
              <a:rPr kumimoji="1" lang="ja-JP" altLang="en-US" smtClean="0"/>
              <a:t>7</a:t>
            </a:fld>
            <a:endParaRPr kumimoji="1" lang="ja-JP" altLang="en-US"/>
          </a:p>
        </p:txBody>
      </p:sp>
    </p:spTree>
    <p:extLst>
      <p:ext uri="{BB962C8B-B14F-4D97-AF65-F5344CB8AC3E}">
        <p14:creationId xmlns:p14="http://schemas.microsoft.com/office/powerpoint/2010/main" val="2766134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a:extLst>
              <a:ext uri="{FF2B5EF4-FFF2-40B4-BE49-F238E27FC236}">
                <a16:creationId xmlns:a16="http://schemas.microsoft.com/office/drawing/2014/main" id="{3B71DFC8-D2EA-4A09-822A-6BAE291B93D3}"/>
              </a:ext>
            </a:extLst>
          </p:cNvPr>
          <p:cNvSpPr>
            <a:spLocks noGrp="1" noRot="1" noChangeAspect="1" noTextEdit="1"/>
          </p:cNvSpPr>
          <p:nvPr>
            <p:ph type="sldImg"/>
          </p:nvPr>
        </p:nvSpPr>
        <p:spPr>
          <a:ln/>
        </p:spPr>
      </p:sp>
      <p:sp>
        <p:nvSpPr>
          <p:cNvPr id="87043" name="ノート プレースホルダー 2">
            <a:extLst>
              <a:ext uri="{FF2B5EF4-FFF2-40B4-BE49-F238E27FC236}">
                <a16:creationId xmlns:a16="http://schemas.microsoft.com/office/drawing/2014/main" id="{E4EE09DB-C510-421B-97B9-07E36243AE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solidFill>
                  <a:schemeClr val="tx1"/>
                </a:solidFill>
                <a:latin typeface="ＭＳ ゴシック" panose="020B0609070205080204" pitchFamily="49" charset="-128"/>
                <a:ea typeface="ＭＳ ゴシック" panose="020B0609070205080204" pitchFamily="49" charset="-128"/>
              </a:rPr>
              <a:t>違法な薬物は脳</a:t>
            </a:r>
            <a:r>
              <a:rPr lang="ja-JP" altLang="en-US" dirty="0">
                <a:solidFill>
                  <a:schemeClr val="tx1"/>
                </a:solidFill>
                <a:latin typeface="ＭＳ ゴシック" panose="020B0609070205080204" pitchFamily="49" charset="-128"/>
                <a:ea typeface="ＭＳ ゴシック" panose="020B0609070205080204" pitchFamily="49" charset="-128"/>
              </a:rPr>
              <a:t>に影響を</a:t>
            </a:r>
            <a:r>
              <a:rPr lang="ja-JP" altLang="en-US" dirty="0" smtClean="0">
                <a:solidFill>
                  <a:schemeClr val="tx1"/>
                </a:solidFill>
                <a:latin typeface="ＭＳ ゴシック" panose="020B0609070205080204" pitchFamily="49" charset="-128"/>
                <a:ea typeface="ＭＳ ゴシック" panose="020B0609070205080204" pitchFamily="49" charset="-128"/>
              </a:rPr>
              <a:t>与え、</a:t>
            </a:r>
            <a:r>
              <a:rPr lang="ja-JP" altLang="en-US" dirty="0">
                <a:solidFill>
                  <a:schemeClr val="tx1"/>
                </a:solidFill>
                <a:latin typeface="ＭＳ ゴシック" panose="020B0609070205080204" pitchFamily="49" charset="-128"/>
                <a:ea typeface="ＭＳ ゴシック" panose="020B0609070205080204" pitchFamily="49" charset="-128"/>
              </a:rPr>
              <a:t>様々な事件・事故を引き起こす</a:t>
            </a:r>
            <a:r>
              <a:rPr lang="ja-JP" altLang="en-US" dirty="0" smtClean="0">
                <a:solidFill>
                  <a:schemeClr val="tx1"/>
                </a:solidFill>
                <a:latin typeface="ＭＳ ゴシック" panose="020B0609070205080204" pitchFamily="49" charset="-128"/>
                <a:ea typeface="ＭＳ ゴシック" panose="020B0609070205080204" pitchFamily="49" charset="-128"/>
              </a:rPr>
              <a:t>恐れがあります</a:t>
            </a:r>
            <a:r>
              <a:rPr lang="ja-JP" altLang="en-US" dirty="0">
                <a:solidFill>
                  <a:schemeClr val="tx1"/>
                </a:solidFill>
                <a:latin typeface="ＭＳ ゴシック" panose="020B0609070205080204" pitchFamily="49" charset="-128"/>
                <a:ea typeface="ＭＳ ゴシック" panose="020B0609070205080204" pitchFamily="49" charset="-128"/>
              </a:rPr>
              <a:t>。</a:t>
            </a:r>
            <a:endParaRPr lang="en-US" altLang="ja-JP" dirty="0">
              <a:solidFill>
                <a:schemeClr val="tx1"/>
              </a:solidFill>
              <a:latin typeface="ＭＳ ゴシック" panose="020B0609070205080204" pitchFamily="49" charset="-128"/>
              <a:ea typeface="ＭＳ ゴシック" panose="020B0609070205080204" pitchFamily="49" charset="-128"/>
            </a:endParaRPr>
          </a:p>
          <a:p>
            <a:r>
              <a:rPr lang="ja-JP" altLang="en-US" dirty="0">
                <a:solidFill>
                  <a:schemeClr val="tx1"/>
                </a:solidFill>
                <a:latin typeface="ＭＳ ゴシック" panose="020B0609070205080204" pitchFamily="49" charset="-128"/>
                <a:ea typeface="ＭＳ ゴシック" panose="020B0609070205080204" pitchFamily="49" charset="-128"/>
              </a:rPr>
              <a:t>幻覚や妄想によって殺傷事件を起こしたり、運動機能や判断力の低下によって体を思い通りに動かすことができず、交通事故を誘発したりします。</a:t>
            </a:r>
            <a:endParaRPr lang="en-US" altLang="ja-JP" dirty="0">
              <a:solidFill>
                <a:schemeClr val="tx1"/>
              </a:solidFill>
              <a:latin typeface="ＭＳ ゴシック" panose="020B0609070205080204" pitchFamily="49" charset="-128"/>
              <a:ea typeface="ＭＳ ゴシック" panose="020B0609070205080204" pitchFamily="49" charset="-128"/>
            </a:endParaRPr>
          </a:p>
          <a:p>
            <a:r>
              <a:rPr lang="ja-JP" altLang="en-US" dirty="0">
                <a:solidFill>
                  <a:schemeClr val="tx1"/>
                </a:solidFill>
                <a:latin typeface="ＭＳ ゴシック" panose="020B0609070205080204" pitchFamily="49" charset="-128"/>
                <a:ea typeface="ＭＳ ゴシック" panose="020B0609070205080204" pitchFamily="49" charset="-128"/>
              </a:rPr>
              <a:t>また、感情がコントロールできなくなり、人格障害を起こしたり、薬物自体</a:t>
            </a:r>
            <a:r>
              <a:rPr lang="ja-JP" altLang="en-US" dirty="0" smtClean="0">
                <a:solidFill>
                  <a:schemeClr val="tx1"/>
                </a:solidFill>
                <a:latin typeface="ＭＳ ゴシック" panose="020B0609070205080204" pitchFamily="49" charset="-128"/>
                <a:ea typeface="ＭＳ ゴシック" panose="020B0609070205080204" pitchFamily="49" charset="-128"/>
              </a:rPr>
              <a:t>の急性</a:t>
            </a:r>
            <a:r>
              <a:rPr lang="ja-JP" altLang="en-US" dirty="0">
                <a:solidFill>
                  <a:schemeClr val="tx1"/>
                </a:solidFill>
                <a:latin typeface="ＭＳ ゴシック" panose="020B0609070205080204" pitchFamily="49" charset="-128"/>
                <a:ea typeface="ＭＳ ゴシック" panose="020B0609070205080204" pitchFamily="49" charset="-128"/>
              </a:rPr>
              <a:t>中毒により死亡してしまうこともあります。</a:t>
            </a:r>
            <a:endParaRPr lang="en-US" altLang="ja-JP" dirty="0">
              <a:solidFill>
                <a:schemeClr val="tx1"/>
              </a:solidFill>
              <a:latin typeface="ＭＳ ゴシック" panose="020B0609070205080204" pitchFamily="49" charset="-128"/>
              <a:ea typeface="ＭＳ ゴシック" panose="020B0609070205080204" pitchFamily="49" charset="-128"/>
            </a:endParaRPr>
          </a:p>
          <a:p>
            <a:r>
              <a:rPr lang="ja-JP" altLang="en-US" dirty="0">
                <a:solidFill>
                  <a:schemeClr val="tx1"/>
                </a:solidFill>
                <a:latin typeface="ＭＳ ゴシック" panose="020B0609070205080204" pitchFamily="49" charset="-128"/>
                <a:ea typeface="ＭＳ ゴシック" panose="020B0609070205080204" pitchFamily="49" charset="-128"/>
              </a:rPr>
              <a:t>もし、</a:t>
            </a:r>
            <a:r>
              <a:rPr lang="ja-JP" altLang="en-US" dirty="0" smtClean="0">
                <a:solidFill>
                  <a:schemeClr val="tx1"/>
                </a:solidFill>
                <a:latin typeface="ＭＳ ゴシック" panose="020B0609070205080204" pitchFamily="49" charset="-128"/>
                <a:ea typeface="ＭＳ ゴシック" panose="020B0609070205080204" pitchFamily="49" charset="-128"/>
              </a:rPr>
              <a:t>大麻をはじめ、違法な薬物を</a:t>
            </a:r>
            <a:r>
              <a:rPr lang="ja-JP" altLang="en-US" dirty="0">
                <a:solidFill>
                  <a:schemeClr val="tx1"/>
                </a:solidFill>
                <a:latin typeface="ＭＳ ゴシック" panose="020B0609070205080204" pitchFamily="49" charset="-128"/>
                <a:ea typeface="ＭＳ ゴシック" panose="020B0609070205080204" pitchFamily="49" charset="-128"/>
              </a:rPr>
              <a:t>乱用している人が町にあふれていたとしたら。</a:t>
            </a:r>
            <a:endParaRPr lang="en-US" altLang="ja-JP" dirty="0">
              <a:solidFill>
                <a:schemeClr val="tx1"/>
              </a:solidFill>
              <a:latin typeface="ＭＳ ゴシック" panose="020B0609070205080204" pitchFamily="49" charset="-128"/>
              <a:ea typeface="ＭＳ ゴシック" panose="020B0609070205080204" pitchFamily="49" charset="-128"/>
            </a:endParaRPr>
          </a:p>
          <a:p>
            <a:r>
              <a:rPr lang="ja-JP" altLang="en-US" dirty="0" smtClean="0">
                <a:solidFill>
                  <a:schemeClr val="tx1"/>
                </a:solidFill>
                <a:latin typeface="ＭＳ ゴシック" panose="020B0609070205080204" pitchFamily="49" charset="-128"/>
                <a:ea typeface="ＭＳ ゴシック" panose="020B0609070205080204" pitchFamily="49" charset="-128"/>
              </a:rPr>
              <a:t>違法薬物は</a:t>
            </a:r>
            <a:r>
              <a:rPr lang="ja-JP" altLang="en-US" dirty="0">
                <a:solidFill>
                  <a:schemeClr val="tx1"/>
                </a:solidFill>
                <a:latin typeface="ＭＳ ゴシック" panose="020B0609070205080204" pitchFamily="49" charset="-128"/>
                <a:ea typeface="ＭＳ ゴシック" panose="020B0609070205080204" pitchFamily="49" charset="-128"/>
              </a:rPr>
              <a:t>、あなたの体を破壊するだけでなく、社会全体を脅かす危険性があるのです。</a:t>
            </a:r>
          </a:p>
          <a:p>
            <a:endParaRPr lang="ja-JP" altLang="en-US" dirty="0"/>
          </a:p>
        </p:txBody>
      </p:sp>
      <p:sp>
        <p:nvSpPr>
          <p:cNvPr id="87044" name="スライド番号プレースホルダー 5">
            <a:extLst>
              <a:ext uri="{FF2B5EF4-FFF2-40B4-BE49-F238E27FC236}">
                <a16:creationId xmlns:a16="http://schemas.microsoft.com/office/drawing/2014/main" id="{171A20EB-5803-4D11-AE44-5550A78020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ＭＳ Ｐゴシック" panose="020B0600070205080204" pitchFamily="50" charset="-128"/>
                <a:ea typeface="ＭＳ Ｐ明朝" panose="02020600040205080304" pitchFamily="18" charset="-128"/>
              </a:defRPr>
            </a:lvl1pPr>
            <a:lvl2pPr marL="742950" indent="-285750" eaLnBrk="0" hangingPunct="0">
              <a:spcBef>
                <a:spcPct val="30000"/>
              </a:spcBef>
              <a:defRPr kumimoji="1" sz="1200">
                <a:solidFill>
                  <a:schemeClr val="tx1"/>
                </a:solidFill>
                <a:latin typeface="ＭＳ Ｐゴシック" panose="020B0600070205080204" pitchFamily="50" charset="-128"/>
                <a:ea typeface="ＭＳ Ｐ明朝" panose="02020600040205080304" pitchFamily="18" charset="-128"/>
              </a:defRPr>
            </a:lvl2pPr>
            <a:lvl3pPr marL="1143000" indent="-228600" eaLnBrk="0" hangingPunct="0">
              <a:spcBef>
                <a:spcPct val="30000"/>
              </a:spcBef>
              <a:defRPr kumimoji="1" sz="1200">
                <a:solidFill>
                  <a:schemeClr val="tx1"/>
                </a:solidFill>
                <a:latin typeface="ＭＳ Ｐゴシック" panose="020B0600070205080204" pitchFamily="50" charset="-128"/>
                <a:ea typeface="ＭＳ Ｐ明朝" panose="02020600040205080304" pitchFamily="18" charset="-128"/>
              </a:defRPr>
            </a:lvl3pPr>
            <a:lvl4pPr marL="1600200" indent="-228600" eaLnBrk="0" hangingPunct="0">
              <a:spcBef>
                <a:spcPct val="30000"/>
              </a:spcBef>
              <a:defRPr kumimoji="1" sz="1200">
                <a:solidFill>
                  <a:schemeClr val="tx1"/>
                </a:solidFill>
                <a:latin typeface="ＭＳ Ｐゴシック" panose="020B0600070205080204" pitchFamily="50" charset="-128"/>
                <a:ea typeface="ＭＳ Ｐ明朝" panose="02020600040205080304" pitchFamily="18" charset="-128"/>
              </a:defRPr>
            </a:lvl4pPr>
            <a:lvl5pPr marL="2057400" indent="-228600" eaLnBrk="0" hangingPunct="0">
              <a:spcBef>
                <a:spcPct val="30000"/>
              </a:spcBef>
              <a:defRPr kumimoji="1" sz="1200">
                <a:solidFill>
                  <a:schemeClr val="tx1"/>
                </a:solidFill>
                <a:latin typeface="ＭＳ Ｐゴシック" panose="020B0600070205080204" pitchFamily="50" charset="-128"/>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明朝" panose="02020600040205080304" pitchFamily="18" charset="-128"/>
              </a:defRPr>
            </a:lvl9pPr>
          </a:lstStyle>
          <a:p>
            <a:pPr eaLnBrk="1" hangingPunct="1">
              <a:spcBef>
                <a:spcPct val="0"/>
              </a:spcBef>
            </a:pPr>
            <a:fld id="{A5038A25-E38A-4671-84B0-F42555637C10}" type="slidenum">
              <a:rPr kumimoji="0" lang="ja-JP" altLang="en-US">
                <a:ea typeface="ＭＳ Ｐゴシック" panose="020B0600070205080204" pitchFamily="50" charset="-128"/>
              </a:rPr>
              <a:pPr eaLnBrk="1" hangingPunct="1">
                <a:spcBef>
                  <a:spcPct val="0"/>
                </a:spcBef>
              </a:pPr>
              <a:t>9</a:t>
            </a:fld>
            <a:endParaRPr kumimoji="0" lang="ja-JP" altLang="en-US">
              <a:ea typeface="ＭＳ Ｐゴシック" panose="020B0600070205080204" pitchFamily="50" charset="-128"/>
            </a:endParaRPr>
          </a:p>
        </p:txBody>
      </p:sp>
    </p:spTree>
    <p:extLst>
      <p:ext uri="{BB962C8B-B14F-4D97-AF65-F5344CB8AC3E}">
        <p14:creationId xmlns:p14="http://schemas.microsoft.com/office/powerpoint/2010/main" val="2500248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スライド イメージ プレースホルダー 1">
            <a:extLst>
              <a:ext uri="{FF2B5EF4-FFF2-40B4-BE49-F238E27FC236}">
                <a16:creationId xmlns:a16="http://schemas.microsoft.com/office/drawing/2014/main" id="{3B71DFC8-D2EA-4A09-822A-6BAE291B93D3}"/>
              </a:ext>
            </a:extLst>
          </p:cNvPr>
          <p:cNvSpPr>
            <a:spLocks noGrp="1" noRot="1" noChangeAspect="1" noTextEdit="1"/>
          </p:cNvSpPr>
          <p:nvPr>
            <p:ph type="sldImg"/>
          </p:nvPr>
        </p:nvSpPr>
        <p:spPr>
          <a:ln/>
        </p:spPr>
      </p:sp>
      <p:sp>
        <p:nvSpPr>
          <p:cNvPr id="87043" name="ノート プレースホルダー 2">
            <a:extLst>
              <a:ext uri="{FF2B5EF4-FFF2-40B4-BE49-F238E27FC236}">
                <a16:creationId xmlns:a16="http://schemas.microsoft.com/office/drawing/2014/main" id="{E4EE09DB-C510-421B-97B9-07E36243AE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solidFill>
                  <a:schemeClr val="tx1"/>
                </a:solidFill>
                <a:latin typeface="ＭＳ ゴシック" panose="020B0609070205080204" pitchFamily="49" charset="-128"/>
                <a:ea typeface="ＭＳ ゴシック" panose="020B0609070205080204" pitchFamily="49" charset="-128"/>
              </a:rPr>
              <a:t>違法な薬物は脳</a:t>
            </a:r>
            <a:r>
              <a:rPr lang="ja-JP" altLang="en-US" dirty="0">
                <a:solidFill>
                  <a:schemeClr val="tx1"/>
                </a:solidFill>
                <a:latin typeface="ＭＳ ゴシック" panose="020B0609070205080204" pitchFamily="49" charset="-128"/>
                <a:ea typeface="ＭＳ ゴシック" panose="020B0609070205080204" pitchFamily="49" charset="-128"/>
              </a:rPr>
              <a:t>に影響を</a:t>
            </a:r>
            <a:r>
              <a:rPr lang="ja-JP" altLang="en-US" dirty="0" smtClean="0">
                <a:solidFill>
                  <a:schemeClr val="tx1"/>
                </a:solidFill>
                <a:latin typeface="ＭＳ ゴシック" panose="020B0609070205080204" pitchFamily="49" charset="-128"/>
                <a:ea typeface="ＭＳ ゴシック" panose="020B0609070205080204" pitchFamily="49" charset="-128"/>
              </a:rPr>
              <a:t>与え、</a:t>
            </a:r>
            <a:r>
              <a:rPr lang="ja-JP" altLang="en-US" dirty="0">
                <a:solidFill>
                  <a:schemeClr val="tx1"/>
                </a:solidFill>
                <a:latin typeface="ＭＳ ゴシック" panose="020B0609070205080204" pitchFamily="49" charset="-128"/>
                <a:ea typeface="ＭＳ ゴシック" panose="020B0609070205080204" pitchFamily="49" charset="-128"/>
              </a:rPr>
              <a:t>様々な事件・事故を引き起こす</a:t>
            </a:r>
            <a:r>
              <a:rPr lang="ja-JP" altLang="en-US" dirty="0" smtClean="0">
                <a:solidFill>
                  <a:schemeClr val="tx1"/>
                </a:solidFill>
                <a:latin typeface="ＭＳ ゴシック" panose="020B0609070205080204" pitchFamily="49" charset="-128"/>
                <a:ea typeface="ＭＳ ゴシック" panose="020B0609070205080204" pitchFamily="49" charset="-128"/>
              </a:rPr>
              <a:t>恐れがあります</a:t>
            </a:r>
            <a:r>
              <a:rPr lang="ja-JP" altLang="en-US" dirty="0">
                <a:solidFill>
                  <a:schemeClr val="tx1"/>
                </a:solidFill>
                <a:latin typeface="ＭＳ ゴシック" panose="020B0609070205080204" pitchFamily="49" charset="-128"/>
                <a:ea typeface="ＭＳ ゴシック" panose="020B0609070205080204" pitchFamily="49" charset="-128"/>
              </a:rPr>
              <a:t>。</a:t>
            </a:r>
            <a:endParaRPr lang="en-US" altLang="ja-JP" dirty="0">
              <a:solidFill>
                <a:schemeClr val="tx1"/>
              </a:solidFill>
              <a:latin typeface="ＭＳ ゴシック" panose="020B0609070205080204" pitchFamily="49" charset="-128"/>
              <a:ea typeface="ＭＳ ゴシック" panose="020B0609070205080204" pitchFamily="49" charset="-128"/>
            </a:endParaRPr>
          </a:p>
          <a:p>
            <a:r>
              <a:rPr lang="ja-JP" altLang="en-US" dirty="0">
                <a:solidFill>
                  <a:schemeClr val="tx1"/>
                </a:solidFill>
                <a:latin typeface="ＭＳ ゴシック" panose="020B0609070205080204" pitchFamily="49" charset="-128"/>
                <a:ea typeface="ＭＳ ゴシック" panose="020B0609070205080204" pitchFamily="49" charset="-128"/>
              </a:rPr>
              <a:t>幻覚や妄想によって殺傷事件を起こしたり、運動機能や判断力の低下によって体を思い通りに動かすことができず、交通事故を誘発したりします。</a:t>
            </a:r>
            <a:endParaRPr lang="en-US" altLang="ja-JP" dirty="0">
              <a:solidFill>
                <a:schemeClr val="tx1"/>
              </a:solidFill>
              <a:latin typeface="ＭＳ ゴシック" panose="020B0609070205080204" pitchFamily="49" charset="-128"/>
              <a:ea typeface="ＭＳ ゴシック" panose="020B0609070205080204" pitchFamily="49" charset="-128"/>
            </a:endParaRPr>
          </a:p>
          <a:p>
            <a:r>
              <a:rPr lang="ja-JP" altLang="en-US" dirty="0">
                <a:solidFill>
                  <a:schemeClr val="tx1"/>
                </a:solidFill>
                <a:latin typeface="ＭＳ ゴシック" panose="020B0609070205080204" pitchFamily="49" charset="-128"/>
                <a:ea typeface="ＭＳ ゴシック" panose="020B0609070205080204" pitchFamily="49" charset="-128"/>
              </a:rPr>
              <a:t>また、感情がコントロールできなくなり、人格障害を起こしたり、薬物自体</a:t>
            </a:r>
            <a:r>
              <a:rPr lang="ja-JP" altLang="en-US" dirty="0" smtClean="0">
                <a:solidFill>
                  <a:schemeClr val="tx1"/>
                </a:solidFill>
                <a:latin typeface="ＭＳ ゴシック" panose="020B0609070205080204" pitchFamily="49" charset="-128"/>
                <a:ea typeface="ＭＳ ゴシック" panose="020B0609070205080204" pitchFamily="49" charset="-128"/>
              </a:rPr>
              <a:t>の急性</a:t>
            </a:r>
            <a:r>
              <a:rPr lang="ja-JP" altLang="en-US" dirty="0">
                <a:solidFill>
                  <a:schemeClr val="tx1"/>
                </a:solidFill>
                <a:latin typeface="ＭＳ ゴシック" panose="020B0609070205080204" pitchFamily="49" charset="-128"/>
                <a:ea typeface="ＭＳ ゴシック" panose="020B0609070205080204" pitchFamily="49" charset="-128"/>
              </a:rPr>
              <a:t>中毒により死亡してしまうこともあります。</a:t>
            </a:r>
            <a:endParaRPr lang="en-US" altLang="ja-JP" dirty="0">
              <a:solidFill>
                <a:schemeClr val="tx1"/>
              </a:solidFill>
              <a:latin typeface="ＭＳ ゴシック" panose="020B0609070205080204" pitchFamily="49" charset="-128"/>
              <a:ea typeface="ＭＳ ゴシック" panose="020B0609070205080204" pitchFamily="49" charset="-128"/>
            </a:endParaRPr>
          </a:p>
          <a:p>
            <a:r>
              <a:rPr lang="ja-JP" altLang="en-US" dirty="0">
                <a:solidFill>
                  <a:schemeClr val="tx1"/>
                </a:solidFill>
                <a:latin typeface="ＭＳ ゴシック" panose="020B0609070205080204" pitchFamily="49" charset="-128"/>
                <a:ea typeface="ＭＳ ゴシック" panose="020B0609070205080204" pitchFamily="49" charset="-128"/>
              </a:rPr>
              <a:t>もし、</a:t>
            </a:r>
            <a:r>
              <a:rPr lang="ja-JP" altLang="en-US" dirty="0" smtClean="0">
                <a:solidFill>
                  <a:schemeClr val="tx1"/>
                </a:solidFill>
                <a:latin typeface="ＭＳ ゴシック" panose="020B0609070205080204" pitchFamily="49" charset="-128"/>
                <a:ea typeface="ＭＳ ゴシック" panose="020B0609070205080204" pitchFamily="49" charset="-128"/>
              </a:rPr>
              <a:t>大麻をはじめ、違法な薬物を</a:t>
            </a:r>
            <a:r>
              <a:rPr lang="ja-JP" altLang="en-US" dirty="0">
                <a:solidFill>
                  <a:schemeClr val="tx1"/>
                </a:solidFill>
                <a:latin typeface="ＭＳ ゴシック" panose="020B0609070205080204" pitchFamily="49" charset="-128"/>
                <a:ea typeface="ＭＳ ゴシック" panose="020B0609070205080204" pitchFamily="49" charset="-128"/>
              </a:rPr>
              <a:t>乱用している人が町にあふれていたとしたら。</a:t>
            </a:r>
            <a:endParaRPr lang="en-US" altLang="ja-JP" dirty="0">
              <a:solidFill>
                <a:schemeClr val="tx1"/>
              </a:solidFill>
              <a:latin typeface="ＭＳ ゴシック" panose="020B0609070205080204" pitchFamily="49" charset="-128"/>
              <a:ea typeface="ＭＳ ゴシック" panose="020B0609070205080204" pitchFamily="49" charset="-128"/>
            </a:endParaRPr>
          </a:p>
          <a:p>
            <a:r>
              <a:rPr lang="ja-JP" altLang="en-US" dirty="0" smtClean="0">
                <a:solidFill>
                  <a:schemeClr val="tx1"/>
                </a:solidFill>
                <a:latin typeface="ＭＳ ゴシック" panose="020B0609070205080204" pitchFamily="49" charset="-128"/>
                <a:ea typeface="ＭＳ ゴシック" panose="020B0609070205080204" pitchFamily="49" charset="-128"/>
              </a:rPr>
              <a:t>違法薬物は</a:t>
            </a:r>
            <a:r>
              <a:rPr lang="ja-JP" altLang="en-US" dirty="0">
                <a:solidFill>
                  <a:schemeClr val="tx1"/>
                </a:solidFill>
                <a:latin typeface="ＭＳ ゴシック" panose="020B0609070205080204" pitchFamily="49" charset="-128"/>
                <a:ea typeface="ＭＳ ゴシック" panose="020B0609070205080204" pitchFamily="49" charset="-128"/>
              </a:rPr>
              <a:t>、あなたの体を破壊するだけでなく、社会全体を脅かす危険性があるのです。</a:t>
            </a:r>
          </a:p>
          <a:p>
            <a:endParaRPr lang="ja-JP" altLang="en-US" dirty="0"/>
          </a:p>
        </p:txBody>
      </p:sp>
      <p:sp>
        <p:nvSpPr>
          <p:cNvPr id="87044" name="スライド番号プレースホルダー 5">
            <a:extLst>
              <a:ext uri="{FF2B5EF4-FFF2-40B4-BE49-F238E27FC236}">
                <a16:creationId xmlns:a16="http://schemas.microsoft.com/office/drawing/2014/main" id="{171A20EB-5803-4D11-AE44-5550A78020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ＭＳ Ｐゴシック" panose="020B0600070205080204" pitchFamily="50" charset="-128"/>
                <a:ea typeface="ＭＳ Ｐ明朝" panose="02020600040205080304" pitchFamily="18" charset="-128"/>
              </a:defRPr>
            </a:lvl1pPr>
            <a:lvl2pPr marL="742950" indent="-285750" eaLnBrk="0" hangingPunct="0">
              <a:spcBef>
                <a:spcPct val="30000"/>
              </a:spcBef>
              <a:defRPr kumimoji="1" sz="1200">
                <a:solidFill>
                  <a:schemeClr val="tx1"/>
                </a:solidFill>
                <a:latin typeface="ＭＳ Ｐゴシック" panose="020B0600070205080204" pitchFamily="50" charset="-128"/>
                <a:ea typeface="ＭＳ Ｐ明朝" panose="02020600040205080304" pitchFamily="18" charset="-128"/>
              </a:defRPr>
            </a:lvl2pPr>
            <a:lvl3pPr marL="1143000" indent="-228600" eaLnBrk="0" hangingPunct="0">
              <a:spcBef>
                <a:spcPct val="30000"/>
              </a:spcBef>
              <a:defRPr kumimoji="1" sz="1200">
                <a:solidFill>
                  <a:schemeClr val="tx1"/>
                </a:solidFill>
                <a:latin typeface="ＭＳ Ｐゴシック" panose="020B0600070205080204" pitchFamily="50" charset="-128"/>
                <a:ea typeface="ＭＳ Ｐ明朝" panose="02020600040205080304" pitchFamily="18" charset="-128"/>
              </a:defRPr>
            </a:lvl3pPr>
            <a:lvl4pPr marL="1600200" indent="-228600" eaLnBrk="0" hangingPunct="0">
              <a:spcBef>
                <a:spcPct val="30000"/>
              </a:spcBef>
              <a:defRPr kumimoji="1" sz="1200">
                <a:solidFill>
                  <a:schemeClr val="tx1"/>
                </a:solidFill>
                <a:latin typeface="ＭＳ Ｐゴシック" panose="020B0600070205080204" pitchFamily="50" charset="-128"/>
                <a:ea typeface="ＭＳ Ｐ明朝" panose="02020600040205080304" pitchFamily="18" charset="-128"/>
              </a:defRPr>
            </a:lvl4pPr>
            <a:lvl5pPr marL="2057400" indent="-228600" eaLnBrk="0" hangingPunct="0">
              <a:spcBef>
                <a:spcPct val="30000"/>
              </a:spcBef>
              <a:defRPr kumimoji="1" sz="1200">
                <a:solidFill>
                  <a:schemeClr val="tx1"/>
                </a:solidFill>
                <a:latin typeface="ＭＳ Ｐゴシック" panose="020B0600070205080204" pitchFamily="50" charset="-128"/>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ＭＳ Ｐゴシック" panose="020B0600070205080204" pitchFamily="50" charset="-128"/>
                <a:ea typeface="ＭＳ Ｐ明朝" panose="02020600040205080304" pitchFamily="18" charset="-128"/>
              </a:defRPr>
            </a:lvl9pPr>
          </a:lstStyle>
          <a:p>
            <a:pPr eaLnBrk="1" hangingPunct="1">
              <a:spcBef>
                <a:spcPct val="0"/>
              </a:spcBef>
            </a:pPr>
            <a:fld id="{A5038A25-E38A-4671-84B0-F42555637C10}" type="slidenum">
              <a:rPr kumimoji="0" lang="ja-JP" altLang="en-US">
                <a:ea typeface="ＭＳ Ｐゴシック" panose="020B0600070205080204" pitchFamily="50" charset="-128"/>
              </a:rPr>
              <a:pPr eaLnBrk="1" hangingPunct="1">
                <a:spcBef>
                  <a:spcPct val="0"/>
                </a:spcBef>
              </a:pPr>
              <a:t>10</a:t>
            </a:fld>
            <a:endParaRPr kumimoji="0" lang="ja-JP" altLang="en-US">
              <a:ea typeface="ＭＳ Ｐゴシック" panose="020B0600070205080204" pitchFamily="50" charset="-128"/>
            </a:endParaRPr>
          </a:p>
        </p:txBody>
      </p:sp>
    </p:spTree>
    <p:extLst>
      <p:ext uri="{BB962C8B-B14F-4D97-AF65-F5344CB8AC3E}">
        <p14:creationId xmlns:p14="http://schemas.microsoft.com/office/powerpoint/2010/main" val="1861262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ＭＳ ゴシック" panose="020B0609070205080204" pitchFamily="49" charset="-128"/>
                <a:ea typeface="ＭＳ ゴシック" panose="020B0609070205080204" pitchFamily="49" charset="-128"/>
              </a:rPr>
              <a:t>では、違法な薬物に手を出してしまった人は一体どのような経緯で手に入れたのでしょうか。</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r>
              <a:rPr kumimoji="1" lang="ja-JP" altLang="en-US" dirty="0">
                <a:solidFill>
                  <a:schemeClr val="tx1"/>
                </a:solidFill>
                <a:latin typeface="ＭＳ ゴシック" panose="020B0609070205080204" pitchFamily="49" charset="-128"/>
                <a:ea typeface="ＭＳ ゴシック" panose="020B0609070205080204" pitchFamily="49" charset="-128"/>
              </a:rPr>
              <a:t>違法な薬物と聞くと暴力団や密売人など、自分とは関係ない、裏の社会の話と思うかもしれません。</a:t>
            </a:r>
            <a:endParaRPr kumimoji="1" lang="en-US" altLang="ja-JP"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latin typeface="ＭＳ ゴシック" panose="020B0609070205080204" pitchFamily="49" charset="-128"/>
                <a:ea typeface="ＭＳ ゴシック" panose="020B0609070205080204" pitchFamily="49" charset="-128"/>
              </a:rPr>
              <a:t>しかし、内閣府が実施した</a:t>
            </a:r>
            <a:r>
              <a:rPr lang="ja-JP" altLang="en-US" sz="1200" dirty="0">
                <a:solidFill>
                  <a:schemeClr val="tx1"/>
                </a:solidFill>
                <a:latin typeface="ＭＳ ゴシック" panose="020B0609070205080204" pitchFamily="49" charset="-128"/>
                <a:ea typeface="ＭＳ ゴシック" panose="020B0609070205080204" pitchFamily="49" charset="-128"/>
              </a:rPr>
              <a:t>インターネットの調査では</a:t>
            </a:r>
            <a:r>
              <a:rPr lang="ja-JP" altLang="en-US" sz="1200" dirty="0" smtClean="0">
                <a:solidFill>
                  <a:schemeClr val="tx1"/>
                </a:solidFill>
                <a:latin typeface="ＭＳ ゴシック" panose="020B0609070205080204" pitchFamily="49" charset="-128"/>
                <a:ea typeface="ＭＳ ゴシック" panose="020B0609070205080204" pitchFamily="49" charset="-128"/>
              </a:rPr>
              <a:t>、</a:t>
            </a:r>
            <a:r>
              <a:rPr lang="en-US" altLang="ja-JP" sz="1200" b="0" dirty="0" smtClean="0">
                <a:solidFill>
                  <a:schemeClr val="tx1"/>
                </a:solidFill>
                <a:latin typeface="ＭＳ ゴシック" panose="020B0609070205080204" pitchFamily="49" charset="-128"/>
                <a:ea typeface="ＭＳ ゴシック" panose="020B0609070205080204" pitchFamily="49" charset="-128"/>
              </a:rPr>
              <a:t>10</a:t>
            </a:r>
            <a:r>
              <a:rPr lang="ja-JP" altLang="en-US" sz="1200" b="0" dirty="0" smtClean="0">
                <a:solidFill>
                  <a:schemeClr val="tx1"/>
                </a:solidFill>
                <a:latin typeface="ＭＳ ゴシック" panose="020B0609070205080204" pitchFamily="49" charset="-128"/>
                <a:ea typeface="ＭＳ ゴシック" panose="020B0609070205080204" pitchFamily="49" charset="-128"/>
              </a:rPr>
              <a:t>代・</a:t>
            </a:r>
            <a:r>
              <a:rPr lang="en-US" altLang="ja-JP" sz="1200" b="0" dirty="0" smtClean="0">
                <a:solidFill>
                  <a:schemeClr val="tx1"/>
                </a:solidFill>
                <a:latin typeface="ＭＳ ゴシック" panose="020B0609070205080204" pitchFamily="49" charset="-128"/>
                <a:ea typeface="ＭＳ ゴシック" panose="020B0609070205080204" pitchFamily="49" charset="-128"/>
              </a:rPr>
              <a:t>20</a:t>
            </a:r>
            <a:r>
              <a:rPr lang="ja-JP" altLang="en-US" sz="1200" b="0" dirty="0" smtClean="0">
                <a:solidFill>
                  <a:schemeClr val="tx1"/>
                </a:solidFill>
                <a:latin typeface="ＭＳ ゴシック" panose="020B0609070205080204" pitchFamily="49" charset="-128"/>
                <a:ea typeface="ＭＳ ゴシック" panose="020B0609070205080204" pitchFamily="49" charset="-128"/>
              </a:rPr>
              <a:t>代の約５．６％（約１８人に１人）が、</a:t>
            </a:r>
            <a:r>
              <a:rPr lang="ja-JP" altLang="en-US" sz="1200" dirty="0">
                <a:solidFill>
                  <a:schemeClr val="tx1"/>
                </a:solidFill>
                <a:latin typeface="ＭＳ ゴシック" panose="020B0609070205080204" pitchFamily="49" charset="-128"/>
                <a:ea typeface="ＭＳ ゴシック" panose="020B0609070205080204" pitchFamily="49" charset="-128"/>
              </a:rPr>
              <a:t>身近に薬物使用している可能性がある人を知っていると回答しています。</a:t>
            </a:r>
            <a:endParaRPr lang="en-US" altLang="ja-JP" sz="120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ＭＳ ゴシック" panose="020B0609070205080204" pitchFamily="49" charset="-128"/>
                <a:ea typeface="ＭＳ ゴシック" panose="020B0609070205080204" pitchFamily="49" charset="-128"/>
              </a:rPr>
              <a:t>つまり、あなたの身近なところに危険な薬物の誘いが潜んでいるのです。</a:t>
            </a:r>
            <a:endParaRPr kumimoji="1" lang="en-US" altLang="ja-JP" sz="120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ＭＳ ゴシック" panose="020B0609070205080204" pitchFamily="49" charset="-128"/>
                <a:ea typeface="ＭＳ ゴシック" panose="020B0609070205080204" pitchFamily="49" charset="-128"/>
              </a:rPr>
              <a:t>実際、薬物に手を出してしまった者の多くが、最初は友人や先輩など、身近な知人からの誘いだったという統計があります。</a:t>
            </a:r>
            <a:endParaRPr kumimoji="1" lang="en-US" altLang="ja-JP" sz="1200" dirty="0">
              <a:solidFill>
                <a:schemeClr val="tx1"/>
              </a:solidFill>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ＭＳ ゴシック" panose="020B0609070205080204" pitchFamily="49" charset="-128"/>
                <a:ea typeface="ＭＳ ゴシック" panose="020B0609070205080204" pitchFamily="49" charset="-128"/>
              </a:rPr>
              <a:t>親しい人からこんな誘いを受けたとしたら。皆さんは断れますか？</a:t>
            </a:r>
          </a:p>
          <a:p>
            <a:endParaRPr kumimoji="1" lang="ja-JP" altLang="en-US" dirty="0"/>
          </a:p>
        </p:txBody>
      </p:sp>
      <p:sp>
        <p:nvSpPr>
          <p:cNvPr id="4" name="スライド番号プレースホルダー 3"/>
          <p:cNvSpPr>
            <a:spLocks noGrp="1"/>
          </p:cNvSpPr>
          <p:nvPr>
            <p:ph type="sldNum" sz="quarter" idx="5"/>
          </p:nvPr>
        </p:nvSpPr>
        <p:spPr/>
        <p:txBody>
          <a:bodyPr/>
          <a:lstStyle/>
          <a:p>
            <a:fld id="{985C9A7F-BAEE-4807-87DD-CF43AC867585}" type="slidenum">
              <a:rPr kumimoji="1" lang="ja-JP" altLang="en-US" smtClean="0"/>
              <a:t>11</a:t>
            </a:fld>
            <a:endParaRPr kumimoji="1" lang="ja-JP" altLang="en-US"/>
          </a:p>
        </p:txBody>
      </p:sp>
    </p:spTree>
    <p:extLst>
      <p:ext uri="{BB962C8B-B14F-4D97-AF65-F5344CB8AC3E}">
        <p14:creationId xmlns:p14="http://schemas.microsoft.com/office/powerpoint/2010/main" val="2082242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634A7C0-1931-4D42-8C60-025C75F77F8F}" type="datetimeFigureOut">
              <a:rPr kumimoji="1" lang="ja-JP" altLang="en-US" smtClean="0"/>
              <a:t>2021/6/28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3805461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634A7C0-1931-4D42-8C60-025C75F77F8F}" type="datetimeFigureOut">
              <a:rPr kumimoji="1" lang="ja-JP" altLang="en-US" smtClean="0"/>
              <a:t>2021/6/28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153125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634A7C0-1931-4D42-8C60-025C75F77F8F}" type="datetimeFigureOut">
              <a:rPr kumimoji="1" lang="ja-JP" altLang="en-US" smtClean="0"/>
              <a:t>2021/6/28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995048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634A7C0-1931-4D42-8C60-025C75F77F8F}" type="datetimeFigureOut">
              <a:rPr kumimoji="1" lang="ja-JP" altLang="en-US" smtClean="0"/>
              <a:t>2021/6/28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86894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634A7C0-1931-4D42-8C60-025C75F77F8F}" type="datetimeFigureOut">
              <a:rPr kumimoji="1" lang="ja-JP" altLang="en-US" smtClean="0"/>
              <a:t>2021/6/28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1733526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634A7C0-1931-4D42-8C60-025C75F77F8F}" type="datetimeFigureOut">
              <a:rPr kumimoji="1" lang="ja-JP" altLang="en-US" smtClean="0"/>
              <a:t>2021/6/28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5012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634A7C0-1931-4D42-8C60-025C75F77F8F}" type="datetimeFigureOut">
              <a:rPr kumimoji="1" lang="ja-JP" altLang="en-US" smtClean="0"/>
              <a:t>2021/6/28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1156923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634A7C0-1931-4D42-8C60-025C75F77F8F}" type="datetimeFigureOut">
              <a:rPr kumimoji="1" lang="ja-JP" altLang="en-US" smtClean="0"/>
              <a:t>2021/6/28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886840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634A7C0-1931-4D42-8C60-025C75F77F8F}" type="datetimeFigureOut">
              <a:rPr kumimoji="1" lang="ja-JP" altLang="en-US" smtClean="0"/>
              <a:t>2021/6/28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319338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634A7C0-1931-4D42-8C60-025C75F77F8F}" type="datetimeFigureOut">
              <a:rPr kumimoji="1" lang="ja-JP" altLang="en-US" smtClean="0"/>
              <a:t>2021/6/28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2715373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図を追加</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634A7C0-1931-4D42-8C60-025C75F77F8F}" type="datetimeFigureOut">
              <a:rPr kumimoji="1" lang="ja-JP" altLang="en-US" smtClean="0"/>
              <a:t>2021/6/28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2405194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634A7C0-1931-4D42-8C60-025C75F77F8F}" type="datetimeFigureOut">
              <a:rPr kumimoji="1" lang="ja-JP" altLang="en-US" smtClean="0"/>
              <a:t>2021/6/28</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DE7A549-C890-48AF-A539-B9E6EF455443}" type="slidenum">
              <a:rPr kumimoji="1" lang="ja-JP" altLang="en-US" smtClean="0"/>
              <a:t>‹#›</a:t>
            </a:fld>
            <a:endParaRPr kumimoji="1" lang="ja-JP" altLang="en-US"/>
          </a:p>
        </p:txBody>
      </p:sp>
    </p:spTree>
    <p:extLst>
      <p:ext uri="{BB962C8B-B14F-4D97-AF65-F5344CB8AC3E}">
        <p14:creationId xmlns:p14="http://schemas.microsoft.com/office/powerpoint/2010/main" val="987470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1.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pn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65031" y="1459523"/>
            <a:ext cx="6049108" cy="1200329"/>
          </a:xfrm>
          <a:prstGeom prst="rect">
            <a:avLst/>
          </a:prstGeom>
          <a:noFill/>
        </p:spPr>
        <p:txBody>
          <a:bodyPr wrap="square" rtlCol="0">
            <a:spAutoFit/>
          </a:bodyPr>
          <a:lstStyle/>
          <a:p>
            <a:pPr algn="ctr"/>
            <a:r>
              <a:rPr kumimoji="1" lang="ja-JP" altLang="en-US" sz="3600" dirty="0" smtClean="0"/>
              <a:t>薬物乱用防止教室用</a:t>
            </a:r>
            <a:endParaRPr kumimoji="1" lang="en-US" altLang="ja-JP" sz="3600" dirty="0" smtClean="0"/>
          </a:p>
          <a:p>
            <a:pPr algn="ctr"/>
            <a:r>
              <a:rPr lang="ja-JP" altLang="en-US" sz="3600" dirty="0" smtClean="0"/>
              <a:t>大麻に関する</a:t>
            </a:r>
            <a:r>
              <a:rPr lang="ja-JP" altLang="en-US" sz="3600" dirty="0"/>
              <a:t>説明</a:t>
            </a:r>
            <a:r>
              <a:rPr lang="ja-JP" altLang="en-US" sz="3600" dirty="0" smtClean="0"/>
              <a:t>スライド</a:t>
            </a:r>
            <a:endParaRPr kumimoji="1" lang="ja-JP" altLang="en-US" sz="3600" dirty="0"/>
          </a:p>
        </p:txBody>
      </p:sp>
      <p:pic>
        <p:nvPicPr>
          <p:cNvPr id="3" name="図 2" descr="http://bunya/docs/2013011700126/files/kensy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8740" y="5669482"/>
            <a:ext cx="628818" cy="612844"/>
          </a:xfrm>
          <a:prstGeom prst="rect">
            <a:avLst/>
          </a:prstGeom>
          <a:noFill/>
          <a:ln>
            <a:noFill/>
          </a:ln>
        </p:spPr>
      </p:pic>
      <p:sp>
        <p:nvSpPr>
          <p:cNvPr id="4" name="テキスト ボックス 2"/>
          <p:cNvSpPr txBox="1">
            <a:spLocks noChangeArrowheads="1"/>
          </p:cNvSpPr>
          <p:nvPr/>
        </p:nvSpPr>
        <p:spPr bwMode="auto">
          <a:xfrm>
            <a:off x="2843537" y="5747832"/>
            <a:ext cx="3799224" cy="454895"/>
          </a:xfrm>
          <a:prstGeom prst="rect">
            <a:avLst/>
          </a:prstGeom>
          <a:noFill/>
          <a:ln w="9525">
            <a:noFill/>
            <a:miter lim="800000"/>
            <a:headEnd/>
            <a:tailEnd/>
          </a:ln>
        </p:spPr>
        <p:txBody>
          <a:bodyPr rot="0" vert="horz" wrap="square" lIns="68580" tIns="34290" rIns="68580" bIns="34290" anchor="t" anchorCtr="0">
            <a:noAutofit/>
          </a:bodyPr>
          <a:lstStyle/>
          <a:p>
            <a:pPr algn="ctr"/>
            <a:r>
              <a:rPr lang="ja-JP" altLang="en-US" sz="2400" kern="100" dirty="0">
                <a:latin typeface="ＭＳ 明朝" panose="02020609040205080304" pitchFamily="17" charset="-128"/>
                <a:ea typeface="ＭＳ 明朝" panose="02020609040205080304" pitchFamily="17" charset="-128"/>
                <a:cs typeface="Times New Roman" panose="02020603050405020304" pitchFamily="18" charset="0"/>
              </a:rPr>
              <a:t>彩の国　　　埼玉県</a:t>
            </a:r>
            <a:endParaRPr lang="ja-JP" altLang="en-US" sz="44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7" name="テキスト ボックス 6"/>
          <p:cNvSpPr txBox="1"/>
          <p:nvPr/>
        </p:nvSpPr>
        <p:spPr>
          <a:xfrm>
            <a:off x="882831" y="3963623"/>
            <a:ext cx="7720637" cy="707886"/>
          </a:xfrm>
          <a:prstGeom prst="rect">
            <a:avLst/>
          </a:prstGeom>
          <a:noFill/>
        </p:spPr>
        <p:txBody>
          <a:bodyPr wrap="square" rtlCol="0">
            <a:spAutoFit/>
          </a:bodyPr>
          <a:lstStyle/>
          <a:p>
            <a:r>
              <a:rPr lang="en-US" altLang="ja-JP" sz="2000" dirty="0" smtClean="0"/>
              <a:t>※</a:t>
            </a:r>
            <a:r>
              <a:rPr lang="ja-JP" altLang="en-US" sz="2000" dirty="0" smtClean="0"/>
              <a:t>データ</a:t>
            </a:r>
            <a:r>
              <a:rPr lang="ja-JP" altLang="en-US" sz="2000" dirty="0"/>
              <a:t>の構成、テキスト部分などは、変更してもかまいません</a:t>
            </a:r>
            <a:r>
              <a:rPr lang="ja-JP" altLang="en-US" sz="2000" dirty="0" smtClean="0"/>
              <a:t>。</a:t>
            </a:r>
            <a:endParaRPr lang="en-US" altLang="ja-JP" sz="2000" dirty="0" smtClean="0"/>
          </a:p>
          <a:p>
            <a:r>
              <a:rPr lang="ja-JP" altLang="en-US" sz="2000" dirty="0" smtClean="0"/>
              <a:t>　生徒</a:t>
            </a:r>
            <a:r>
              <a:rPr lang="ja-JP" altLang="en-US" sz="2000" dirty="0"/>
              <a:t>や受講者の実態に合わせた内容にアレンジしてお使いください。</a:t>
            </a:r>
            <a:endParaRPr kumimoji="1" lang="ja-JP" altLang="en-US" sz="2000" dirty="0"/>
          </a:p>
        </p:txBody>
      </p:sp>
    </p:spTree>
    <p:extLst>
      <p:ext uri="{BB962C8B-B14F-4D97-AF65-F5344CB8AC3E}">
        <p14:creationId xmlns:p14="http://schemas.microsoft.com/office/powerpoint/2010/main" val="52216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8" name="正方形/長方形 17"/>
          <p:cNvSpPr/>
          <p:nvPr/>
        </p:nvSpPr>
        <p:spPr>
          <a:xfrm>
            <a:off x="0" y="0"/>
            <a:ext cx="9144000" cy="7913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7" name="テキスト ボックス 30">
            <a:extLst>
              <a:ext uri="{FF2B5EF4-FFF2-40B4-BE49-F238E27FC236}">
                <a16:creationId xmlns:a16="http://schemas.microsoft.com/office/drawing/2014/main" id="{F8DBD371-B3BC-45F5-A79B-F2132E8DA8BB}"/>
              </a:ext>
            </a:extLst>
          </p:cNvPr>
          <p:cNvSpPr txBox="1">
            <a:spLocks noChangeArrowheads="1"/>
          </p:cNvSpPr>
          <p:nvPr/>
        </p:nvSpPr>
        <p:spPr bwMode="auto">
          <a:xfrm>
            <a:off x="134679" y="85850"/>
            <a:ext cx="7735053" cy="815568"/>
          </a:xfrm>
          <a:prstGeom prst="rect">
            <a:avLst/>
          </a:prstGeom>
          <a:noFill/>
          <a:ln w="9525">
            <a:noFill/>
            <a:miter lim="800000"/>
            <a:headEnd/>
            <a:tailEnd/>
          </a:ln>
        </p:spPr>
        <p:txBody>
          <a:bodyPr rot="0" vert="horz" wrap="square" lIns="68580" tIns="34290" rIns="68580" bIns="34290" anchor="t" anchorCtr="0">
            <a:noAutofit/>
          </a:bodyPr>
          <a:lstStyle/>
          <a:p>
            <a:pPr algn="just"/>
            <a:r>
              <a:rPr lang="ja-JP" altLang="en-US" sz="3600" kern="100" dirty="0" smtClean="0">
                <a:solidFill>
                  <a:schemeClr val="bg1"/>
                </a:solidFill>
                <a:latin typeface="游明朝" panose="02020400000000000000" pitchFamily="18" charset="-128"/>
                <a:ea typeface="HGPｺﾞｼｯｸE" panose="020B0900000000000000" pitchFamily="50" charset="-128"/>
                <a:cs typeface="Times New Roman" panose="02020603050405020304" pitchFamily="18" charset="0"/>
              </a:rPr>
              <a:t>●薬物乱用による事故②</a:t>
            </a:r>
            <a:endParaRPr lang="ja-JP" altLang="en-US" sz="700"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9" name="図 18" descr="http://bunya/docs/2013011700126/files/kensy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9733" y="197042"/>
            <a:ext cx="405000" cy="405000"/>
          </a:xfrm>
          <a:prstGeom prst="rect">
            <a:avLst/>
          </a:prstGeom>
          <a:noFill/>
          <a:ln>
            <a:noFill/>
          </a:ln>
        </p:spPr>
      </p:pic>
      <p:sp>
        <p:nvSpPr>
          <p:cNvPr id="20" name="テキスト ボックス 2"/>
          <p:cNvSpPr txBox="1">
            <a:spLocks noChangeArrowheads="1"/>
          </p:cNvSpPr>
          <p:nvPr/>
        </p:nvSpPr>
        <p:spPr bwMode="auto">
          <a:xfrm>
            <a:off x="8072234" y="172094"/>
            <a:ext cx="1071766" cy="454895"/>
          </a:xfrm>
          <a:prstGeom prst="rect">
            <a:avLst/>
          </a:prstGeom>
          <a:noFill/>
          <a:ln w="9525">
            <a:noFill/>
            <a:miter lim="800000"/>
            <a:headEnd/>
            <a:tailEnd/>
          </a:ln>
        </p:spPr>
        <p:txBody>
          <a:bodyPr rot="0" vert="horz" wrap="square" lIns="68580" tIns="34290" rIns="68580" bIns="34290" anchor="t" anchorCtr="0">
            <a:noAutofit/>
          </a:bodyPr>
          <a:lstStyle/>
          <a:p>
            <a:pPr algn="ctr"/>
            <a:r>
              <a:rPr lang="ja-JP" altLang="en-US" sz="1350" kern="100" dirty="0">
                <a:solidFill>
                  <a:schemeClr val="bg1"/>
                </a:solidFill>
                <a:latin typeface="ＭＳ 明朝" panose="02020609040205080304" pitchFamily="17" charset="-128"/>
                <a:ea typeface="ＭＳ 明朝" panose="02020609040205080304" pitchFamily="17" charset="-128"/>
                <a:cs typeface="Times New Roman" panose="02020603050405020304" pitchFamily="18" charset="0"/>
              </a:rPr>
              <a:t>彩の国</a:t>
            </a:r>
            <a:endParaRPr lang="en-US" altLang="ja-JP" sz="1350" kern="100" dirty="0">
              <a:solidFill>
                <a:schemeClr val="bg1"/>
              </a:solidFill>
              <a:latin typeface="ＭＳ 明朝" panose="02020609040205080304" pitchFamily="17" charset="-128"/>
              <a:ea typeface="ＭＳ 明朝" panose="02020609040205080304" pitchFamily="17" charset="-128"/>
              <a:cs typeface="Times New Roman" panose="02020603050405020304" pitchFamily="18" charset="0"/>
            </a:endParaRPr>
          </a:p>
          <a:p>
            <a:pPr algn="ctr"/>
            <a:r>
              <a:rPr lang="ja-JP" altLang="en-US" sz="135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rPr>
              <a:t>埼玉県</a:t>
            </a:r>
            <a:endParaRPr lang="ja-JP" altLang="en-US" sz="2400"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3" name="図 2"/>
          <p:cNvPicPr>
            <a:picLocks noChangeAspect="1"/>
          </p:cNvPicPr>
          <p:nvPr/>
        </p:nvPicPr>
        <p:blipFill>
          <a:blip r:embed="rId5"/>
          <a:stretch>
            <a:fillRect/>
          </a:stretch>
        </p:blipFill>
        <p:spPr>
          <a:xfrm>
            <a:off x="-64144" y="1657204"/>
            <a:ext cx="9234187" cy="3919419"/>
          </a:xfrm>
          <a:prstGeom prst="rect">
            <a:avLst/>
          </a:prstGeom>
        </p:spPr>
      </p:pic>
      <p:sp>
        <p:nvSpPr>
          <p:cNvPr id="8" name="テキスト ボックス 7"/>
          <p:cNvSpPr txBox="1"/>
          <p:nvPr/>
        </p:nvSpPr>
        <p:spPr>
          <a:xfrm>
            <a:off x="5098860" y="6438329"/>
            <a:ext cx="4031873" cy="276999"/>
          </a:xfrm>
          <a:prstGeom prst="rect">
            <a:avLst/>
          </a:prstGeom>
          <a:noFill/>
        </p:spPr>
        <p:txBody>
          <a:bodyPr wrap="none" rtlCol="0">
            <a:spAutoFit/>
          </a:bodyPr>
          <a:lstStyle/>
          <a:p>
            <a:r>
              <a:rPr kumimoji="1" lang="ja-JP" altLang="en-US" sz="1200" dirty="0" smtClean="0">
                <a:latin typeface="游ゴシック" panose="020B0400000000000000" pitchFamily="50" charset="-128"/>
                <a:ea typeface="游ゴシック" panose="020B0400000000000000" pitchFamily="50" charset="-128"/>
              </a:rPr>
              <a:t>参考文献：薬物乱用防止読本健康に生きようパート３４</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6127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6" name="正方形/長方形 15"/>
          <p:cNvSpPr/>
          <p:nvPr/>
        </p:nvSpPr>
        <p:spPr>
          <a:xfrm>
            <a:off x="0" y="0"/>
            <a:ext cx="9144000" cy="7913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6" name="タイトル 1"/>
          <p:cNvSpPr>
            <a:spLocks noGrp="1"/>
          </p:cNvSpPr>
          <p:nvPr>
            <p:ph type="title"/>
          </p:nvPr>
        </p:nvSpPr>
        <p:spPr>
          <a:xfrm>
            <a:off x="91790" y="129519"/>
            <a:ext cx="7410274" cy="589208"/>
          </a:xfrm>
        </p:spPr>
        <p:txBody>
          <a:bodyPr>
            <a:normAutofit/>
          </a:bodyPr>
          <a:lstStyle/>
          <a:p>
            <a:r>
              <a:rPr lang="ja-JP" altLang="ja-JP" sz="3600" dirty="0">
                <a:solidFill>
                  <a:schemeClr val="bg1"/>
                </a:solidFill>
                <a:latin typeface="HGPｺﾞｼｯｸE" panose="020B0900000000000000" pitchFamily="50" charset="-128"/>
                <a:ea typeface="HGPｺﾞｼｯｸE" panose="020B0900000000000000" pitchFamily="50" charset="-128"/>
              </a:rPr>
              <a:t>●</a:t>
            </a:r>
            <a:r>
              <a:rPr lang="ja-JP" altLang="en-US" sz="3600" dirty="0">
                <a:solidFill>
                  <a:schemeClr val="bg1"/>
                </a:solidFill>
                <a:latin typeface="HGPｺﾞｼｯｸE" panose="020B0900000000000000" pitchFamily="50" charset="-128"/>
                <a:ea typeface="HGPｺﾞｼｯｸE" panose="020B0900000000000000" pitchFamily="50" charset="-128"/>
              </a:rPr>
              <a:t>薬物の誘いは身近なところから</a:t>
            </a:r>
            <a:endParaRPr lang="ja-JP" altLang="ja-JP" sz="3600" dirty="0">
              <a:solidFill>
                <a:schemeClr val="bg1"/>
              </a:solidFill>
              <a:latin typeface="HGPｺﾞｼｯｸE" panose="020B0900000000000000" pitchFamily="50" charset="-128"/>
              <a:ea typeface="HGPｺﾞｼｯｸE" panose="020B0900000000000000" pitchFamily="50" charset="-128"/>
            </a:endParaRPr>
          </a:p>
        </p:txBody>
      </p:sp>
      <p:sp>
        <p:nvSpPr>
          <p:cNvPr id="8" name="コンテンツ プレースホルダー 2"/>
          <p:cNvSpPr>
            <a:spLocks noGrp="1"/>
          </p:cNvSpPr>
          <p:nvPr>
            <p:ph idx="1"/>
          </p:nvPr>
        </p:nvSpPr>
        <p:spPr>
          <a:xfrm>
            <a:off x="91790" y="787872"/>
            <a:ext cx="9009266" cy="1749266"/>
          </a:xfrm>
        </p:spPr>
        <p:txBody>
          <a:bodyPr>
            <a:noAutofit/>
          </a:bodyPr>
          <a:lstStyle/>
          <a:p>
            <a:pPr marL="0" indent="0">
              <a:lnSpc>
                <a:spcPct val="100000"/>
              </a:lnSpc>
              <a:buNone/>
            </a:pPr>
            <a:r>
              <a:rPr lang="ja-JP" altLang="en-US" sz="2800" dirty="0"/>
              <a:t>インターネットの調査で</a:t>
            </a:r>
            <a:r>
              <a:rPr lang="ja-JP" altLang="en-US" sz="2800" dirty="0" smtClean="0"/>
              <a:t>は</a:t>
            </a:r>
            <a:r>
              <a:rPr lang="en-US" altLang="ja-JP" sz="2800" b="1" dirty="0">
                <a:solidFill>
                  <a:srgbClr val="FF0000"/>
                </a:solidFill>
              </a:rPr>
              <a:t>20</a:t>
            </a:r>
            <a:r>
              <a:rPr lang="ja-JP" altLang="en-US" sz="2800" b="1" dirty="0">
                <a:solidFill>
                  <a:srgbClr val="FF0000"/>
                </a:solidFill>
              </a:rPr>
              <a:t>代の約</a:t>
            </a:r>
            <a:r>
              <a:rPr lang="en-US" altLang="ja-JP" sz="2800" b="1" dirty="0">
                <a:solidFill>
                  <a:srgbClr val="FF0000"/>
                </a:solidFill>
              </a:rPr>
              <a:t>4</a:t>
            </a:r>
            <a:r>
              <a:rPr lang="ja-JP" altLang="en-US" sz="2800" b="1" dirty="0">
                <a:solidFill>
                  <a:srgbClr val="FF0000"/>
                </a:solidFill>
              </a:rPr>
              <a:t>人に１人、</a:t>
            </a:r>
            <a:r>
              <a:rPr lang="en-US" altLang="ja-JP" sz="2800" b="1" dirty="0">
                <a:solidFill>
                  <a:srgbClr val="FF0000"/>
                </a:solidFill>
              </a:rPr>
              <a:t>10</a:t>
            </a:r>
            <a:r>
              <a:rPr lang="ja-JP" altLang="en-US" sz="2800" b="1" dirty="0">
                <a:solidFill>
                  <a:srgbClr val="FF0000"/>
                </a:solidFill>
              </a:rPr>
              <a:t>代</a:t>
            </a:r>
            <a:r>
              <a:rPr lang="ja-JP" altLang="en-US" sz="2800" b="1" dirty="0" smtClean="0">
                <a:solidFill>
                  <a:srgbClr val="FF0000"/>
                </a:solidFill>
              </a:rPr>
              <a:t>の</a:t>
            </a:r>
            <a:endParaRPr lang="en-US" altLang="ja-JP" sz="2800" b="1" dirty="0" smtClean="0">
              <a:solidFill>
                <a:srgbClr val="FF0000"/>
              </a:solidFill>
            </a:endParaRPr>
          </a:p>
          <a:p>
            <a:pPr marL="0" indent="0">
              <a:lnSpc>
                <a:spcPct val="100000"/>
              </a:lnSpc>
              <a:buNone/>
            </a:pPr>
            <a:r>
              <a:rPr lang="ja-JP" altLang="en-US" sz="2800" b="1" dirty="0" smtClean="0">
                <a:solidFill>
                  <a:srgbClr val="FF0000"/>
                </a:solidFill>
              </a:rPr>
              <a:t>約</a:t>
            </a:r>
            <a:r>
              <a:rPr lang="en-US" altLang="ja-JP" sz="2800" b="1" dirty="0">
                <a:solidFill>
                  <a:srgbClr val="FF0000"/>
                </a:solidFill>
              </a:rPr>
              <a:t>6</a:t>
            </a:r>
            <a:r>
              <a:rPr lang="ja-JP" altLang="en-US" sz="2800" b="1" dirty="0">
                <a:solidFill>
                  <a:srgbClr val="FF0000"/>
                </a:solidFill>
              </a:rPr>
              <a:t>人に</a:t>
            </a:r>
            <a:r>
              <a:rPr lang="en-US" altLang="ja-JP" sz="2800" b="1" dirty="0">
                <a:solidFill>
                  <a:srgbClr val="FF0000"/>
                </a:solidFill>
              </a:rPr>
              <a:t>1</a:t>
            </a:r>
            <a:r>
              <a:rPr lang="ja-JP" altLang="en-US" sz="2800" b="1" dirty="0">
                <a:solidFill>
                  <a:srgbClr val="FF0000"/>
                </a:solidFill>
              </a:rPr>
              <a:t>人が何れかの薬物が入手可能</a:t>
            </a:r>
            <a:r>
              <a:rPr lang="ja-JP" altLang="en-US" sz="2800" dirty="0" smtClean="0"/>
              <a:t>と</a:t>
            </a:r>
            <a:r>
              <a:rPr lang="ja-JP" altLang="en-US" sz="2800" dirty="0"/>
              <a:t>回答しています。</a:t>
            </a:r>
          </a:p>
        </p:txBody>
      </p:sp>
      <p:pic>
        <p:nvPicPr>
          <p:cNvPr id="25" name="図 24" descr="http://bunya/docs/2013011700126/files/kensy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9733" y="197042"/>
            <a:ext cx="405000" cy="405000"/>
          </a:xfrm>
          <a:prstGeom prst="rect">
            <a:avLst/>
          </a:prstGeom>
          <a:noFill/>
          <a:ln>
            <a:noFill/>
          </a:ln>
        </p:spPr>
      </p:pic>
      <p:sp>
        <p:nvSpPr>
          <p:cNvPr id="26" name="テキスト ボックス 2"/>
          <p:cNvSpPr txBox="1">
            <a:spLocks noChangeArrowheads="1"/>
          </p:cNvSpPr>
          <p:nvPr/>
        </p:nvSpPr>
        <p:spPr bwMode="auto">
          <a:xfrm>
            <a:off x="8072234" y="172094"/>
            <a:ext cx="1071766" cy="454895"/>
          </a:xfrm>
          <a:prstGeom prst="rect">
            <a:avLst/>
          </a:prstGeom>
          <a:noFill/>
          <a:ln w="9525">
            <a:noFill/>
            <a:miter lim="800000"/>
            <a:headEnd/>
            <a:tailEnd/>
          </a:ln>
        </p:spPr>
        <p:txBody>
          <a:bodyPr rot="0" vert="horz" wrap="square" lIns="68580" tIns="34290" rIns="68580" bIns="34290" anchor="t" anchorCtr="0">
            <a:noAutofit/>
          </a:bodyPr>
          <a:lstStyle/>
          <a:p>
            <a:pPr algn="ctr"/>
            <a:r>
              <a:rPr lang="ja-JP" altLang="en-US" sz="1350" kern="100" dirty="0">
                <a:solidFill>
                  <a:schemeClr val="bg1"/>
                </a:solidFill>
                <a:latin typeface="ＭＳ 明朝" panose="02020609040205080304" pitchFamily="17" charset="-128"/>
                <a:ea typeface="ＭＳ 明朝" panose="02020609040205080304" pitchFamily="17" charset="-128"/>
                <a:cs typeface="Times New Roman" panose="02020603050405020304" pitchFamily="18" charset="0"/>
              </a:rPr>
              <a:t>彩の国</a:t>
            </a:r>
            <a:endParaRPr lang="en-US" altLang="ja-JP" sz="1350" kern="100" dirty="0">
              <a:solidFill>
                <a:schemeClr val="bg1"/>
              </a:solidFill>
              <a:latin typeface="ＭＳ 明朝" panose="02020609040205080304" pitchFamily="17" charset="-128"/>
              <a:ea typeface="ＭＳ 明朝" panose="02020609040205080304" pitchFamily="17" charset="-128"/>
              <a:cs typeface="Times New Roman" panose="02020603050405020304" pitchFamily="18" charset="0"/>
            </a:endParaRPr>
          </a:p>
          <a:p>
            <a:pPr algn="ctr"/>
            <a:r>
              <a:rPr lang="ja-JP" altLang="en-US" sz="135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rPr>
              <a:t>埼玉県</a:t>
            </a:r>
            <a:endParaRPr lang="ja-JP" altLang="en-US" sz="2400"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p:txBody>
      </p:sp>
      <p:sp>
        <p:nvSpPr>
          <p:cNvPr id="22" name="AutoShape 3">
            <a:extLst>
              <a:ext uri="{FF2B5EF4-FFF2-40B4-BE49-F238E27FC236}">
                <a16:creationId xmlns:a16="http://schemas.microsoft.com/office/drawing/2014/main" id="{F7DDE947-97B2-44DB-BA19-886E9FA22910}"/>
              </a:ext>
            </a:extLst>
          </p:cNvPr>
          <p:cNvSpPr>
            <a:spLocks noChangeArrowheads="1"/>
          </p:cNvSpPr>
          <p:nvPr/>
        </p:nvSpPr>
        <p:spPr bwMode="auto">
          <a:xfrm>
            <a:off x="835408" y="2606825"/>
            <a:ext cx="2520000" cy="900000"/>
          </a:xfrm>
          <a:prstGeom prst="wedgeEllipseCallout">
            <a:avLst>
              <a:gd name="adj1" fmla="val -42833"/>
              <a:gd name="adj2" fmla="val -62866"/>
            </a:avLst>
          </a:prstGeom>
          <a:solidFill>
            <a:schemeClr val="accent6">
              <a:lumMod val="20000"/>
              <a:lumOff val="80000"/>
            </a:schemeClr>
          </a:solidFill>
          <a:ln w="9525">
            <a:solidFill>
              <a:srgbClr val="000000"/>
            </a:solidFill>
            <a:miter lim="800000"/>
            <a:headEnd/>
            <a:tailEnd/>
          </a:ln>
        </p:spPr>
        <p:txBody>
          <a:bodyPr/>
          <a:lstStyle/>
          <a:p>
            <a:pPr algn="ctr">
              <a:defRPr/>
            </a:pPr>
            <a:r>
              <a:rPr lang="ja-JP" altLang="en-US" dirty="0">
                <a:solidFill>
                  <a:srgbClr val="000000"/>
                </a:solidFill>
                <a:latin typeface="HGPｺﾞｼｯｸM" panose="020B0600000000000000" pitchFamily="50" charset="-128"/>
                <a:ea typeface="HGPｺﾞｼｯｸM" panose="020B0600000000000000" pitchFamily="50" charset="-128"/>
              </a:rPr>
              <a:t>嫌なこと全部</a:t>
            </a:r>
            <a:endParaRPr lang="en-US" altLang="ja-JP" dirty="0">
              <a:solidFill>
                <a:srgbClr val="000000"/>
              </a:solidFill>
              <a:latin typeface="HGPｺﾞｼｯｸM" panose="020B0600000000000000" pitchFamily="50" charset="-128"/>
              <a:ea typeface="HGPｺﾞｼｯｸM" panose="020B0600000000000000" pitchFamily="50" charset="-128"/>
            </a:endParaRPr>
          </a:p>
          <a:p>
            <a:pPr algn="ctr">
              <a:defRPr/>
            </a:pPr>
            <a:r>
              <a:rPr lang="ja-JP" altLang="en-US" dirty="0">
                <a:solidFill>
                  <a:srgbClr val="000000"/>
                </a:solidFill>
                <a:latin typeface="HGPｺﾞｼｯｸM" panose="020B0600000000000000" pitchFamily="50" charset="-128"/>
                <a:ea typeface="HGPｺﾞｼｯｸM" panose="020B0600000000000000" pitchFamily="50" charset="-128"/>
              </a:rPr>
              <a:t>忘れられるよ！</a:t>
            </a:r>
          </a:p>
        </p:txBody>
      </p:sp>
      <p:sp>
        <p:nvSpPr>
          <p:cNvPr id="23" name="AutoShape 4">
            <a:extLst>
              <a:ext uri="{FF2B5EF4-FFF2-40B4-BE49-F238E27FC236}">
                <a16:creationId xmlns:a16="http://schemas.microsoft.com/office/drawing/2014/main" id="{48340A12-9742-42FC-ACD6-FE2326898F37}"/>
              </a:ext>
            </a:extLst>
          </p:cNvPr>
          <p:cNvSpPr>
            <a:spLocks noChangeArrowheads="1"/>
          </p:cNvSpPr>
          <p:nvPr/>
        </p:nvSpPr>
        <p:spPr bwMode="auto">
          <a:xfrm>
            <a:off x="235916" y="3646231"/>
            <a:ext cx="2520000" cy="900000"/>
          </a:xfrm>
          <a:prstGeom prst="wedgeEllipseCallout">
            <a:avLst>
              <a:gd name="adj1" fmla="val -52745"/>
              <a:gd name="adj2" fmla="val -59588"/>
            </a:avLst>
          </a:prstGeom>
          <a:solidFill>
            <a:schemeClr val="bg1">
              <a:lumMod val="95000"/>
            </a:schemeClr>
          </a:solidFill>
          <a:ln w="9525">
            <a:solidFill>
              <a:srgbClr val="000000"/>
            </a:solidFill>
            <a:miter lim="800000"/>
            <a:headEnd/>
            <a:tailEnd/>
          </a:ln>
        </p:spPr>
        <p:txBody>
          <a:bodyPr/>
          <a:lstStyle/>
          <a:p>
            <a:pPr algn="ctr">
              <a:defRPr/>
            </a:pPr>
            <a:r>
              <a:rPr lang="ja-JP" altLang="en-US" sz="2000" dirty="0">
                <a:solidFill>
                  <a:srgbClr val="000000"/>
                </a:solidFill>
                <a:latin typeface="HGPｺﾞｼｯｸM" panose="020B0600000000000000" pitchFamily="50" charset="-128"/>
                <a:ea typeface="HGPｺﾞｼｯｸM" panose="020B0600000000000000" pitchFamily="50" charset="-128"/>
              </a:rPr>
              <a:t>一度だけなら大丈夫！</a:t>
            </a:r>
          </a:p>
        </p:txBody>
      </p:sp>
      <p:sp>
        <p:nvSpPr>
          <p:cNvPr id="27" name="AutoShape 5">
            <a:extLst>
              <a:ext uri="{FF2B5EF4-FFF2-40B4-BE49-F238E27FC236}">
                <a16:creationId xmlns:a16="http://schemas.microsoft.com/office/drawing/2014/main" id="{16CEC8AE-2B79-4FEE-9384-0E96B1584AF3}"/>
              </a:ext>
            </a:extLst>
          </p:cNvPr>
          <p:cNvSpPr>
            <a:spLocks noChangeArrowheads="1"/>
          </p:cNvSpPr>
          <p:nvPr/>
        </p:nvSpPr>
        <p:spPr bwMode="auto">
          <a:xfrm>
            <a:off x="184485" y="4718353"/>
            <a:ext cx="2520000" cy="900000"/>
          </a:xfrm>
          <a:prstGeom prst="wedgeEllipseCallout">
            <a:avLst>
              <a:gd name="adj1" fmla="val -34492"/>
              <a:gd name="adj2" fmla="val 64263"/>
            </a:avLst>
          </a:prstGeom>
          <a:solidFill>
            <a:schemeClr val="accent6">
              <a:lumMod val="20000"/>
              <a:lumOff val="80000"/>
            </a:schemeClr>
          </a:solidFill>
          <a:ln w="9525">
            <a:solidFill>
              <a:srgbClr val="000000"/>
            </a:solidFill>
            <a:miter lim="800000"/>
            <a:headEnd/>
            <a:tailEnd/>
          </a:ln>
        </p:spPr>
        <p:txBody>
          <a:bodyPr/>
          <a:lstStyle/>
          <a:p>
            <a:pPr algn="ctr">
              <a:defRPr/>
            </a:pPr>
            <a:r>
              <a:rPr lang="ja-JP" altLang="en-US" dirty="0">
                <a:solidFill>
                  <a:srgbClr val="000000"/>
                </a:solidFill>
                <a:latin typeface="HGPｺﾞｼｯｸM" panose="020B0600000000000000" pitchFamily="50" charset="-128"/>
                <a:ea typeface="HGPｺﾞｼｯｸM" panose="020B0600000000000000" pitchFamily="50" charset="-128"/>
              </a:rPr>
              <a:t>ちょっと</a:t>
            </a:r>
          </a:p>
          <a:p>
            <a:pPr algn="ctr">
              <a:defRPr/>
            </a:pPr>
            <a:r>
              <a:rPr lang="ja-JP" altLang="en-US" dirty="0">
                <a:solidFill>
                  <a:srgbClr val="000000"/>
                </a:solidFill>
                <a:latin typeface="HGPｺﾞｼｯｸM" panose="020B0600000000000000" pitchFamily="50" charset="-128"/>
                <a:ea typeface="HGPｺﾞｼｯｸM" panose="020B0600000000000000" pitchFamily="50" charset="-128"/>
              </a:rPr>
              <a:t>あずかってよ</a:t>
            </a:r>
          </a:p>
        </p:txBody>
      </p:sp>
      <p:sp>
        <p:nvSpPr>
          <p:cNvPr id="28" name="AutoShape 6">
            <a:extLst>
              <a:ext uri="{FF2B5EF4-FFF2-40B4-BE49-F238E27FC236}">
                <a16:creationId xmlns:a16="http://schemas.microsoft.com/office/drawing/2014/main" id="{78D603EF-99C4-4011-B214-245DB6CFD77E}"/>
              </a:ext>
            </a:extLst>
          </p:cNvPr>
          <p:cNvSpPr>
            <a:spLocks noChangeArrowheads="1"/>
          </p:cNvSpPr>
          <p:nvPr/>
        </p:nvSpPr>
        <p:spPr bwMode="auto">
          <a:xfrm>
            <a:off x="5552234" y="2500135"/>
            <a:ext cx="2520000" cy="900000"/>
          </a:xfrm>
          <a:prstGeom prst="wedgeEllipseCallout">
            <a:avLst>
              <a:gd name="adj1" fmla="val 59463"/>
              <a:gd name="adj2" fmla="val -43811"/>
            </a:avLst>
          </a:prstGeom>
          <a:solidFill>
            <a:schemeClr val="bg1">
              <a:lumMod val="95000"/>
            </a:schemeClr>
          </a:solidFill>
          <a:ln w="9525">
            <a:solidFill>
              <a:srgbClr val="000000"/>
            </a:solidFill>
            <a:miter lim="800000"/>
            <a:headEnd/>
            <a:tailEnd/>
          </a:ln>
        </p:spPr>
        <p:txBody>
          <a:bodyPr/>
          <a:lstStyle/>
          <a:p>
            <a:pPr algn="ctr">
              <a:defRPr/>
            </a:pPr>
            <a:r>
              <a:rPr lang="ja-JP" altLang="en-US" dirty="0">
                <a:solidFill>
                  <a:srgbClr val="000000"/>
                </a:solidFill>
                <a:latin typeface="HGPｺﾞｼｯｸM" panose="020B0600000000000000" pitchFamily="50" charset="-128"/>
                <a:ea typeface="HGPｺﾞｼｯｸM" panose="020B0600000000000000" pitchFamily="50" charset="-128"/>
              </a:rPr>
              <a:t>お金はこの次でいいよ</a:t>
            </a:r>
          </a:p>
        </p:txBody>
      </p:sp>
      <p:sp>
        <p:nvSpPr>
          <p:cNvPr id="29" name="AutoShape 7">
            <a:extLst>
              <a:ext uri="{FF2B5EF4-FFF2-40B4-BE49-F238E27FC236}">
                <a16:creationId xmlns:a16="http://schemas.microsoft.com/office/drawing/2014/main" id="{A44BB4BD-20B5-4F65-813E-9699178E0E90}"/>
              </a:ext>
            </a:extLst>
          </p:cNvPr>
          <p:cNvSpPr>
            <a:spLocks noChangeArrowheads="1"/>
          </p:cNvSpPr>
          <p:nvPr/>
        </p:nvSpPr>
        <p:spPr bwMode="auto">
          <a:xfrm>
            <a:off x="6382847" y="3500314"/>
            <a:ext cx="2520000" cy="900000"/>
          </a:xfrm>
          <a:prstGeom prst="wedgeEllipseCallout">
            <a:avLst>
              <a:gd name="adj1" fmla="val 39088"/>
              <a:gd name="adj2" fmla="val -72630"/>
            </a:avLst>
          </a:prstGeom>
          <a:solidFill>
            <a:schemeClr val="accent6">
              <a:lumMod val="20000"/>
              <a:lumOff val="80000"/>
            </a:schemeClr>
          </a:solidFill>
          <a:ln w="9525">
            <a:solidFill>
              <a:srgbClr val="000000"/>
            </a:solidFill>
            <a:miter lim="800000"/>
            <a:headEnd/>
            <a:tailEnd/>
          </a:ln>
        </p:spPr>
        <p:txBody>
          <a:bodyPr/>
          <a:lstStyle/>
          <a:p>
            <a:pPr algn="ctr">
              <a:defRPr/>
            </a:pPr>
            <a:r>
              <a:rPr lang="ja-JP" altLang="en-US" sz="2000" dirty="0">
                <a:solidFill>
                  <a:srgbClr val="000000"/>
                </a:solidFill>
                <a:latin typeface="HGPｺﾞｼｯｸM" panose="020B0600000000000000" pitchFamily="50" charset="-128"/>
                <a:ea typeface="HGPｺﾞｼｯｸM" panose="020B0600000000000000" pitchFamily="50" charset="-128"/>
              </a:rPr>
              <a:t>みんなやってるんだからさ</a:t>
            </a:r>
          </a:p>
        </p:txBody>
      </p:sp>
      <p:sp>
        <p:nvSpPr>
          <p:cNvPr id="30" name="AutoShape 8">
            <a:extLst>
              <a:ext uri="{FF2B5EF4-FFF2-40B4-BE49-F238E27FC236}">
                <a16:creationId xmlns:a16="http://schemas.microsoft.com/office/drawing/2014/main" id="{3293BEB1-563F-4EE3-857E-80C709CE14B0}"/>
              </a:ext>
            </a:extLst>
          </p:cNvPr>
          <p:cNvSpPr>
            <a:spLocks noChangeArrowheads="1"/>
          </p:cNvSpPr>
          <p:nvPr/>
        </p:nvSpPr>
        <p:spPr bwMode="auto">
          <a:xfrm>
            <a:off x="6382847" y="4689676"/>
            <a:ext cx="2520000" cy="900000"/>
          </a:xfrm>
          <a:prstGeom prst="wedgeEllipseCallout">
            <a:avLst>
              <a:gd name="adj1" fmla="val 45014"/>
              <a:gd name="adj2" fmla="val 71153"/>
            </a:avLst>
          </a:prstGeom>
          <a:solidFill>
            <a:schemeClr val="bg1">
              <a:lumMod val="95000"/>
            </a:schemeClr>
          </a:solidFill>
          <a:ln w="9525">
            <a:solidFill>
              <a:srgbClr val="000000"/>
            </a:solidFill>
            <a:miter lim="800000"/>
            <a:headEnd/>
            <a:tailEnd/>
          </a:ln>
        </p:spPr>
        <p:txBody>
          <a:bodyPr anchor="ctr" anchorCtr="1"/>
          <a:lstStyle/>
          <a:p>
            <a:pPr algn="ctr">
              <a:defRPr/>
            </a:pPr>
            <a:r>
              <a:rPr lang="ja-JP" altLang="en-US" sz="2000" dirty="0">
                <a:solidFill>
                  <a:srgbClr val="000000"/>
                </a:solidFill>
                <a:latin typeface="HGPｺﾞｼｯｸM" panose="020B0600000000000000" pitchFamily="50" charset="-128"/>
                <a:ea typeface="HGPｺﾞｼｯｸM" panose="020B0600000000000000" pitchFamily="50" charset="-128"/>
              </a:rPr>
              <a:t>やせてきれいになるの！</a:t>
            </a:r>
          </a:p>
        </p:txBody>
      </p:sp>
      <p:sp>
        <p:nvSpPr>
          <p:cNvPr id="31" name="AutoShape 9">
            <a:extLst>
              <a:ext uri="{FF2B5EF4-FFF2-40B4-BE49-F238E27FC236}">
                <a16:creationId xmlns:a16="http://schemas.microsoft.com/office/drawing/2014/main" id="{2A66A07B-48FA-4C97-AA5E-25F01FCBD93F}"/>
              </a:ext>
            </a:extLst>
          </p:cNvPr>
          <p:cNvSpPr>
            <a:spLocks noChangeArrowheads="1"/>
          </p:cNvSpPr>
          <p:nvPr/>
        </p:nvSpPr>
        <p:spPr bwMode="auto">
          <a:xfrm>
            <a:off x="6088117" y="5797569"/>
            <a:ext cx="2520000" cy="900000"/>
          </a:xfrm>
          <a:prstGeom prst="wedgeEllipseCallout">
            <a:avLst>
              <a:gd name="adj1" fmla="val 44199"/>
              <a:gd name="adj2" fmla="val 57245"/>
            </a:avLst>
          </a:prstGeom>
          <a:solidFill>
            <a:schemeClr val="accent6">
              <a:lumMod val="20000"/>
              <a:lumOff val="80000"/>
            </a:schemeClr>
          </a:solidFill>
          <a:ln w="9525">
            <a:solidFill>
              <a:srgbClr val="000000"/>
            </a:solidFill>
            <a:miter lim="800000"/>
            <a:headEnd/>
            <a:tailEnd/>
          </a:ln>
        </p:spPr>
        <p:txBody>
          <a:bodyPr anchor="ctr" anchorCtr="1"/>
          <a:lstStyle/>
          <a:p>
            <a:pPr algn="ctr">
              <a:defRPr/>
            </a:pPr>
            <a:r>
              <a:rPr lang="ja-JP" altLang="en-US" dirty="0">
                <a:solidFill>
                  <a:srgbClr val="000000"/>
                </a:solidFill>
                <a:latin typeface="HGSｺﾞｼｯｸM" panose="020B0600000000000000" pitchFamily="50" charset="-128"/>
                <a:ea typeface="HGSｺﾞｼｯｸM" panose="020B0600000000000000" pitchFamily="50" charset="-128"/>
              </a:rPr>
              <a:t>なんだよ</a:t>
            </a:r>
            <a:r>
              <a:rPr lang="en-US" altLang="ja-JP" dirty="0">
                <a:solidFill>
                  <a:srgbClr val="000000"/>
                </a:solidFill>
                <a:latin typeface="HGSｺﾞｼｯｸM" panose="020B0600000000000000" pitchFamily="50" charset="-128"/>
                <a:ea typeface="HGSｺﾞｼｯｸM" panose="020B0600000000000000" pitchFamily="50" charset="-128"/>
              </a:rPr>
              <a:t>…</a:t>
            </a:r>
          </a:p>
          <a:p>
            <a:pPr algn="ctr">
              <a:defRPr/>
            </a:pPr>
            <a:r>
              <a:rPr lang="ja-JP" altLang="en-US" dirty="0">
                <a:solidFill>
                  <a:srgbClr val="000000"/>
                </a:solidFill>
                <a:latin typeface="HGSｺﾞｼｯｸM" panose="020B0600000000000000" pitchFamily="50" charset="-128"/>
                <a:ea typeface="HGSｺﾞｼｯｸM" panose="020B0600000000000000" pitchFamily="50" charset="-128"/>
              </a:rPr>
              <a:t>ノリ悪いなぁ</a:t>
            </a:r>
            <a:endParaRPr lang="en-US" altLang="ja-JP" dirty="0">
              <a:solidFill>
                <a:srgbClr val="000000"/>
              </a:solidFill>
              <a:latin typeface="HGSｺﾞｼｯｸM" panose="020B0600000000000000" pitchFamily="50" charset="-128"/>
              <a:ea typeface="HGSｺﾞｼｯｸM" panose="020B0600000000000000" pitchFamily="50" charset="-128"/>
            </a:endParaRPr>
          </a:p>
          <a:p>
            <a:pPr algn="ctr">
              <a:defRPr/>
            </a:pPr>
            <a:r>
              <a:rPr lang="ja-JP" altLang="en-US" dirty="0">
                <a:solidFill>
                  <a:srgbClr val="000000"/>
                </a:solidFill>
                <a:latin typeface="HGSｺﾞｼｯｸM" panose="020B0600000000000000" pitchFamily="50" charset="-128"/>
                <a:ea typeface="HGSｺﾞｼｯｸM" panose="020B0600000000000000" pitchFamily="50" charset="-128"/>
              </a:rPr>
              <a:t>友達だろ？</a:t>
            </a:r>
          </a:p>
        </p:txBody>
      </p:sp>
      <p:pic>
        <p:nvPicPr>
          <p:cNvPr id="32" name="Picture 10" descr="3-4">
            <a:extLst>
              <a:ext uri="{FF2B5EF4-FFF2-40B4-BE49-F238E27FC236}">
                <a16:creationId xmlns:a16="http://schemas.microsoft.com/office/drawing/2014/main" id="{69A03F67-B145-4D4F-9D99-4F8A6EDE536B}"/>
              </a:ext>
            </a:extLst>
          </p:cNvPr>
          <p:cNvPicPr>
            <a:picLocks noChangeAspect="1" noChangeArrowheads="1"/>
          </p:cNvPicPr>
          <p:nvPr/>
        </p:nvPicPr>
        <p:blipFill>
          <a:blip r:embed="rId5">
            <a:clrChange>
              <a:clrFrom>
                <a:srgbClr val="FFFF80"/>
              </a:clrFrom>
              <a:clrTo>
                <a:srgbClr val="FFFF80">
                  <a:alpha val="0"/>
                </a:srgbClr>
              </a:clrTo>
            </a:clrChange>
            <a:extLst>
              <a:ext uri="{28A0092B-C50C-407E-A947-70E740481C1C}">
                <a14:useLocalDpi xmlns:a14="http://schemas.microsoft.com/office/drawing/2010/main" val="0"/>
              </a:ext>
            </a:extLst>
          </a:blip>
          <a:srcRect/>
          <a:stretch>
            <a:fillRect/>
          </a:stretch>
        </p:blipFill>
        <p:spPr bwMode="auto">
          <a:xfrm>
            <a:off x="3070011" y="2543339"/>
            <a:ext cx="2624137"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AutoShape 11">
            <a:extLst>
              <a:ext uri="{FF2B5EF4-FFF2-40B4-BE49-F238E27FC236}">
                <a16:creationId xmlns:a16="http://schemas.microsoft.com/office/drawing/2014/main" id="{388F730C-C903-42E2-8FC8-87D902BB35E2}"/>
              </a:ext>
            </a:extLst>
          </p:cNvPr>
          <p:cNvSpPr>
            <a:spLocks noChangeArrowheads="1"/>
          </p:cNvSpPr>
          <p:nvPr/>
        </p:nvSpPr>
        <p:spPr bwMode="auto">
          <a:xfrm>
            <a:off x="766443" y="5756855"/>
            <a:ext cx="2520000" cy="900000"/>
          </a:xfrm>
          <a:prstGeom prst="wedgeEllipseCallout">
            <a:avLst>
              <a:gd name="adj1" fmla="val -56602"/>
              <a:gd name="adj2" fmla="val 42963"/>
            </a:avLst>
          </a:prstGeom>
          <a:solidFill>
            <a:schemeClr val="bg1">
              <a:lumMod val="95000"/>
            </a:schemeClr>
          </a:solidFill>
          <a:ln w="9525">
            <a:solidFill>
              <a:srgbClr val="000000"/>
            </a:solidFill>
            <a:miter lim="800000"/>
            <a:headEnd/>
            <a:tailEnd/>
          </a:ln>
        </p:spPr>
        <p:txBody>
          <a:bodyPr/>
          <a:lstStyle/>
          <a:p>
            <a:pPr algn="ctr">
              <a:defRPr/>
            </a:pPr>
            <a:r>
              <a:rPr lang="ja-JP" altLang="en-US" dirty="0">
                <a:solidFill>
                  <a:srgbClr val="000000"/>
                </a:solidFill>
                <a:latin typeface="HGSｺﾞｼｯｸM" panose="020B0600000000000000" pitchFamily="50" charset="-128"/>
                <a:ea typeface="HGSｺﾞｼｯｸM" panose="020B0600000000000000" pitchFamily="50" charset="-128"/>
              </a:rPr>
              <a:t>勉強にも</a:t>
            </a:r>
          </a:p>
          <a:p>
            <a:pPr algn="ctr">
              <a:defRPr/>
            </a:pPr>
            <a:r>
              <a:rPr lang="ja-JP" altLang="en-US" dirty="0">
                <a:solidFill>
                  <a:srgbClr val="000000"/>
                </a:solidFill>
                <a:latin typeface="HGSｺﾞｼｯｸM" panose="020B0600000000000000" pitchFamily="50" charset="-128"/>
                <a:ea typeface="HGSｺﾞｼｯｸM" panose="020B0600000000000000" pitchFamily="50" charset="-128"/>
              </a:rPr>
              <a:t>集中できるよ</a:t>
            </a:r>
          </a:p>
        </p:txBody>
      </p:sp>
      <p:sp>
        <p:nvSpPr>
          <p:cNvPr id="34" name="テキスト ボックス 33">
            <a:extLst>
              <a:ext uri="{FF2B5EF4-FFF2-40B4-BE49-F238E27FC236}">
                <a16:creationId xmlns:a16="http://schemas.microsoft.com/office/drawing/2014/main" id="{CEB2D091-911C-484F-AA2C-92EA63C7BFA1}"/>
              </a:ext>
            </a:extLst>
          </p:cNvPr>
          <p:cNvSpPr txBox="1"/>
          <p:nvPr/>
        </p:nvSpPr>
        <p:spPr>
          <a:xfrm>
            <a:off x="3234414" y="5498969"/>
            <a:ext cx="3072327" cy="707886"/>
          </a:xfrm>
          <a:prstGeom prst="rect">
            <a:avLst/>
          </a:prstGeom>
          <a:noFill/>
        </p:spPr>
        <p:txBody>
          <a:bodyPr wrap="square" rtlCol="0">
            <a:spAutoFit/>
          </a:bodyPr>
          <a:lstStyle/>
          <a:p>
            <a:r>
              <a:rPr lang="ja-JP" altLang="en-US" sz="2000" dirty="0">
                <a:ea typeface="HGS創英角ﾎﾟｯﾌﾟ体" panose="040B0A00000000000000" pitchFamily="50" charset="-128"/>
              </a:rPr>
              <a:t>もし、親しい友人や先輩から誘われたら</a:t>
            </a:r>
            <a:r>
              <a:rPr lang="en-US" altLang="ja-JP" sz="2000" dirty="0">
                <a:ea typeface="HGS創英角ﾎﾟｯﾌﾟ体" panose="040B0A00000000000000" pitchFamily="50" charset="-128"/>
              </a:rPr>
              <a:t>…</a:t>
            </a:r>
          </a:p>
        </p:txBody>
      </p:sp>
      <p:sp>
        <p:nvSpPr>
          <p:cNvPr id="2" name="正方形/長方形 1"/>
          <p:cNvSpPr/>
          <p:nvPr/>
        </p:nvSpPr>
        <p:spPr>
          <a:xfrm>
            <a:off x="2798860" y="1911564"/>
            <a:ext cx="6345140" cy="276999"/>
          </a:xfrm>
          <a:prstGeom prst="rect">
            <a:avLst/>
          </a:prstGeom>
        </p:spPr>
        <p:txBody>
          <a:bodyPr wrap="square">
            <a:spAutoFit/>
          </a:bodyPr>
          <a:lstStyle/>
          <a:p>
            <a:r>
              <a:rPr lang="ja-JP" altLang="en-US" sz="1200" dirty="0"/>
              <a:t>　「令和元年度厚生労働行政推進調査事業薬物</a:t>
            </a:r>
            <a:r>
              <a:rPr lang="ja-JP" altLang="en-US" sz="1200" dirty="0" smtClean="0"/>
              <a:t>使用   </a:t>
            </a:r>
            <a:r>
              <a:rPr lang="ja-JP" altLang="en-US" sz="1200" dirty="0"/>
              <a:t>に関する全国住民調査（２０</a:t>
            </a:r>
            <a:r>
              <a:rPr lang="en-US" altLang="ja-JP" sz="1200" dirty="0"/>
              <a:t>19</a:t>
            </a:r>
            <a:r>
              <a:rPr lang="ja-JP" altLang="en-US" sz="1200" dirty="0"/>
              <a:t>年）」より</a:t>
            </a:r>
          </a:p>
        </p:txBody>
      </p:sp>
    </p:spTree>
    <p:extLst>
      <p:ext uri="{BB962C8B-B14F-4D97-AF65-F5344CB8AC3E}">
        <p14:creationId xmlns:p14="http://schemas.microsoft.com/office/powerpoint/2010/main" val="2194259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8" name="正方形/長方形 17"/>
          <p:cNvSpPr/>
          <p:nvPr/>
        </p:nvSpPr>
        <p:spPr>
          <a:xfrm>
            <a:off x="0" y="0"/>
            <a:ext cx="9144000" cy="7913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7" name="テキスト ボックス 30">
            <a:extLst>
              <a:ext uri="{FF2B5EF4-FFF2-40B4-BE49-F238E27FC236}">
                <a16:creationId xmlns:a16="http://schemas.microsoft.com/office/drawing/2014/main" id="{F8DBD371-B3BC-45F5-A79B-F2132E8DA8BB}"/>
              </a:ext>
            </a:extLst>
          </p:cNvPr>
          <p:cNvSpPr txBox="1">
            <a:spLocks noChangeArrowheads="1"/>
          </p:cNvSpPr>
          <p:nvPr/>
        </p:nvSpPr>
        <p:spPr bwMode="auto">
          <a:xfrm>
            <a:off x="134680" y="85850"/>
            <a:ext cx="7128762" cy="815568"/>
          </a:xfrm>
          <a:prstGeom prst="rect">
            <a:avLst/>
          </a:prstGeom>
          <a:noFill/>
          <a:ln w="9525">
            <a:noFill/>
            <a:miter lim="800000"/>
            <a:headEnd/>
            <a:tailEnd/>
          </a:ln>
        </p:spPr>
        <p:txBody>
          <a:bodyPr rot="0" vert="horz" wrap="square" lIns="68580" tIns="34290" rIns="68580" bIns="34290" anchor="t" anchorCtr="0">
            <a:noAutofit/>
          </a:bodyPr>
          <a:lstStyle/>
          <a:p>
            <a:pPr algn="just"/>
            <a:r>
              <a:rPr lang="ja-JP" altLang="en-US" sz="3600" kern="100" dirty="0">
                <a:solidFill>
                  <a:schemeClr val="bg1"/>
                </a:solidFill>
                <a:latin typeface="游明朝" panose="02020400000000000000" pitchFamily="18" charset="-128"/>
                <a:ea typeface="HGPｺﾞｼｯｸE" panose="020B0900000000000000" pitchFamily="50" charset="-128"/>
                <a:cs typeface="Times New Roman" panose="02020603050405020304" pitchFamily="18" charset="0"/>
              </a:rPr>
              <a:t>●薬物を使用してしまう理由</a:t>
            </a:r>
            <a:endParaRPr lang="ja-JP" altLang="en-US" sz="700"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9" name="図 18" descr="http://bunya/docs/2013011700126/files/kensy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9733" y="197042"/>
            <a:ext cx="405000" cy="405000"/>
          </a:xfrm>
          <a:prstGeom prst="rect">
            <a:avLst/>
          </a:prstGeom>
          <a:noFill/>
          <a:ln>
            <a:noFill/>
          </a:ln>
        </p:spPr>
      </p:pic>
      <p:sp>
        <p:nvSpPr>
          <p:cNvPr id="20" name="テキスト ボックス 2"/>
          <p:cNvSpPr txBox="1">
            <a:spLocks noChangeArrowheads="1"/>
          </p:cNvSpPr>
          <p:nvPr/>
        </p:nvSpPr>
        <p:spPr bwMode="auto">
          <a:xfrm>
            <a:off x="8072234" y="172094"/>
            <a:ext cx="1071766" cy="454895"/>
          </a:xfrm>
          <a:prstGeom prst="rect">
            <a:avLst/>
          </a:prstGeom>
          <a:noFill/>
          <a:ln w="9525">
            <a:noFill/>
            <a:miter lim="800000"/>
            <a:headEnd/>
            <a:tailEnd/>
          </a:ln>
        </p:spPr>
        <p:txBody>
          <a:bodyPr rot="0" vert="horz" wrap="square" lIns="68580" tIns="34290" rIns="68580" bIns="34290" anchor="t" anchorCtr="0">
            <a:noAutofit/>
          </a:bodyPr>
          <a:lstStyle/>
          <a:p>
            <a:pPr algn="ctr"/>
            <a:r>
              <a:rPr lang="ja-JP" altLang="en-US" sz="1350" kern="100" dirty="0">
                <a:solidFill>
                  <a:schemeClr val="bg1"/>
                </a:solidFill>
                <a:latin typeface="ＭＳ 明朝" panose="02020609040205080304" pitchFamily="17" charset="-128"/>
                <a:ea typeface="ＭＳ 明朝" panose="02020609040205080304" pitchFamily="17" charset="-128"/>
                <a:cs typeface="Times New Roman" panose="02020603050405020304" pitchFamily="18" charset="0"/>
              </a:rPr>
              <a:t>彩の国</a:t>
            </a:r>
            <a:endParaRPr lang="en-US" altLang="ja-JP" sz="1350" kern="100" dirty="0">
              <a:solidFill>
                <a:schemeClr val="bg1"/>
              </a:solidFill>
              <a:latin typeface="ＭＳ 明朝" panose="02020609040205080304" pitchFamily="17" charset="-128"/>
              <a:ea typeface="ＭＳ 明朝" panose="02020609040205080304" pitchFamily="17" charset="-128"/>
              <a:cs typeface="Times New Roman" panose="02020603050405020304" pitchFamily="18" charset="0"/>
            </a:endParaRPr>
          </a:p>
          <a:p>
            <a:pPr algn="ctr"/>
            <a:r>
              <a:rPr lang="ja-JP" altLang="en-US" sz="135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rPr>
              <a:t>埼玉県</a:t>
            </a:r>
            <a:endParaRPr lang="ja-JP" altLang="en-US" sz="2400"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p:txBody>
      </p:sp>
      <p:sp>
        <p:nvSpPr>
          <p:cNvPr id="27" name="円形吹き出し 4">
            <a:extLst>
              <a:ext uri="{FF2B5EF4-FFF2-40B4-BE49-F238E27FC236}">
                <a16:creationId xmlns:a16="http://schemas.microsoft.com/office/drawing/2014/main" id="{EAADFDEE-311B-4580-A3EE-0533B1D7A70F}"/>
              </a:ext>
            </a:extLst>
          </p:cNvPr>
          <p:cNvSpPr/>
          <p:nvPr/>
        </p:nvSpPr>
        <p:spPr>
          <a:xfrm>
            <a:off x="206648" y="2147725"/>
            <a:ext cx="3355060" cy="1098593"/>
          </a:xfrm>
          <a:prstGeom prst="wedgeEllipseCallout">
            <a:avLst>
              <a:gd name="adj1" fmla="val 52678"/>
              <a:gd name="adj2" fmla="val 4515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prstClr val="black"/>
                </a:solidFill>
                <a:latin typeface="HGS明朝E" panose="02020900000000000000" pitchFamily="18" charset="-128"/>
                <a:ea typeface="HGS明朝E" panose="02020900000000000000" pitchFamily="18" charset="-128"/>
              </a:rPr>
              <a:t>つらい現実から逃げ出したい</a:t>
            </a:r>
          </a:p>
        </p:txBody>
      </p:sp>
      <p:sp>
        <p:nvSpPr>
          <p:cNvPr id="28" name="円形吹き出し 5">
            <a:extLst>
              <a:ext uri="{FF2B5EF4-FFF2-40B4-BE49-F238E27FC236}">
                <a16:creationId xmlns:a16="http://schemas.microsoft.com/office/drawing/2014/main" id="{97973246-D3BA-412F-AA10-C566AC46CC9B}"/>
              </a:ext>
            </a:extLst>
          </p:cNvPr>
          <p:cNvSpPr/>
          <p:nvPr/>
        </p:nvSpPr>
        <p:spPr>
          <a:xfrm>
            <a:off x="141983" y="3521992"/>
            <a:ext cx="3355060" cy="1098593"/>
          </a:xfrm>
          <a:prstGeom prst="wedgeEllipseCallout">
            <a:avLst>
              <a:gd name="adj1" fmla="val 53461"/>
              <a:gd name="adj2" fmla="val -3640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prstClr val="black"/>
                </a:solidFill>
                <a:latin typeface="HGS明朝E" panose="02020900000000000000" pitchFamily="18" charset="-128"/>
                <a:ea typeface="HGS明朝E" panose="02020900000000000000" pitchFamily="18" charset="-128"/>
              </a:rPr>
              <a:t>どうせ自分</a:t>
            </a:r>
            <a:endParaRPr lang="en-US" altLang="ja-JP" sz="2400" dirty="0">
              <a:solidFill>
                <a:prstClr val="black"/>
              </a:solidFill>
              <a:latin typeface="HGS明朝E" panose="02020900000000000000" pitchFamily="18" charset="-128"/>
              <a:ea typeface="HGS明朝E" panose="02020900000000000000" pitchFamily="18" charset="-128"/>
            </a:endParaRPr>
          </a:p>
          <a:p>
            <a:pPr algn="ctr">
              <a:defRPr/>
            </a:pPr>
            <a:r>
              <a:rPr lang="ja-JP" altLang="en-US" sz="2400" dirty="0">
                <a:solidFill>
                  <a:prstClr val="black"/>
                </a:solidFill>
                <a:latin typeface="HGS明朝E" panose="02020900000000000000" pitchFamily="18" charset="-128"/>
                <a:ea typeface="HGS明朝E" panose="02020900000000000000" pitchFamily="18" charset="-128"/>
              </a:rPr>
              <a:t>なんて</a:t>
            </a:r>
            <a:r>
              <a:rPr lang="en-US" altLang="ja-JP" sz="2400" dirty="0">
                <a:solidFill>
                  <a:prstClr val="black"/>
                </a:solidFill>
                <a:latin typeface="HGS明朝E" panose="02020900000000000000" pitchFamily="18" charset="-128"/>
                <a:ea typeface="HGS明朝E" panose="02020900000000000000" pitchFamily="18" charset="-128"/>
              </a:rPr>
              <a:t>…</a:t>
            </a:r>
            <a:endParaRPr lang="ja-JP" altLang="en-US" sz="2400" dirty="0">
              <a:solidFill>
                <a:prstClr val="black"/>
              </a:solidFill>
              <a:latin typeface="HGS明朝E" panose="02020900000000000000" pitchFamily="18" charset="-128"/>
              <a:ea typeface="HGS明朝E" panose="02020900000000000000" pitchFamily="18" charset="-128"/>
            </a:endParaRPr>
          </a:p>
        </p:txBody>
      </p:sp>
      <p:sp>
        <p:nvSpPr>
          <p:cNvPr id="29" name="円形吹き出し 6">
            <a:extLst>
              <a:ext uri="{FF2B5EF4-FFF2-40B4-BE49-F238E27FC236}">
                <a16:creationId xmlns:a16="http://schemas.microsoft.com/office/drawing/2014/main" id="{B6DF9784-F490-4C52-A3BA-DA895AF7DB31}"/>
              </a:ext>
            </a:extLst>
          </p:cNvPr>
          <p:cNvSpPr/>
          <p:nvPr/>
        </p:nvSpPr>
        <p:spPr>
          <a:xfrm>
            <a:off x="5817131" y="2135925"/>
            <a:ext cx="3108883" cy="1098593"/>
          </a:xfrm>
          <a:prstGeom prst="wedgeEllipseCallout">
            <a:avLst>
              <a:gd name="adj1" fmla="val -60001"/>
              <a:gd name="adj2" fmla="val 4889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prstClr val="black"/>
                </a:solidFill>
                <a:latin typeface="HGS明朝E" panose="02020900000000000000" pitchFamily="18" charset="-128"/>
                <a:ea typeface="HGS明朝E" panose="02020900000000000000" pitchFamily="18" charset="-128"/>
              </a:rPr>
              <a:t>仲間外れに</a:t>
            </a:r>
            <a:endParaRPr lang="en-US" altLang="ja-JP" sz="2400" dirty="0">
              <a:solidFill>
                <a:prstClr val="black"/>
              </a:solidFill>
              <a:latin typeface="HGS明朝E" panose="02020900000000000000" pitchFamily="18" charset="-128"/>
              <a:ea typeface="HGS明朝E" panose="02020900000000000000" pitchFamily="18" charset="-128"/>
            </a:endParaRPr>
          </a:p>
          <a:p>
            <a:pPr algn="ctr">
              <a:defRPr/>
            </a:pPr>
            <a:r>
              <a:rPr lang="ja-JP" altLang="en-US" sz="2400" dirty="0">
                <a:solidFill>
                  <a:prstClr val="black"/>
                </a:solidFill>
                <a:latin typeface="HGS明朝E" panose="02020900000000000000" pitchFamily="18" charset="-128"/>
                <a:ea typeface="HGS明朝E" panose="02020900000000000000" pitchFamily="18" charset="-128"/>
              </a:rPr>
              <a:t>なりたくない</a:t>
            </a:r>
          </a:p>
        </p:txBody>
      </p:sp>
      <p:sp>
        <p:nvSpPr>
          <p:cNvPr id="30" name="円形吹き出し 8">
            <a:extLst>
              <a:ext uri="{FF2B5EF4-FFF2-40B4-BE49-F238E27FC236}">
                <a16:creationId xmlns:a16="http://schemas.microsoft.com/office/drawing/2014/main" id="{0C1985E8-8D02-410D-AB16-B0D7018C3F11}"/>
              </a:ext>
            </a:extLst>
          </p:cNvPr>
          <p:cNvSpPr/>
          <p:nvPr/>
        </p:nvSpPr>
        <p:spPr>
          <a:xfrm>
            <a:off x="5817130" y="3468024"/>
            <a:ext cx="3108884" cy="1123438"/>
          </a:xfrm>
          <a:prstGeom prst="wedgeEllipseCallout">
            <a:avLst>
              <a:gd name="adj1" fmla="val -59317"/>
              <a:gd name="adj2" fmla="val -381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prstClr val="black"/>
                </a:solidFill>
                <a:latin typeface="HGS明朝E" panose="02020900000000000000" pitchFamily="18" charset="-128"/>
                <a:ea typeface="HGS明朝E" panose="02020900000000000000" pitchFamily="18" charset="-128"/>
              </a:rPr>
              <a:t>みんなと一緒なら大丈夫！</a:t>
            </a:r>
            <a:endParaRPr lang="en-US" altLang="ja-JP" sz="2400" dirty="0">
              <a:solidFill>
                <a:prstClr val="black"/>
              </a:solidFill>
              <a:latin typeface="HGS明朝E" panose="02020900000000000000" pitchFamily="18" charset="-128"/>
              <a:ea typeface="HGS明朝E" panose="02020900000000000000" pitchFamily="18" charset="-128"/>
            </a:endParaRPr>
          </a:p>
        </p:txBody>
      </p:sp>
      <p:sp>
        <p:nvSpPr>
          <p:cNvPr id="31" name="円形吹き出し 9">
            <a:extLst>
              <a:ext uri="{FF2B5EF4-FFF2-40B4-BE49-F238E27FC236}">
                <a16:creationId xmlns:a16="http://schemas.microsoft.com/office/drawing/2014/main" id="{04878829-3E1C-46C0-B44C-DFD9B46726C8}"/>
              </a:ext>
            </a:extLst>
          </p:cNvPr>
          <p:cNvSpPr/>
          <p:nvPr/>
        </p:nvSpPr>
        <p:spPr>
          <a:xfrm>
            <a:off x="134680" y="4996744"/>
            <a:ext cx="4005041" cy="1511300"/>
          </a:xfrm>
          <a:prstGeom prst="wedgeEllipseCallout">
            <a:avLst>
              <a:gd name="adj1" fmla="val 35753"/>
              <a:gd name="adj2" fmla="val -7172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prstClr val="black"/>
                </a:solidFill>
                <a:latin typeface="HGS明朝E" panose="02020900000000000000" pitchFamily="18" charset="-128"/>
                <a:ea typeface="HGS明朝E" panose="02020900000000000000" pitchFamily="18" charset="-128"/>
              </a:rPr>
              <a:t>逮捕された有名人もテレビでは普通</a:t>
            </a:r>
            <a:endParaRPr lang="en-US" altLang="ja-JP" sz="2400" dirty="0">
              <a:solidFill>
                <a:prstClr val="black"/>
              </a:solidFill>
              <a:latin typeface="HGS明朝E" panose="02020900000000000000" pitchFamily="18" charset="-128"/>
              <a:ea typeface="HGS明朝E" panose="02020900000000000000" pitchFamily="18" charset="-128"/>
            </a:endParaRPr>
          </a:p>
          <a:p>
            <a:pPr algn="ctr">
              <a:defRPr/>
            </a:pPr>
            <a:r>
              <a:rPr lang="ja-JP" altLang="en-US" sz="2400" dirty="0">
                <a:solidFill>
                  <a:prstClr val="black"/>
                </a:solidFill>
                <a:latin typeface="HGS明朝E" panose="02020900000000000000" pitchFamily="18" charset="-128"/>
                <a:ea typeface="HGS明朝E" panose="02020900000000000000" pitchFamily="18" charset="-128"/>
              </a:rPr>
              <a:t>だったし</a:t>
            </a:r>
            <a:r>
              <a:rPr lang="en-US" altLang="ja-JP" sz="2400" dirty="0">
                <a:solidFill>
                  <a:prstClr val="black"/>
                </a:solidFill>
                <a:latin typeface="HGS明朝E" panose="02020900000000000000" pitchFamily="18" charset="-128"/>
                <a:ea typeface="HGS明朝E" panose="02020900000000000000" pitchFamily="18" charset="-128"/>
              </a:rPr>
              <a:t>…</a:t>
            </a:r>
          </a:p>
        </p:txBody>
      </p:sp>
      <p:sp>
        <p:nvSpPr>
          <p:cNvPr id="32" name="円形吹き出し 10">
            <a:extLst>
              <a:ext uri="{FF2B5EF4-FFF2-40B4-BE49-F238E27FC236}">
                <a16:creationId xmlns:a16="http://schemas.microsoft.com/office/drawing/2014/main" id="{77066D90-08A5-48C5-8FFE-9C8E968A40F4}"/>
              </a:ext>
            </a:extLst>
          </p:cNvPr>
          <p:cNvSpPr/>
          <p:nvPr/>
        </p:nvSpPr>
        <p:spPr>
          <a:xfrm>
            <a:off x="5817130" y="4996744"/>
            <a:ext cx="3108884" cy="1511300"/>
          </a:xfrm>
          <a:prstGeom prst="wedgeEllipseCallout">
            <a:avLst>
              <a:gd name="adj1" fmla="val -57418"/>
              <a:gd name="adj2" fmla="val -710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prstClr val="black"/>
                </a:solidFill>
                <a:latin typeface="HGS明朝E" panose="02020900000000000000" pitchFamily="18" charset="-128"/>
                <a:ea typeface="HGS明朝E" panose="02020900000000000000" pitchFamily="18" charset="-128"/>
              </a:rPr>
              <a:t>いつでも</a:t>
            </a:r>
            <a:endParaRPr lang="en-US" altLang="ja-JP" sz="2400" dirty="0">
              <a:solidFill>
                <a:prstClr val="black"/>
              </a:solidFill>
              <a:latin typeface="HGS明朝E" panose="02020900000000000000" pitchFamily="18" charset="-128"/>
              <a:ea typeface="HGS明朝E" panose="02020900000000000000" pitchFamily="18" charset="-128"/>
            </a:endParaRPr>
          </a:p>
          <a:p>
            <a:pPr algn="ctr">
              <a:defRPr/>
            </a:pPr>
            <a:r>
              <a:rPr lang="ja-JP" altLang="en-US" sz="2400" dirty="0">
                <a:solidFill>
                  <a:prstClr val="black"/>
                </a:solidFill>
                <a:latin typeface="HGS明朝E" panose="02020900000000000000" pitchFamily="18" charset="-128"/>
                <a:ea typeface="HGS明朝E" panose="02020900000000000000" pitchFamily="18" charset="-128"/>
              </a:rPr>
              <a:t>止められる</a:t>
            </a:r>
            <a:endParaRPr lang="en-US" altLang="ja-JP" sz="2400" dirty="0">
              <a:solidFill>
                <a:prstClr val="black"/>
              </a:solidFill>
              <a:latin typeface="HGS明朝E" panose="02020900000000000000" pitchFamily="18" charset="-128"/>
              <a:ea typeface="HGS明朝E" panose="02020900000000000000" pitchFamily="18" charset="-128"/>
            </a:endParaRPr>
          </a:p>
          <a:p>
            <a:pPr algn="ctr">
              <a:defRPr/>
            </a:pPr>
            <a:r>
              <a:rPr lang="ja-JP" altLang="en-US" sz="2400" dirty="0" err="1">
                <a:solidFill>
                  <a:prstClr val="black"/>
                </a:solidFill>
                <a:latin typeface="HGS明朝E" panose="02020900000000000000" pitchFamily="18" charset="-128"/>
                <a:ea typeface="HGS明朝E" panose="02020900000000000000" pitchFamily="18" charset="-128"/>
              </a:rPr>
              <a:t>だろう</a:t>
            </a:r>
            <a:r>
              <a:rPr lang="en-US" altLang="ja-JP" sz="2400" dirty="0">
                <a:solidFill>
                  <a:prstClr val="black"/>
                </a:solidFill>
                <a:latin typeface="HGS明朝E" panose="02020900000000000000" pitchFamily="18" charset="-128"/>
                <a:ea typeface="HGS明朝E" panose="02020900000000000000" pitchFamily="18" charset="-128"/>
              </a:rPr>
              <a:t>…</a:t>
            </a:r>
          </a:p>
        </p:txBody>
      </p:sp>
      <p:sp>
        <p:nvSpPr>
          <p:cNvPr id="60" name="テキスト ボックス 59">
            <a:extLst>
              <a:ext uri="{FF2B5EF4-FFF2-40B4-BE49-F238E27FC236}">
                <a16:creationId xmlns:a16="http://schemas.microsoft.com/office/drawing/2014/main" id="{AAB1EE7E-9022-486E-947F-11F0C7035836}"/>
              </a:ext>
            </a:extLst>
          </p:cNvPr>
          <p:cNvSpPr txBox="1"/>
          <p:nvPr/>
        </p:nvSpPr>
        <p:spPr>
          <a:xfrm>
            <a:off x="288827" y="1045239"/>
            <a:ext cx="8423852" cy="769441"/>
          </a:xfrm>
          <a:prstGeom prst="rect">
            <a:avLst/>
          </a:prstGeom>
          <a:solidFill>
            <a:srgbClr val="EC0202"/>
          </a:solidFill>
          <a:ln>
            <a:solidFill>
              <a:schemeClr val="bg1"/>
            </a:solidFill>
          </a:ln>
        </p:spPr>
        <p:txBody>
          <a:bodyPr wrap="square" rtlCol="0">
            <a:spAutoFit/>
          </a:bodyPr>
          <a:lstStyle/>
          <a:p>
            <a:pPr algn="ctr"/>
            <a:r>
              <a:rPr kumimoji="1" lang="ja-JP" altLang="en-US" sz="4400" b="1" dirty="0">
                <a:solidFill>
                  <a:schemeClr val="bg1"/>
                </a:solidFill>
              </a:rPr>
              <a:t>「心の痛み」・「孤独」・「知識不足」</a:t>
            </a:r>
          </a:p>
        </p:txBody>
      </p:sp>
      <p:pic>
        <p:nvPicPr>
          <p:cNvPr id="2050" name="Picture 2">
            <a:extLst>
              <a:ext uri="{FF2B5EF4-FFF2-40B4-BE49-F238E27FC236}">
                <a16:creationId xmlns:a16="http://schemas.microsoft.com/office/drawing/2014/main" id="{AA538B91-30C2-419E-9DA3-F36A691D32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1183" y="2552757"/>
            <a:ext cx="1901634" cy="258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507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5" name="爆発 1 37">
            <a:extLst>
              <a:ext uri="{FF2B5EF4-FFF2-40B4-BE49-F238E27FC236}">
                <a16:creationId xmlns:a16="http://schemas.microsoft.com/office/drawing/2014/main" id="{052F9C13-7896-405D-836B-ACFBF1D85D07}"/>
              </a:ext>
            </a:extLst>
          </p:cNvPr>
          <p:cNvSpPr/>
          <p:nvPr/>
        </p:nvSpPr>
        <p:spPr>
          <a:xfrm>
            <a:off x="3441184" y="3367590"/>
            <a:ext cx="2482154" cy="2062398"/>
          </a:xfrm>
          <a:prstGeom prst="irregularSeal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8" name="正方形/長方形 17"/>
          <p:cNvSpPr/>
          <p:nvPr/>
        </p:nvSpPr>
        <p:spPr>
          <a:xfrm>
            <a:off x="0" y="0"/>
            <a:ext cx="9144000" cy="7913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7" name="テキスト ボックス 30">
            <a:extLst>
              <a:ext uri="{FF2B5EF4-FFF2-40B4-BE49-F238E27FC236}">
                <a16:creationId xmlns:a16="http://schemas.microsoft.com/office/drawing/2014/main" id="{F8DBD371-B3BC-45F5-A79B-F2132E8DA8BB}"/>
              </a:ext>
            </a:extLst>
          </p:cNvPr>
          <p:cNvSpPr txBox="1">
            <a:spLocks noChangeArrowheads="1"/>
          </p:cNvSpPr>
          <p:nvPr/>
        </p:nvSpPr>
        <p:spPr bwMode="auto">
          <a:xfrm>
            <a:off x="134680" y="85850"/>
            <a:ext cx="7128762" cy="815568"/>
          </a:xfrm>
          <a:prstGeom prst="rect">
            <a:avLst/>
          </a:prstGeom>
          <a:noFill/>
          <a:ln w="9525">
            <a:noFill/>
            <a:miter lim="800000"/>
            <a:headEnd/>
            <a:tailEnd/>
          </a:ln>
        </p:spPr>
        <p:txBody>
          <a:bodyPr rot="0" vert="horz" wrap="square" lIns="68580" tIns="34290" rIns="68580" bIns="34290" anchor="t" anchorCtr="0">
            <a:noAutofit/>
          </a:bodyPr>
          <a:lstStyle/>
          <a:p>
            <a:pPr algn="just"/>
            <a:r>
              <a:rPr lang="ja-JP" altLang="en-US" sz="3600" kern="100" dirty="0">
                <a:solidFill>
                  <a:schemeClr val="bg1"/>
                </a:solidFill>
                <a:latin typeface="游明朝" panose="02020400000000000000" pitchFamily="18" charset="-128"/>
                <a:ea typeface="HGPｺﾞｼｯｸE" panose="020B0900000000000000" pitchFamily="50" charset="-128"/>
                <a:cs typeface="Times New Roman" panose="02020603050405020304" pitchFamily="18" charset="0"/>
              </a:rPr>
              <a:t>●「一回だけ」のつもりが・・・</a:t>
            </a:r>
            <a:endParaRPr lang="ja-JP" altLang="en-US" sz="700"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9" name="図 18" descr="http://bunya/docs/2013011700126/files/kensy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9733" y="197042"/>
            <a:ext cx="405000" cy="405000"/>
          </a:xfrm>
          <a:prstGeom prst="rect">
            <a:avLst/>
          </a:prstGeom>
          <a:noFill/>
          <a:ln>
            <a:noFill/>
          </a:ln>
        </p:spPr>
      </p:pic>
      <p:sp>
        <p:nvSpPr>
          <p:cNvPr id="20" name="テキスト ボックス 2"/>
          <p:cNvSpPr txBox="1">
            <a:spLocks noChangeArrowheads="1"/>
          </p:cNvSpPr>
          <p:nvPr/>
        </p:nvSpPr>
        <p:spPr bwMode="auto">
          <a:xfrm>
            <a:off x="8072234" y="172094"/>
            <a:ext cx="1071766" cy="454895"/>
          </a:xfrm>
          <a:prstGeom prst="rect">
            <a:avLst/>
          </a:prstGeom>
          <a:noFill/>
          <a:ln w="9525">
            <a:noFill/>
            <a:miter lim="800000"/>
            <a:headEnd/>
            <a:tailEnd/>
          </a:ln>
        </p:spPr>
        <p:txBody>
          <a:bodyPr rot="0" vert="horz" wrap="square" lIns="68580" tIns="34290" rIns="68580" bIns="34290" anchor="t" anchorCtr="0">
            <a:noAutofit/>
          </a:bodyPr>
          <a:lstStyle/>
          <a:p>
            <a:pPr algn="ctr"/>
            <a:r>
              <a:rPr lang="ja-JP" altLang="en-US" sz="1350" kern="100" dirty="0">
                <a:solidFill>
                  <a:schemeClr val="bg1"/>
                </a:solidFill>
                <a:latin typeface="ＭＳ 明朝" panose="02020609040205080304" pitchFamily="17" charset="-128"/>
                <a:ea typeface="ＭＳ 明朝" panose="02020609040205080304" pitchFamily="17" charset="-128"/>
                <a:cs typeface="Times New Roman" panose="02020603050405020304" pitchFamily="18" charset="0"/>
              </a:rPr>
              <a:t>彩の国</a:t>
            </a:r>
            <a:endParaRPr lang="en-US" altLang="ja-JP" sz="1350" kern="100" dirty="0">
              <a:solidFill>
                <a:schemeClr val="bg1"/>
              </a:solidFill>
              <a:latin typeface="ＭＳ 明朝" panose="02020609040205080304" pitchFamily="17" charset="-128"/>
              <a:ea typeface="ＭＳ 明朝" panose="02020609040205080304" pitchFamily="17" charset="-128"/>
              <a:cs typeface="Times New Roman" panose="02020603050405020304" pitchFamily="18" charset="0"/>
            </a:endParaRPr>
          </a:p>
          <a:p>
            <a:pPr algn="ctr"/>
            <a:r>
              <a:rPr lang="ja-JP" altLang="en-US" sz="135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rPr>
              <a:t>埼玉県</a:t>
            </a:r>
            <a:endParaRPr lang="ja-JP" altLang="en-US" sz="2400"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p:txBody>
      </p:sp>
      <p:sp>
        <p:nvSpPr>
          <p:cNvPr id="22" name="テキスト ボックス 21"/>
          <p:cNvSpPr txBox="1"/>
          <p:nvPr/>
        </p:nvSpPr>
        <p:spPr>
          <a:xfrm>
            <a:off x="356508" y="1034588"/>
            <a:ext cx="2573784" cy="1015663"/>
          </a:xfrm>
          <a:prstGeom prst="rect">
            <a:avLst/>
          </a:prstGeom>
          <a:solidFill>
            <a:schemeClr val="bg1"/>
          </a:solidFill>
          <a:ln>
            <a:solidFill>
              <a:schemeClr val="tx2"/>
            </a:solidFill>
          </a:ln>
        </p:spPr>
        <p:txBody>
          <a:bodyPr wrap="square" rtlCol="0">
            <a:spAutoFit/>
          </a:bodyPr>
          <a:lstStyle/>
          <a:p>
            <a:r>
              <a:rPr kumimoji="1" lang="ja-JP" altLang="en-US" sz="2000" dirty="0"/>
              <a:t>「１回だけなら</a:t>
            </a:r>
            <a:r>
              <a:rPr kumimoji="1" lang="en-US" altLang="ja-JP" sz="2000" dirty="0"/>
              <a:t>…</a:t>
            </a:r>
            <a:r>
              <a:rPr kumimoji="1" lang="ja-JP" altLang="en-US" sz="2000" dirty="0"/>
              <a:t>」</a:t>
            </a:r>
            <a:endParaRPr kumimoji="1" lang="en-US" altLang="ja-JP" sz="2000" dirty="0"/>
          </a:p>
          <a:p>
            <a:r>
              <a:rPr lang="ja-JP" altLang="en-US" sz="2000" dirty="0"/>
              <a:t>「どうせすぐ</a:t>
            </a:r>
            <a:endParaRPr lang="en-US" altLang="ja-JP" sz="2000" dirty="0"/>
          </a:p>
          <a:p>
            <a:r>
              <a:rPr lang="en-US" altLang="ja-JP" sz="2000" dirty="0"/>
              <a:t> </a:t>
            </a:r>
            <a:r>
              <a:rPr lang="ja-JP" altLang="en-US" sz="2000" dirty="0"/>
              <a:t>やめられるだろう</a:t>
            </a:r>
            <a:r>
              <a:rPr lang="en-US" altLang="ja-JP" sz="2000" dirty="0"/>
              <a:t>…</a:t>
            </a:r>
            <a:r>
              <a:rPr lang="ja-JP" altLang="en-US" sz="2000" dirty="0"/>
              <a:t>」</a:t>
            </a:r>
            <a:endParaRPr kumimoji="1" lang="ja-JP" altLang="en-US" sz="2000" dirty="0"/>
          </a:p>
        </p:txBody>
      </p:sp>
      <p:sp>
        <p:nvSpPr>
          <p:cNvPr id="37" name="テキスト ボックス 36"/>
          <p:cNvSpPr txBox="1"/>
          <p:nvPr/>
        </p:nvSpPr>
        <p:spPr>
          <a:xfrm>
            <a:off x="3630451" y="2535618"/>
            <a:ext cx="2007959" cy="830997"/>
          </a:xfrm>
          <a:prstGeom prst="rect">
            <a:avLst/>
          </a:prstGeom>
          <a:solidFill>
            <a:schemeClr val="bg1"/>
          </a:solidFill>
          <a:ln>
            <a:solidFill>
              <a:schemeClr val="tx1"/>
            </a:solidFill>
          </a:ln>
        </p:spPr>
        <p:txBody>
          <a:bodyPr wrap="square" rtlCol="0">
            <a:spAutoFit/>
          </a:bodyPr>
          <a:lstStyle/>
          <a:p>
            <a:pPr algn="ctr"/>
            <a:r>
              <a:rPr lang="ja-JP" altLang="en-US" sz="2400" dirty="0"/>
              <a:t>陶酔感</a:t>
            </a:r>
            <a:endParaRPr kumimoji="1" lang="en-US" altLang="ja-JP" sz="2400" dirty="0"/>
          </a:p>
          <a:p>
            <a:pPr algn="ctr"/>
            <a:r>
              <a:rPr lang="ja-JP" altLang="en-US" sz="2400" dirty="0"/>
              <a:t>多幸感</a:t>
            </a:r>
            <a:endParaRPr kumimoji="1" lang="en-US" altLang="ja-JP" sz="2400" dirty="0"/>
          </a:p>
        </p:txBody>
      </p:sp>
      <p:sp>
        <p:nvSpPr>
          <p:cNvPr id="38" name="テキスト ボックス 37"/>
          <p:cNvSpPr txBox="1"/>
          <p:nvPr/>
        </p:nvSpPr>
        <p:spPr>
          <a:xfrm>
            <a:off x="6800779" y="2534946"/>
            <a:ext cx="2108826" cy="830997"/>
          </a:xfrm>
          <a:prstGeom prst="rect">
            <a:avLst/>
          </a:prstGeom>
          <a:solidFill>
            <a:schemeClr val="bg1"/>
          </a:solidFill>
          <a:ln>
            <a:solidFill>
              <a:schemeClr val="tx1"/>
            </a:solidFill>
          </a:ln>
        </p:spPr>
        <p:txBody>
          <a:bodyPr wrap="square" rtlCol="0">
            <a:spAutoFit/>
          </a:bodyPr>
          <a:lstStyle/>
          <a:p>
            <a:pPr algn="ctr"/>
            <a:r>
              <a:rPr lang="ja-JP" altLang="en-US" sz="2400" dirty="0" smtClean="0"/>
              <a:t>薬物が</a:t>
            </a:r>
            <a:r>
              <a:rPr lang="ja-JP" altLang="en-US" sz="2400" dirty="0"/>
              <a:t>切れて</a:t>
            </a:r>
            <a:endParaRPr lang="en-US" altLang="ja-JP" sz="2400" dirty="0"/>
          </a:p>
          <a:p>
            <a:pPr algn="ctr"/>
            <a:r>
              <a:rPr kumimoji="1" lang="ja-JP" altLang="en-US" sz="2400" dirty="0"/>
              <a:t>イライラする</a:t>
            </a:r>
            <a:endParaRPr kumimoji="1" lang="en-US" altLang="ja-JP" sz="2400" dirty="0"/>
          </a:p>
        </p:txBody>
      </p:sp>
      <p:sp>
        <p:nvSpPr>
          <p:cNvPr id="39" name="テキスト ボックス 38"/>
          <p:cNvSpPr txBox="1"/>
          <p:nvPr/>
        </p:nvSpPr>
        <p:spPr>
          <a:xfrm>
            <a:off x="3452028" y="5447632"/>
            <a:ext cx="2275113" cy="1200329"/>
          </a:xfrm>
          <a:prstGeom prst="rect">
            <a:avLst/>
          </a:prstGeom>
          <a:solidFill>
            <a:schemeClr val="bg1"/>
          </a:solidFill>
          <a:ln>
            <a:solidFill>
              <a:schemeClr val="tx1"/>
            </a:solidFill>
          </a:ln>
        </p:spPr>
        <p:txBody>
          <a:bodyPr wrap="square" rtlCol="0">
            <a:spAutoFit/>
          </a:bodyPr>
          <a:lstStyle/>
          <a:p>
            <a:pPr algn="ctr"/>
            <a:r>
              <a:rPr lang="ja-JP" altLang="en-US" sz="2400" dirty="0"/>
              <a:t>犯罪を犯して</a:t>
            </a:r>
            <a:endParaRPr lang="en-US" altLang="ja-JP" sz="2400" dirty="0"/>
          </a:p>
          <a:p>
            <a:pPr algn="ctr"/>
            <a:r>
              <a:rPr lang="ja-JP" altLang="en-US" sz="2400" dirty="0"/>
              <a:t>でも薬を手に</a:t>
            </a:r>
            <a:endParaRPr lang="en-US" altLang="ja-JP" sz="2400" dirty="0"/>
          </a:p>
          <a:p>
            <a:pPr algn="ctr"/>
            <a:r>
              <a:rPr lang="ja-JP" altLang="en-US" sz="2400" dirty="0"/>
              <a:t>入れようとする</a:t>
            </a:r>
            <a:endParaRPr lang="en-US" altLang="ja-JP" sz="2400" dirty="0"/>
          </a:p>
        </p:txBody>
      </p:sp>
      <p:sp>
        <p:nvSpPr>
          <p:cNvPr id="40" name="テキスト ボックス 39"/>
          <p:cNvSpPr txBox="1"/>
          <p:nvPr/>
        </p:nvSpPr>
        <p:spPr>
          <a:xfrm>
            <a:off x="354998" y="2535619"/>
            <a:ext cx="2226958" cy="830997"/>
          </a:xfrm>
          <a:prstGeom prst="rect">
            <a:avLst/>
          </a:prstGeom>
          <a:solidFill>
            <a:schemeClr val="bg1"/>
          </a:solidFill>
          <a:ln>
            <a:solidFill>
              <a:schemeClr val="tx1"/>
            </a:solidFill>
          </a:ln>
        </p:spPr>
        <p:txBody>
          <a:bodyPr wrap="square" rtlCol="0">
            <a:spAutoFit/>
          </a:bodyPr>
          <a:lstStyle/>
          <a:p>
            <a:pPr algn="ctr"/>
            <a:r>
              <a:rPr lang="ja-JP" altLang="en-US" sz="2400" dirty="0"/>
              <a:t>量を増やして</a:t>
            </a:r>
            <a:endParaRPr lang="en-US" altLang="ja-JP" sz="2400" dirty="0"/>
          </a:p>
          <a:p>
            <a:pPr algn="ctr"/>
            <a:r>
              <a:rPr lang="ja-JP" altLang="en-US" sz="2400" dirty="0"/>
              <a:t>さらに乱用する</a:t>
            </a:r>
            <a:endParaRPr kumimoji="1" lang="en-US" altLang="ja-JP" sz="2400" dirty="0"/>
          </a:p>
        </p:txBody>
      </p:sp>
      <p:sp>
        <p:nvSpPr>
          <p:cNvPr id="41" name="テキスト ボックス 40"/>
          <p:cNvSpPr txBox="1"/>
          <p:nvPr/>
        </p:nvSpPr>
        <p:spPr>
          <a:xfrm>
            <a:off x="309490" y="5458224"/>
            <a:ext cx="2620802" cy="830997"/>
          </a:xfrm>
          <a:prstGeom prst="rect">
            <a:avLst/>
          </a:prstGeom>
          <a:solidFill>
            <a:schemeClr val="bg1"/>
          </a:solidFill>
          <a:ln>
            <a:solidFill>
              <a:schemeClr val="tx1"/>
            </a:solidFill>
          </a:ln>
        </p:spPr>
        <p:txBody>
          <a:bodyPr wrap="square" rtlCol="0">
            <a:spAutoFit/>
          </a:bodyPr>
          <a:lstStyle/>
          <a:p>
            <a:pPr algn="ctr"/>
            <a:r>
              <a:rPr kumimoji="1" lang="ja-JP" altLang="en-US" sz="2400" dirty="0"/>
              <a:t>同じ量では効果が得られなくなる！</a:t>
            </a:r>
            <a:endParaRPr kumimoji="1" lang="en-US" altLang="ja-JP" sz="2400" dirty="0"/>
          </a:p>
        </p:txBody>
      </p:sp>
      <p:sp>
        <p:nvSpPr>
          <p:cNvPr id="42" name="テキスト ボックス 41">
            <a:extLst>
              <a:ext uri="{FF2B5EF4-FFF2-40B4-BE49-F238E27FC236}">
                <a16:creationId xmlns:a16="http://schemas.microsoft.com/office/drawing/2014/main" id="{31499FF2-CC5D-49A8-814C-0C2EBF46A180}"/>
              </a:ext>
            </a:extLst>
          </p:cNvPr>
          <p:cNvSpPr txBox="1"/>
          <p:nvPr/>
        </p:nvSpPr>
        <p:spPr>
          <a:xfrm>
            <a:off x="3038062" y="3919368"/>
            <a:ext cx="3240360" cy="1077218"/>
          </a:xfrm>
          <a:prstGeom prst="rect">
            <a:avLst/>
          </a:prstGeom>
          <a:noFill/>
          <a:ln>
            <a:noFill/>
          </a:ln>
        </p:spPr>
        <p:txBody>
          <a:bodyPr wrap="square" rtlCol="0">
            <a:spAutoFit/>
          </a:bodyPr>
          <a:lstStyle/>
          <a:p>
            <a:pPr algn="ctr"/>
            <a:r>
              <a:rPr lang="ja-JP" altLang="en-US" sz="3200" dirty="0">
                <a:solidFill>
                  <a:srgbClr val="FF0000"/>
                </a:solidFill>
                <a:latin typeface="HG創英角ｺﾞｼｯｸUB" panose="020B0909000000000000" pitchFamily="49" charset="-128"/>
                <a:ea typeface="HG創英角ｺﾞｼｯｸUB" panose="020B0909000000000000" pitchFamily="49" charset="-128"/>
              </a:rPr>
              <a:t>薬物探索</a:t>
            </a:r>
            <a:endParaRPr lang="en-US" altLang="ja-JP" sz="3200" dirty="0">
              <a:solidFill>
                <a:srgbClr val="FF0000"/>
              </a:solidFill>
              <a:latin typeface="HG創英角ｺﾞｼｯｸUB" panose="020B0909000000000000" pitchFamily="49" charset="-128"/>
              <a:ea typeface="HG創英角ｺﾞｼｯｸUB" panose="020B0909000000000000" pitchFamily="49" charset="-128"/>
            </a:endParaRPr>
          </a:p>
          <a:p>
            <a:pPr algn="ctr"/>
            <a:r>
              <a:rPr lang="ja-JP" altLang="en-US" sz="3200" dirty="0">
                <a:solidFill>
                  <a:srgbClr val="FF0000"/>
                </a:solidFill>
                <a:latin typeface="HG創英角ｺﾞｼｯｸUB" panose="020B0909000000000000" pitchFamily="49" charset="-128"/>
                <a:ea typeface="HG創英角ｺﾞｼｯｸUB" panose="020B0909000000000000" pitchFamily="49" charset="-128"/>
              </a:rPr>
              <a:t>行動</a:t>
            </a:r>
            <a:endParaRPr lang="en-US" altLang="ja-JP" sz="3200" dirty="0">
              <a:solidFill>
                <a:srgbClr val="FF0000"/>
              </a:solidFill>
              <a:latin typeface="HG創英角ｺﾞｼｯｸUB" panose="020B0909000000000000" pitchFamily="49" charset="-128"/>
              <a:ea typeface="HG創英角ｺﾞｼｯｸUB" panose="020B0909000000000000" pitchFamily="49" charset="-128"/>
            </a:endParaRPr>
          </a:p>
        </p:txBody>
      </p:sp>
      <p:sp>
        <p:nvSpPr>
          <p:cNvPr id="43" name="テキスト ボックス 42">
            <a:extLst>
              <a:ext uri="{FF2B5EF4-FFF2-40B4-BE49-F238E27FC236}">
                <a16:creationId xmlns:a16="http://schemas.microsoft.com/office/drawing/2014/main" id="{D1D0C5A8-9BCE-4A61-99BE-BD82657DB244}"/>
              </a:ext>
            </a:extLst>
          </p:cNvPr>
          <p:cNvSpPr txBox="1"/>
          <p:nvPr/>
        </p:nvSpPr>
        <p:spPr>
          <a:xfrm>
            <a:off x="5976093" y="5458224"/>
            <a:ext cx="3038955" cy="830997"/>
          </a:xfrm>
          <a:prstGeom prst="rect">
            <a:avLst/>
          </a:prstGeom>
          <a:solidFill>
            <a:schemeClr val="bg1"/>
          </a:solidFill>
          <a:ln>
            <a:solidFill>
              <a:schemeClr val="tx1"/>
            </a:solidFill>
          </a:ln>
        </p:spPr>
        <p:txBody>
          <a:bodyPr wrap="square" rtlCol="0">
            <a:spAutoFit/>
          </a:bodyPr>
          <a:lstStyle/>
          <a:p>
            <a:pPr algn="ctr"/>
            <a:r>
              <a:rPr kumimoji="1" lang="ja-JP" altLang="en-US" sz="2400" dirty="0" smtClean="0"/>
              <a:t>薬物が</a:t>
            </a:r>
            <a:r>
              <a:rPr kumimoji="1" lang="ja-JP" altLang="en-US" sz="2400" dirty="0"/>
              <a:t>ないと苦しい！</a:t>
            </a:r>
            <a:endParaRPr kumimoji="1" lang="en-US" altLang="ja-JP" sz="2400" dirty="0"/>
          </a:p>
          <a:p>
            <a:pPr algn="ctr"/>
            <a:r>
              <a:rPr lang="ja-JP" altLang="en-US" sz="2400" dirty="0"/>
              <a:t>もっと欲しい！</a:t>
            </a:r>
            <a:endParaRPr kumimoji="1" lang="en-US" altLang="ja-JP" sz="2400" dirty="0"/>
          </a:p>
        </p:txBody>
      </p:sp>
      <p:sp>
        <p:nvSpPr>
          <p:cNvPr id="46" name="矢印: 右 3">
            <a:extLst>
              <a:ext uri="{FF2B5EF4-FFF2-40B4-BE49-F238E27FC236}">
                <a16:creationId xmlns:a16="http://schemas.microsoft.com/office/drawing/2014/main" id="{71875FA0-DB0F-4533-93A1-9D1AE6BD93B9}"/>
              </a:ext>
            </a:extLst>
          </p:cNvPr>
          <p:cNvSpPr/>
          <p:nvPr/>
        </p:nvSpPr>
        <p:spPr>
          <a:xfrm>
            <a:off x="2659770" y="2662237"/>
            <a:ext cx="876048" cy="482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矢印: 右 29">
            <a:extLst>
              <a:ext uri="{FF2B5EF4-FFF2-40B4-BE49-F238E27FC236}">
                <a16:creationId xmlns:a16="http://schemas.microsoft.com/office/drawing/2014/main" id="{5BC280E6-92EB-4B9B-96E0-FFFE691193B4}"/>
              </a:ext>
            </a:extLst>
          </p:cNvPr>
          <p:cNvSpPr/>
          <p:nvPr/>
        </p:nvSpPr>
        <p:spPr>
          <a:xfrm>
            <a:off x="5781570" y="2642671"/>
            <a:ext cx="876048" cy="482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爆発 1 37">
            <a:extLst>
              <a:ext uri="{FF2B5EF4-FFF2-40B4-BE49-F238E27FC236}">
                <a16:creationId xmlns:a16="http://schemas.microsoft.com/office/drawing/2014/main" id="{052F9C13-7896-405D-836B-ACFBF1D85D07}"/>
              </a:ext>
            </a:extLst>
          </p:cNvPr>
          <p:cNvSpPr/>
          <p:nvPr/>
        </p:nvSpPr>
        <p:spPr>
          <a:xfrm>
            <a:off x="613121" y="3631452"/>
            <a:ext cx="2013540" cy="1653050"/>
          </a:xfrm>
          <a:prstGeom prst="irregularSeal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1" name="テキスト ボックス 50">
            <a:extLst>
              <a:ext uri="{FF2B5EF4-FFF2-40B4-BE49-F238E27FC236}">
                <a16:creationId xmlns:a16="http://schemas.microsoft.com/office/drawing/2014/main" id="{F1401B6D-807D-4140-8BDC-8E4B3E4A5027}"/>
              </a:ext>
            </a:extLst>
          </p:cNvPr>
          <p:cNvSpPr txBox="1"/>
          <p:nvPr/>
        </p:nvSpPr>
        <p:spPr>
          <a:xfrm>
            <a:off x="650286" y="4088565"/>
            <a:ext cx="1878351" cy="646331"/>
          </a:xfrm>
          <a:prstGeom prst="rect">
            <a:avLst/>
          </a:prstGeom>
          <a:noFill/>
          <a:ln>
            <a:noFill/>
          </a:ln>
        </p:spPr>
        <p:txBody>
          <a:bodyPr wrap="square" rtlCol="0">
            <a:spAutoFit/>
          </a:bodyPr>
          <a:lstStyle/>
          <a:p>
            <a:pPr algn="ctr"/>
            <a:r>
              <a:rPr lang="ja-JP" altLang="en-US" sz="3600" dirty="0">
                <a:solidFill>
                  <a:srgbClr val="FF0000"/>
                </a:solidFill>
                <a:latin typeface="HG創英角ｺﾞｼｯｸUB" panose="020B0909000000000000" pitchFamily="49" charset="-128"/>
                <a:ea typeface="HG創英角ｺﾞｼｯｸUB" panose="020B0909000000000000" pitchFamily="49" charset="-128"/>
              </a:rPr>
              <a:t>耐性</a:t>
            </a:r>
            <a:endParaRPr lang="en-US" altLang="ja-JP" sz="3600" dirty="0">
              <a:solidFill>
                <a:srgbClr val="FF0000"/>
              </a:solidFill>
              <a:latin typeface="HG創英角ｺﾞｼｯｸUB" panose="020B0909000000000000" pitchFamily="49" charset="-128"/>
              <a:ea typeface="HG創英角ｺﾞｼｯｸUB" panose="020B0909000000000000" pitchFamily="49" charset="-128"/>
            </a:endParaRPr>
          </a:p>
        </p:txBody>
      </p:sp>
      <p:sp>
        <p:nvSpPr>
          <p:cNvPr id="52" name="爆発 1 37">
            <a:extLst>
              <a:ext uri="{FF2B5EF4-FFF2-40B4-BE49-F238E27FC236}">
                <a16:creationId xmlns:a16="http://schemas.microsoft.com/office/drawing/2014/main" id="{B0F820A3-389A-40EA-9DEF-DE2CE53662FC}"/>
              </a:ext>
            </a:extLst>
          </p:cNvPr>
          <p:cNvSpPr/>
          <p:nvPr/>
        </p:nvSpPr>
        <p:spPr>
          <a:xfrm>
            <a:off x="6660636" y="3572546"/>
            <a:ext cx="1958095" cy="1903561"/>
          </a:xfrm>
          <a:prstGeom prst="irregularSeal1">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53" name="テキスト ボックス 52">
            <a:extLst>
              <a:ext uri="{FF2B5EF4-FFF2-40B4-BE49-F238E27FC236}">
                <a16:creationId xmlns:a16="http://schemas.microsoft.com/office/drawing/2014/main" id="{B031EA1D-1E2B-47FC-9C1F-2D0D6E686EBA}"/>
              </a:ext>
            </a:extLst>
          </p:cNvPr>
          <p:cNvSpPr txBox="1"/>
          <p:nvPr/>
        </p:nvSpPr>
        <p:spPr>
          <a:xfrm>
            <a:off x="6917733" y="4044635"/>
            <a:ext cx="1427662" cy="646331"/>
          </a:xfrm>
          <a:prstGeom prst="rect">
            <a:avLst/>
          </a:prstGeom>
          <a:noFill/>
          <a:ln>
            <a:noFill/>
          </a:ln>
        </p:spPr>
        <p:txBody>
          <a:bodyPr wrap="square" rtlCol="0">
            <a:spAutoFit/>
          </a:bodyPr>
          <a:lstStyle/>
          <a:p>
            <a:pPr algn="ctr"/>
            <a:r>
              <a:rPr lang="ja-JP" altLang="en-US" sz="3600" dirty="0">
                <a:solidFill>
                  <a:srgbClr val="FF0000"/>
                </a:solidFill>
                <a:latin typeface="HG創英角ｺﾞｼｯｸUB" panose="020B0909000000000000" pitchFamily="49" charset="-128"/>
                <a:ea typeface="HG創英角ｺﾞｼｯｸUB" panose="020B0909000000000000" pitchFamily="49" charset="-128"/>
              </a:rPr>
              <a:t>依存</a:t>
            </a:r>
            <a:endParaRPr lang="en-US" altLang="ja-JP" sz="3600" dirty="0">
              <a:solidFill>
                <a:srgbClr val="FF0000"/>
              </a:solidFill>
              <a:latin typeface="HG創英角ｺﾞｼｯｸUB" panose="020B0909000000000000" pitchFamily="49" charset="-128"/>
              <a:ea typeface="HG創英角ｺﾞｼｯｸUB" panose="020B0909000000000000" pitchFamily="49" charset="-128"/>
            </a:endParaRPr>
          </a:p>
        </p:txBody>
      </p:sp>
      <p:sp>
        <p:nvSpPr>
          <p:cNvPr id="54" name="矢印: 環状 31">
            <a:extLst>
              <a:ext uri="{FF2B5EF4-FFF2-40B4-BE49-F238E27FC236}">
                <a16:creationId xmlns:a16="http://schemas.microsoft.com/office/drawing/2014/main" id="{2BCF5D89-035B-485A-87E4-6EA4B8C4BE7A}"/>
              </a:ext>
            </a:extLst>
          </p:cNvPr>
          <p:cNvSpPr/>
          <p:nvPr/>
        </p:nvSpPr>
        <p:spPr>
          <a:xfrm rot="16200000">
            <a:off x="1964516" y="1527794"/>
            <a:ext cx="2397252" cy="1978085"/>
          </a:xfrm>
          <a:prstGeom prst="circularArrow">
            <a:avLst>
              <a:gd name="adj1" fmla="val 10257"/>
              <a:gd name="adj2" fmla="val 1129638"/>
              <a:gd name="adj3" fmla="val 3176659"/>
              <a:gd name="adj4" fmla="val 21482483"/>
              <a:gd name="adj5" fmla="val 131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4" name="矢印: 環状 27">
            <a:extLst>
              <a:ext uri="{FF2B5EF4-FFF2-40B4-BE49-F238E27FC236}">
                <a16:creationId xmlns:a16="http://schemas.microsoft.com/office/drawing/2014/main" id="{4F4853F5-1522-4500-ADB2-1B4EB5059FF8}"/>
              </a:ext>
            </a:extLst>
          </p:cNvPr>
          <p:cNvSpPr/>
          <p:nvPr/>
        </p:nvSpPr>
        <p:spPr>
          <a:xfrm rot="8626525">
            <a:off x="53205" y="2928594"/>
            <a:ext cx="2041211" cy="2074412"/>
          </a:xfrm>
          <a:prstGeom prst="circularArrow">
            <a:avLst>
              <a:gd name="adj1" fmla="val 10257"/>
              <a:gd name="adj2" fmla="val 1129638"/>
              <a:gd name="adj3" fmla="val 3176659"/>
              <a:gd name="adj4" fmla="val 20738144"/>
              <a:gd name="adj5" fmla="val 131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5" name="矢印: 環状 28">
            <a:extLst>
              <a:ext uri="{FF2B5EF4-FFF2-40B4-BE49-F238E27FC236}">
                <a16:creationId xmlns:a16="http://schemas.microsoft.com/office/drawing/2014/main" id="{2B80E911-4CE3-4150-AA7E-B429FEBEED27}"/>
              </a:ext>
            </a:extLst>
          </p:cNvPr>
          <p:cNvSpPr/>
          <p:nvPr/>
        </p:nvSpPr>
        <p:spPr>
          <a:xfrm rot="20544174">
            <a:off x="7051627" y="2827580"/>
            <a:ext cx="2041211" cy="2074412"/>
          </a:xfrm>
          <a:prstGeom prst="circularArrow">
            <a:avLst>
              <a:gd name="adj1" fmla="val 10257"/>
              <a:gd name="adj2" fmla="val 1129638"/>
              <a:gd name="adj3" fmla="val 3176659"/>
              <a:gd name="adj4" fmla="val 20738144"/>
              <a:gd name="adj5" fmla="val 131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8" name="矢印: 右 5">
            <a:extLst>
              <a:ext uri="{FF2B5EF4-FFF2-40B4-BE49-F238E27FC236}">
                <a16:creationId xmlns:a16="http://schemas.microsoft.com/office/drawing/2014/main" id="{E4BCF4B1-96CD-4E93-8D0C-0A3E7CA4BC60}"/>
              </a:ext>
            </a:extLst>
          </p:cNvPr>
          <p:cNvSpPr/>
          <p:nvPr/>
        </p:nvSpPr>
        <p:spPr>
          <a:xfrm rot="10800000">
            <a:off x="5781952" y="4160470"/>
            <a:ext cx="916117" cy="5296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矢印: 右 30">
            <a:extLst>
              <a:ext uri="{FF2B5EF4-FFF2-40B4-BE49-F238E27FC236}">
                <a16:creationId xmlns:a16="http://schemas.microsoft.com/office/drawing/2014/main" id="{4F74DAA7-0567-48CB-B632-B40018551720}"/>
              </a:ext>
            </a:extLst>
          </p:cNvPr>
          <p:cNvSpPr/>
          <p:nvPr/>
        </p:nvSpPr>
        <p:spPr>
          <a:xfrm rot="10800000">
            <a:off x="2577610" y="4130970"/>
            <a:ext cx="916117" cy="549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a:extLst>
              <a:ext uri="{FF2B5EF4-FFF2-40B4-BE49-F238E27FC236}">
                <a16:creationId xmlns:a16="http://schemas.microsoft.com/office/drawing/2014/main" id="{9AFC369E-6CE2-4F61-8DA2-C74D1A7C03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3859" y="912864"/>
            <a:ext cx="1415746" cy="14534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B050B424-DE37-49BB-A57A-1063E184828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06841" y="998713"/>
            <a:ext cx="1337501" cy="133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147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9" name="正方形/長方形 18"/>
          <p:cNvSpPr/>
          <p:nvPr/>
        </p:nvSpPr>
        <p:spPr>
          <a:xfrm>
            <a:off x="0" y="0"/>
            <a:ext cx="9144000" cy="7913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4" name="タイトル 1">
            <a:extLst>
              <a:ext uri="{FF2B5EF4-FFF2-40B4-BE49-F238E27FC236}">
                <a16:creationId xmlns:a16="http://schemas.microsoft.com/office/drawing/2014/main" id="{BC99F63F-DCD6-40AD-AD64-C58980C69677}"/>
              </a:ext>
            </a:extLst>
          </p:cNvPr>
          <p:cNvSpPr>
            <a:spLocks noGrp="1"/>
          </p:cNvSpPr>
          <p:nvPr>
            <p:ph type="title"/>
          </p:nvPr>
        </p:nvSpPr>
        <p:spPr>
          <a:xfrm>
            <a:off x="91790" y="129519"/>
            <a:ext cx="7410274" cy="589208"/>
          </a:xfrm>
        </p:spPr>
        <p:txBody>
          <a:bodyPr>
            <a:normAutofit/>
          </a:bodyPr>
          <a:lstStyle/>
          <a:p>
            <a:r>
              <a:rPr lang="ja-JP" altLang="ja-JP" sz="3600" dirty="0">
                <a:solidFill>
                  <a:schemeClr val="bg1"/>
                </a:solidFill>
                <a:latin typeface="HGPｺﾞｼｯｸE" panose="020B0900000000000000" pitchFamily="50" charset="-128"/>
                <a:ea typeface="HGPｺﾞｼｯｸE" panose="020B0900000000000000" pitchFamily="50" charset="-128"/>
              </a:rPr>
              <a:t>●</a:t>
            </a:r>
            <a:r>
              <a:rPr lang="ja-JP" altLang="en-US" sz="3600" dirty="0">
                <a:solidFill>
                  <a:schemeClr val="bg1"/>
                </a:solidFill>
                <a:latin typeface="HGPｺﾞｼｯｸE" panose="020B0900000000000000" pitchFamily="50" charset="-128"/>
                <a:ea typeface="HGPｺﾞｼｯｸE" panose="020B0900000000000000" pitchFamily="50" charset="-128"/>
              </a:rPr>
              <a:t>ハッキリ・キッパリが断るコツ！</a:t>
            </a:r>
            <a:endParaRPr lang="ja-JP" altLang="ja-JP" sz="3600" dirty="0">
              <a:solidFill>
                <a:schemeClr val="bg1"/>
              </a:solidFill>
              <a:latin typeface="HGPｺﾞｼｯｸE" panose="020B0900000000000000" pitchFamily="50" charset="-128"/>
              <a:ea typeface="HGPｺﾞｼｯｸE" panose="020B0900000000000000" pitchFamily="50" charset="-128"/>
            </a:endParaRPr>
          </a:p>
        </p:txBody>
      </p:sp>
      <p:pic>
        <p:nvPicPr>
          <p:cNvPr id="5" name="図 4" descr="http://bunya/docs/2013011700126/files/kensyo.png">
            <a:extLst>
              <a:ext uri="{FF2B5EF4-FFF2-40B4-BE49-F238E27FC236}">
                <a16:creationId xmlns:a16="http://schemas.microsoft.com/office/drawing/2014/main" id="{21B4C266-DF97-4498-B36C-662AD6AB35F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9733" y="197042"/>
            <a:ext cx="405000" cy="405000"/>
          </a:xfrm>
          <a:prstGeom prst="rect">
            <a:avLst/>
          </a:prstGeom>
          <a:noFill/>
          <a:ln>
            <a:noFill/>
          </a:ln>
        </p:spPr>
      </p:pic>
      <p:sp>
        <p:nvSpPr>
          <p:cNvPr id="6" name="テキスト ボックス 2">
            <a:extLst>
              <a:ext uri="{FF2B5EF4-FFF2-40B4-BE49-F238E27FC236}">
                <a16:creationId xmlns:a16="http://schemas.microsoft.com/office/drawing/2014/main" id="{AB19E51D-282E-4644-AEB2-7397857B7575}"/>
              </a:ext>
            </a:extLst>
          </p:cNvPr>
          <p:cNvSpPr txBox="1">
            <a:spLocks noChangeArrowheads="1"/>
          </p:cNvSpPr>
          <p:nvPr/>
        </p:nvSpPr>
        <p:spPr bwMode="auto">
          <a:xfrm>
            <a:off x="8072234" y="172094"/>
            <a:ext cx="1071766" cy="454895"/>
          </a:xfrm>
          <a:prstGeom prst="rect">
            <a:avLst/>
          </a:prstGeom>
          <a:noFill/>
          <a:ln w="9525">
            <a:noFill/>
            <a:miter lim="800000"/>
            <a:headEnd/>
            <a:tailEnd/>
          </a:ln>
        </p:spPr>
        <p:txBody>
          <a:bodyPr rot="0" vert="horz" wrap="square" lIns="68580" tIns="34290" rIns="68580" bIns="34290" anchor="t" anchorCtr="0">
            <a:noAutofit/>
          </a:bodyPr>
          <a:lstStyle/>
          <a:p>
            <a:pPr algn="ctr"/>
            <a:r>
              <a:rPr lang="ja-JP" altLang="en-US" sz="1350" kern="100" dirty="0">
                <a:solidFill>
                  <a:schemeClr val="bg1"/>
                </a:solidFill>
                <a:latin typeface="ＭＳ 明朝" panose="02020609040205080304" pitchFamily="17" charset="-128"/>
                <a:ea typeface="ＭＳ 明朝" panose="02020609040205080304" pitchFamily="17" charset="-128"/>
                <a:cs typeface="Times New Roman" panose="02020603050405020304" pitchFamily="18" charset="0"/>
              </a:rPr>
              <a:t>彩の国</a:t>
            </a:r>
            <a:endParaRPr lang="en-US" altLang="ja-JP" sz="1350" kern="100" dirty="0">
              <a:solidFill>
                <a:schemeClr val="bg1"/>
              </a:solidFill>
              <a:latin typeface="ＭＳ 明朝" panose="02020609040205080304" pitchFamily="17" charset="-128"/>
              <a:ea typeface="ＭＳ 明朝" panose="02020609040205080304" pitchFamily="17" charset="-128"/>
              <a:cs typeface="Times New Roman" panose="02020603050405020304" pitchFamily="18" charset="0"/>
            </a:endParaRPr>
          </a:p>
          <a:p>
            <a:pPr algn="ctr"/>
            <a:r>
              <a:rPr lang="ja-JP" altLang="en-US" sz="135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rPr>
              <a:t>埼玉県</a:t>
            </a:r>
            <a:endParaRPr lang="ja-JP" altLang="en-US" sz="2400"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スライド番号プレースホルダー 3">
            <a:extLst>
              <a:ext uri="{FF2B5EF4-FFF2-40B4-BE49-F238E27FC236}">
                <a16:creationId xmlns:a16="http://schemas.microsoft.com/office/drawing/2014/main" id="{8A9AA064-547D-4242-94F0-0D9004ED950F}"/>
              </a:ext>
            </a:extLst>
          </p:cNvPr>
          <p:cNvSpPr>
            <a:spLocks noGrp="1"/>
          </p:cNvSpPr>
          <p:nvPr>
            <p:ph type="sldNum" sz="quarter" idx="12"/>
          </p:nvPr>
        </p:nvSpPr>
        <p:spPr>
          <a:xfrm>
            <a:off x="3657600" y="6492875"/>
            <a:ext cx="1828800" cy="365125"/>
          </a:xfrm>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fld id="{F6C6B26B-210F-49EE-BEE6-65BA62E61ECE}" type="slidenum">
              <a:rPr lang="ja-JP" altLang="en-US">
                <a:solidFill>
                  <a:srgbClr val="898989"/>
                </a:solidFill>
              </a:rPr>
              <a:pPr eaLnBrk="1" hangingPunct="1"/>
              <a:t>14</a:t>
            </a:fld>
            <a:endParaRPr lang="ja-JP" altLang="en-US">
              <a:solidFill>
                <a:srgbClr val="898989"/>
              </a:solidFill>
            </a:endParaRPr>
          </a:p>
        </p:txBody>
      </p:sp>
      <p:sp>
        <p:nvSpPr>
          <p:cNvPr id="8" name="爆発 2 16">
            <a:extLst>
              <a:ext uri="{FF2B5EF4-FFF2-40B4-BE49-F238E27FC236}">
                <a16:creationId xmlns:a16="http://schemas.microsoft.com/office/drawing/2014/main" id="{F550E855-44DD-4A50-BE1D-25C7ADA28BB4}"/>
              </a:ext>
            </a:extLst>
          </p:cNvPr>
          <p:cNvSpPr/>
          <p:nvPr/>
        </p:nvSpPr>
        <p:spPr>
          <a:xfrm>
            <a:off x="1554053" y="2854325"/>
            <a:ext cx="6216650" cy="3035300"/>
          </a:xfrm>
          <a:prstGeom prst="irregularSeal2">
            <a:avLst/>
          </a:prstGeom>
          <a:solidFill>
            <a:srgbClr val="FFC0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正方形/長方形 8">
            <a:extLst>
              <a:ext uri="{FF2B5EF4-FFF2-40B4-BE49-F238E27FC236}">
                <a16:creationId xmlns:a16="http://schemas.microsoft.com/office/drawing/2014/main" id="{48BF9294-0589-4963-8E8B-3562DB096CE3}"/>
              </a:ext>
            </a:extLst>
          </p:cNvPr>
          <p:cNvSpPr/>
          <p:nvPr/>
        </p:nvSpPr>
        <p:spPr>
          <a:xfrm>
            <a:off x="1" y="6148899"/>
            <a:ext cx="9143999" cy="646331"/>
          </a:xfrm>
          <a:prstGeom prst="rect">
            <a:avLst/>
          </a:prstGeom>
        </p:spPr>
        <p:txBody>
          <a:bodyPr>
            <a:spAutoFit/>
          </a:bodyPr>
          <a:lstStyle/>
          <a:p>
            <a:pPr algn="ctr">
              <a:defRPr/>
            </a:pPr>
            <a:r>
              <a:rPr lang="ja-JP" altLang="en-US" sz="3600" u="sng" spc="-300" dirty="0">
                <a:ln w="1905"/>
                <a:solidFill>
                  <a:srgbClr val="FF0000"/>
                </a:solidFill>
                <a:effectLst>
                  <a:glow rad="63500">
                    <a:schemeClr val="bg1"/>
                  </a:glow>
                </a:effectLst>
                <a:latin typeface="HGP創英角ﾎﾟｯﾌﾟ体" panose="040B0A00000000000000" pitchFamily="50" charset="-128"/>
                <a:ea typeface="HGP創英角ﾎﾟｯﾌﾟ体" panose="040B0A00000000000000" pitchFamily="50" charset="-128"/>
              </a:rPr>
              <a:t>大切な自分を守るために断る勇気を持ちましょう。</a:t>
            </a:r>
          </a:p>
        </p:txBody>
      </p:sp>
      <p:sp>
        <p:nvSpPr>
          <p:cNvPr id="10" name="雲形吹き出し 13">
            <a:extLst>
              <a:ext uri="{FF2B5EF4-FFF2-40B4-BE49-F238E27FC236}">
                <a16:creationId xmlns:a16="http://schemas.microsoft.com/office/drawing/2014/main" id="{2673F65D-D851-4627-A9B8-FECF7F90DD7C}"/>
              </a:ext>
            </a:extLst>
          </p:cNvPr>
          <p:cNvSpPr/>
          <p:nvPr/>
        </p:nvSpPr>
        <p:spPr>
          <a:xfrm>
            <a:off x="4184160" y="879821"/>
            <a:ext cx="4796122" cy="1123950"/>
          </a:xfrm>
          <a:prstGeom prst="cloudCallout">
            <a:avLst>
              <a:gd name="adj1" fmla="val -25658"/>
              <a:gd name="adj2" fmla="val 71907"/>
            </a:avLst>
          </a:prstGeom>
          <a:ln/>
        </p:spPr>
        <p:style>
          <a:lnRef idx="2">
            <a:schemeClr val="dk1"/>
          </a:lnRef>
          <a:fillRef idx="1">
            <a:schemeClr val="lt1"/>
          </a:fillRef>
          <a:effectRef idx="0">
            <a:schemeClr val="dk1"/>
          </a:effectRef>
          <a:fontRef idx="minor">
            <a:schemeClr val="dk1"/>
          </a:fontRef>
        </p:style>
        <p:txBody>
          <a:bodyPr wrap="square" lIns="0" tIns="0" rIns="0" bIns="0" anchor="ctr">
            <a:spAutoFit/>
          </a:bodyPr>
          <a:lstStyle/>
          <a:p>
            <a:pPr algn="ctr">
              <a:defRPr/>
            </a:pPr>
            <a:r>
              <a:rPr lang="ja-JP" altLang="en-US" sz="2400" b="1" dirty="0">
                <a:solidFill>
                  <a:srgbClr val="FF0000"/>
                </a:solidFill>
                <a:latin typeface="HG丸ｺﾞｼｯｸM-PRO" panose="020F0600000000000000" pitchFamily="50" charset="-128"/>
                <a:ea typeface="HG丸ｺﾞｼｯｸM-PRO" panose="020F0600000000000000" pitchFamily="50" charset="-128"/>
              </a:rPr>
              <a:t>そんな物を勧める人は</a:t>
            </a:r>
            <a:endParaRPr lang="en-US" altLang="ja-JP" sz="2400" b="1" dirty="0">
              <a:solidFill>
                <a:srgbClr val="FF0000"/>
              </a:solidFill>
              <a:latin typeface="HG丸ｺﾞｼｯｸM-PRO" panose="020F0600000000000000" pitchFamily="50" charset="-128"/>
              <a:ea typeface="HG丸ｺﾞｼｯｸM-PRO" panose="020F0600000000000000" pitchFamily="50" charset="-128"/>
            </a:endParaRPr>
          </a:p>
          <a:p>
            <a:pPr algn="ctr">
              <a:defRPr/>
            </a:pPr>
            <a:r>
              <a:rPr lang="ja-JP" altLang="en-US" sz="2400" b="1" dirty="0">
                <a:solidFill>
                  <a:srgbClr val="FF0000"/>
                </a:solidFill>
                <a:latin typeface="HG丸ｺﾞｼｯｸM-PRO" panose="020F0600000000000000" pitchFamily="50" charset="-128"/>
                <a:ea typeface="HG丸ｺﾞｼｯｸM-PRO" panose="020F0600000000000000" pitchFamily="50" charset="-128"/>
              </a:rPr>
              <a:t>本当の友達じゃない</a:t>
            </a:r>
          </a:p>
        </p:txBody>
      </p:sp>
      <p:sp>
        <p:nvSpPr>
          <p:cNvPr id="11" name="雲形吹き出し 14">
            <a:extLst>
              <a:ext uri="{FF2B5EF4-FFF2-40B4-BE49-F238E27FC236}">
                <a16:creationId xmlns:a16="http://schemas.microsoft.com/office/drawing/2014/main" id="{11B8283B-44DA-482F-8DE9-06633639ABBB}"/>
              </a:ext>
            </a:extLst>
          </p:cNvPr>
          <p:cNvSpPr/>
          <p:nvPr/>
        </p:nvSpPr>
        <p:spPr>
          <a:xfrm>
            <a:off x="91790" y="944532"/>
            <a:ext cx="3932238" cy="1124426"/>
          </a:xfrm>
          <a:prstGeom prst="cloudCallout">
            <a:avLst>
              <a:gd name="adj1" fmla="val 39010"/>
              <a:gd name="adj2" fmla="val 48828"/>
            </a:avLst>
          </a:prstGeom>
          <a:ln/>
        </p:spPr>
        <p:style>
          <a:lnRef idx="2">
            <a:schemeClr val="dk1"/>
          </a:lnRef>
          <a:fillRef idx="1">
            <a:schemeClr val="lt1"/>
          </a:fillRef>
          <a:effectRef idx="0">
            <a:schemeClr val="dk1"/>
          </a:effectRef>
          <a:fontRef idx="minor">
            <a:schemeClr val="dk1"/>
          </a:fontRef>
        </p:style>
        <p:txBody>
          <a:bodyPr wrap="square" lIns="0" tIns="0" rIns="0" bIns="0" anchor="ctr">
            <a:spAutoFit/>
          </a:bodyPr>
          <a:lstStyle/>
          <a:p>
            <a:pPr algn="ctr">
              <a:defRPr/>
            </a:pPr>
            <a:r>
              <a:rPr lang="ja-JP" altLang="en-US" sz="2400" b="1" dirty="0">
                <a:solidFill>
                  <a:srgbClr val="FF0000"/>
                </a:solidFill>
                <a:latin typeface="HG丸ｺﾞｼｯｸM-PRO" panose="020F0600000000000000" pitchFamily="50" charset="-128"/>
                <a:ea typeface="HG丸ｺﾞｼｯｸM-PRO" panose="020F0600000000000000" pitchFamily="50" charset="-128"/>
              </a:rPr>
              <a:t>違法な薬物は</a:t>
            </a:r>
            <a:endParaRPr lang="en-US" altLang="ja-JP" sz="2400" b="1" dirty="0">
              <a:solidFill>
                <a:srgbClr val="FF0000"/>
              </a:solidFill>
              <a:latin typeface="HG丸ｺﾞｼｯｸM-PRO" panose="020F0600000000000000" pitchFamily="50" charset="-128"/>
              <a:ea typeface="HG丸ｺﾞｼｯｸM-PRO" panose="020F0600000000000000" pitchFamily="50" charset="-128"/>
            </a:endParaRPr>
          </a:p>
          <a:p>
            <a:pPr algn="ctr">
              <a:defRPr/>
            </a:pPr>
            <a:r>
              <a:rPr lang="ja-JP" altLang="en-US" sz="2400" b="1" dirty="0">
                <a:solidFill>
                  <a:srgbClr val="FF0000"/>
                </a:solidFill>
                <a:latin typeface="HG丸ｺﾞｼｯｸM-PRO" panose="020F0600000000000000" pitchFamily="50" charset="-128"/>
                <a:ea typeface="HG丸ｺﾞｼｯｸM-PRO" panose="020F0600000000000000" pitchFamily="50" charset="-128"/>
              </a:rPr>
              <a:t>１回だけでも乱用</a:t>
            </a:r>
          </a:p>
        </p:txBody>
      </p:sp>
      <p:sp>
        <p:nvSpPr>
          <p:cNvPr id="12" name="円/楕円 1">
            <a:extLst>
              <a:ext uri="{FF2B5EF4-FFF2-40B4-BE49-F238E27FC236}">
                <a16:creationId xmlns:a16="http://schemas.microsoft.com/office/drawing/2014/main" id="{C3ECEDDE-562C-42D8-A5E7-271F63696438}"/>
              </a:ext>
            </a:extLst>
          </p:cNvPr>
          <p:cNvSpPr/>
          <p:nvPr/>
        </p:nvSpPr>
        <p:spPr>
          <a:xfrm>
            <a:off x="251520" y="4703259"/>
            <a:ext cx="3023100" cy="1445639"/>
          </a:xfrm>
          <a:prstGeom prst="ellipse">
            <a:avLst/>
          </a:prstGeom>
          <a:solidFill>
            <a:srgbClr val="0070C0"/>
          </a:solidFill>
          <a:ln w="38100">
            <a:solidFill>
              <a:schemeClr val="bg1"/>
            </a:solidFill>
          </a:ln>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sz="3200" spc="-300" dirty="0">
                <a:latin typeface="HGS創英角ﾎﾟｯﾌﾟ体" panose="040B0A00000000000000" pitchFamily="50" charset="-128"/>
                <a:ea typeface="HGS創英角ﾎﾟｯﾌﾟ体" panose="040B0A00000000000000" pitchFamily="50" charset="-128"/>
              </a:rPr>
              <a:t>ハッキリ・キッパリ</a:t>
            </a:r>
          </a:p>
        </p:txBody>
      </p:sp>
      <p:sp>
        <p:nvSpPr>
          <p:cNvPr id="13" name="円/楕円 25">
            <a:extLst>
              <a:ext uri="{FF2B5EF4-FFF2-40B4-BE49-F238E27FC236}">
                <a16:creationId xmlns:a16="http://schemas.microsoft.com/office/drawing/2014/main" id="{53C72079-5822-4014-8602-29BD6E723F9F}"/>
              </a:ext>
            </a:extLst>
          </p:cNvPr>
          <p:cNvSpPr/>
          <p:nvPr/>
        </p:nvSpPr>
        <p:spPr>
          <a:xfrm>
            <a:off x="5615334" y="4840799"/>
            <a:ext cx="3023100" cy="1308099"/>
          </a:xfrm>
          <a:prstGeom prst="ellipse">
            <a:avLst/>
          </a:prstGeom>
          <a:solidFill>
            <a:srgbClr val="0070C0"/>
          </a:solidFill>
          <a:ln w="38100"/>
        </p:spPr>
        <p:style>
          <a:lnRef idx="3">
            <a:schemeClr val="lt1"/>
          </a:lnRef>
          <a:fillRef idx="1">
            <a:schemeClr val="accent5"/>
          </a:fillRef>
          <a:effectRef idx="1">
            <a:schemeClr val="accent5"/>
          </a:effectRef>
          <a:fontRef idx="minor">
            <a:schemeClr val="lt1"/>
          </a:fontRef>
        </p:style>
        <p:txBody>
          <a:bodyPr anchor="ctr"/>
          <a:lstStyle/>
          <a:p>
            <a:pPr algn="ctr">
              <a:defRPr/>
            </a:pPr>
            <a:r>
              <a:rPr lang="ja-JP" altLang="en-US" sz="3200" spc="-300" dirty="0">
                <a:latin typeface="HGS創英角ﾎﾟｯﾌﾟ体" panose="040B0A00000000000000" pitchFamily="50" charset="-128"/>
                <a:ea typeface="HGS創英角ﾎﾟｯﾌﾟ体" panose="040B0A00000000000000" pitchFamily="50" charset="-128"/>
              </a:rPr>
              <a:t>その場から離れる</a:t>
            </a:r>
          </a:p>
        </p:txBody>
      </p:sp>
      <p:sp>
        <p:nvSpPr>
          <p:cNvPr id="14" name="角丸四角形吹き出し 2">
            <a:extLst>
              <a:ext uri="{FF2B5EF4-FFF2-40B4-BE49-F238E27FC236}">
                <a16:creationId xmlns:a16="http://schemas.microsoft.com/office/drawing/2014/main" id="{8E47E045-09AB-4711-AA69-3B2AF1EAE229}"/>
              </a:ext>
            </a:extLst>
          </p:cNvPr>
          <p:cNvSpPr/>
          <p:nvPr/>
        </p:nvSpPr>
        <p:spPr>
          <a:xfrm>
            <a:off x="178039" y="2708738"/>
            <a:ext cx="2541588" cy="1046163"/>
          </a:xfrm>
          <a:prstGeom prst="wedgeRoundRectCallout">
            <a:avLst>
              <a:gd name="adj1" fmla="val 75626"/>
              <a:gd name="adj2" fmla="val -17497"/>
              <a:gd name="adj3" fmla="val 16667"/>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spAutoFit/>
          </a:bodyPr>
          <a:lstStyle/>
          <a:p>
            <a:pPr marL="93663">
              <a:defRPr/>
            </a:pPr>
            <a:r>
              <a:rPr lang="ja-JP" altLang="en-US" sz="2800" dirty="0">
                <a:solidFill>
                  <a:schemeClr val="tx1"/>
                </a:solidFill>
                <a:latin typeface="HGS創英角ｺﾞｼｯｸUB" panose="020B0900000000000000" pitchFamily="50" charset="-128"/>
                <a:ea typeface="HGS創英角ｺﾞｼｯｸUB" panose="020B0900000000000000" pitchFamily="50" charset="-128"/>
              </a:rPr>
              <a:t>そういうの</a:t>
            </a:r>
            <a:endParaRPr lang="en-US" altLang="ja-JP" sz="2800" dirty="0">
              <a:solidFill>
                <a:schemeClr val="tx1"/>
              </a:solidFill>
              <a:latin typeface="HGS創英角ｺﾞｼｯｸUB" panose="020B0900000000000000" pitchFamily="50" charset="-128"/>
              <a:ea typeface="HGS創英角ｺﾞｼｯｸUB" panose="020B0900000000000000" pitchFamily="50" charset="-128"/>
            </a:endParaRPr>
          </a:p>
          <a:p>
            <a:pPr marL="93663">
              <a:defRPr/>
            </a:pPr>
            <a:r>
              <a:rPr lang="ja-JP" altLang="en-US" sz="2800" dirty="0">
                <a:solidFill>
                  <a:schemeClr val="tx1"/>
                </a:solidFill>
                <a:latin typeface="HGS創英角ｺﾞｼｯｸUB" panose="020B0900000000000000" pitchFamily="50" charset="-128"/>
                <a:ea typeface="HGS創英角ｺﾞｼｯｸUB" panose="020B0900000000000000" pitchFamily="50" charset="-128"/>
              </a:rPr>
              <a:t>嫌いだから！</a:t>
            </a:r>
          </a:p>
        </p:txBody>
      </p:sp>
      <p:sp>
        <p:nvSpPr>
          <p:cNvPr id="15" name="角丸四角形吹き出し 27">
            <a:extLst>
              <a:ext uri="{FF2B5EF4-FFF2-40B4-BE49-F238E27FC236}">
                <a16:creationId xmlns:a16="http://schemas.microsoft.com/office/drawing/2014/main" id="{E4535840-CC0D-4B7B-AD5E-EF0BFF5FC564}"/>
              </a:ext>
            </a:extLst>
          </p:cNvPr>
          <p:cNvSpPr/>
          <p:nvPr/>
        </p:nvSpPr>
        <p:spPr>
          <a:xfrm>
            <a:off x="6317421" y="3594821"/>
            <a:ext cx="2519362" cy="1033462"/>
          </a:xfrm>
          <a:prstGeom prst="wedgeRoundRectCallout">
            <a:avLst>
              <a:gd name="adj1" fmla="val -75568"/>
              <a:gd name="adj2" fmla="val -34856"/>
              <a:gd name="adj3" fmla="val 16667"/>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anchor="ctr">
            <a:spAutoFit/>
          </a:bodyPr>
          <a:lstStyle/>
          <a:p>
            <a:pPr marL="93663">
              <a:defRPr/>
            </a:pPr>
            <a:r>
              <a:rPr lang="ja-JP" altLang="en-US" sz="2800" spc="-300" dirty="0">
                <a:solidFill>
                  <a:schemeClr val="tx1"/>
                </a:solidFill>
                <a:latin typeface="HGS創英角ｺﾞｼｯｸUB" panose="020B0900000000000000" pitchFamily="50" charset="-128"/>
                <a:ea typeface="HGS創英角ｺﾞｼｯｸUB" panose="020B0900000000000000" pitchFamily="50" charset="-128"/>
              </a:rPr>
              <a:t>ちょっと用事</a:t>
            </a:r>
            <a:endParaRPr lang="en-US" altLang="ja-JP" sz="2800" spc="-300" dirty="0">
              <a:solidFill>
                <a:schemeClr val="tx1"/>
              </a:solidFill>
              <a:latin typeface="HGS創英角ｺﾞｼｯｸUB" panose="020B0900000000000000" pitchFamily="50" charset="-128"/>
              <a:ea typeface="HGS創英角ｺﾞｼｯｸUB" panose="020B0900000000000000" pitchFamily="50" charset="-128"/>
            </a:endParaRPr>
          </a:p>
          <a:p>
            <a:pPr marL="93663">
              <a:defRPr/>
            </a:pPr>
            <a:r>
              <a:rPr lang="ja-JP" altLang="en-US" sz="2800" spc="-300" dirty="0">
                <a:solidFill>
                  <a:schemeClr val="tx1"/>
                </a:solidFill>
                <a:latin typeface="HGS創英角ｺﾞｼｯｸUB" panose="020B0900000000000000" pitchFamily="50" charset="-128"/>
                <a:ea typeface="HGS創英角ｺﾞｼｯｸUB" panose="020B0900000000000000" pitchFamily="50" charset="-128"/>
              </a:rPr>
              <a:t>があるから･･･</a:t>
            </a:r>
          </a:p>
        </p:txBody>
      </p:sp>
      <p:sp>
        <p:nvSpPr>
          <p:cNvPr id="16" name="角丸四角形吹き出し 28">
            <a:extLst>
              <a:ext uri="{FF2B5EF4-FFF2-40B4-BE49-F238E27FC236}">
                <a16:creationId xmlns:a16="http://schemas.microsoft.com/office/drawing/2014/main" id="{C2DD8F4B-1C7C-4C72-BE0F-B8EE14189C0E}"/>
              </a:ext>
            </a:extLst>
          </p:cNvPr>
          <p:cNvSpPr/>
          <p:nvPr/>
        </p:nvSpPr>
        <p:spPr>
          <a:xfrm>
            <a:off x="5813667" y="2226138"/>
            <a:ext cx="3023116" cy="965200"/>
          </a:xfrm>
          <a:prstGeom prst="wedgeRoundRectCallout">
            <a:avLst>
              <a:gd name="adj1" fmla="val -68073"/>
              <a:gd name="adj2" fmla="val -4313"/>
              <a:gd name="adj3" fmla="val 16667"/>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36000" rIns="0" bIns="36000" anchor="ctr">
            <a:spAutoFit/>
          </a:bodyPr>
          <a:lstStyle/>
          <a:p>
            <a:pPr marL="93663" algn="ctr">
              <a:defRPr/>
            </a:pPr>
            <a:r>
              <a:rPr lang="ja-JP" altLang="en-US" sz="2800" spc="-300" dirty="0">
                <a:solidFill>
                  <a:schemeClr val="tx1"/>
                </a:solidFill>
                <a:latin typeface="HGS創英角ｺﾞｼｯｸUB" panose="020B0900000000000000" pitchFamily="50" charset="-128"/>
                <a:ea typeface="HGS創英角ｺﾞｼｯｸUB" panose="020B0900000000000000" pitchFamily="50" charset="-128"/>
              </a:rPr>
              <a:t>「そういえば･･･」</a:t>
            </a:r>
          </a:p>
          <a:p>
            <a:pPr marL="93663" algn="ctr">
              <a:defRPr/>
            </a:pPr>
            <a:r>
              <a:rPr lang="ja-JP" altLang="en-US" sz="2400" spc="-300" dirty="0">
                <a:solidFill>
                  <a:schemeClr val="tx1"/>
                </a:solidFill>
                <a:latin typeface="HGS創英角ｺﾞｼｯｸUB" panose="020B0900000000000000" pitchFamily="50" charset="-128"/>
                <a:ea typeface="HGS創英角ｺﾞｼｯｸUB" panose="020B0900000000000000" pitchFamily="50" charset="-128"/>
              </a:rPr>
              <a:t>（と話題を変える。）</a:t>
            </a:r>
          </a:p>
        </p:txBody>
      </p:sp>
      <p:pic>
        <p:nvPicPr>
          <p:cNvPr id="17" name="Picture 8" descr="\\10.4.4.17\02taisaku\02薬物乱用\01 薬物乱用全般\啓発資材\H29\171101 薬物乱用防止啓発リーフレット（３種類）\171127 薬物乱用防止啓発用リーフレット（３種類）の作成について\01 中高生向けリーフレット\さいたまっち.png">
            <a:extLst>
              <a:ext uri="{FF2B5EF4-FFF2-40B4-BE49-F238E27FC236}">
                <a16:creationId xmlns:a16="http://schemas.microsoft.com/office/drawing/2014/main" id="{B47CA3FC-648C-4C41-81F6-E4C1A93364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3397" y="2047702"/>
            <a:ext cx="1550987"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7">
            <a:extLst>
              <a:ext uri="{FF2B5EF4-FFF2-40B4-BE49-F238E27FC236}">
                <a16:creationId xmlns:a16="http://schemas.microsoft.com/office/drawing/2014/main" id="{5ADCA33B-4ABD-436E-AD15-D5994DDC6BCF}"/>
              </a:ext>
            </a:extLst>
          </p:cNvPr>
          <p:cNvSpPr txBox="1"/>
          <p:nvPr/>
        </p:nvSpPr>
        <p:spPr>
          <a:xfrm>
            <a:off x="3075055" y="3554077"/>
            <a:ext cx="3094040" cy="1569661"/>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ja-JP" altLang="en-US" sz="9600" b="1" spc="50" dirty="0">
                <a:ln w="11430"/>
                <a:solidFill>
                  <a:srgbClr val="FF0000"/>
                </a:solidFill>
                <a:effectLst>
                  <a:outerShdw blurRad="76200" dist="50800" dir="5400000" algn="tl" rotWithShape="0">
                    <a:srgbClr val="000000">
                      <a:alpha val="65000"/>
                    </a:srgbClr>
                  </a:outerShdw>
                </a:effectLst>
                <a:latin typeface="HGP創英角ﾎﾟｯﾌﾟ体" panose="040B0A00000000000000" pitchFamily="50" charset="-128"/>
                <a:ea typeface="HGP創英角ﾎﾟｯﾌﾟ体" panose="040B0A00000000000000" pitchFamily="50" charset="-128"/>
              </a:rPr>
              <a:t>ＮＯ</a:t>
            </a:r>
            <a:r>
              <a:rPr lang="en-US" altLang="ja-JP" sz="9600" b="1" spc="50" dirty="0">
                <a:ln w="11430"/>
                <a:solidFill>
                  <a:srgbClr val="FF0000"/>
                </a:solidFill>
                <a:effectLst>
                  <a:outerShdw blurRad="76200" dist="50800" dir="5400000" algn="tl" rotWithShape="0">
                    <a:srgbClr val="000000">
                      <a:alpha val="65000"/>
                    </a:srgbClr>
                  </a:outerShdw>
                </a:effectLst>
                <a:latin typeface="HGP創英角ﾎﾟｯﾌﾟ体" panose="040B0A00000000000000" pitchFamily="50" charset="-128"/>
                <a:ea typeface="HGP創英角ﾎﾟｯﾌﾟ体" panose="040B0A00000000000000" pitchFamily="50" charset="-128"/>
              </a:rPr>
              <a:t>!!</a:t>
            </a:r>
            <a:endParaRPr lang="ja-JP" altLang="en-US" sz="9600" b="1" spc="50" dirty="0">
              <a:ln w="11430"/>
              <a:solidFill>
                <a:srgbClr val="FF0000"/>
              </a:solidFill>
              <a:effectLst>
                <a:outerShdw blurRad="76200" dist="50800" dir="5400000" algn="tl" rotWithShape="0">
                  <a:srgbClr val="000000">
                    <a:alpha val="65000"/>
                  </a:srgbClr>
                </a:outerShdw>
              </a:effectLst>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1604071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2" name="正方形/長方形 11"/>
          <p:cNvSpPr/>
          <p:nvPr/>
        </p:nvSpPr>
        <p:spPr>
          <a:xfrm>
            <a:off x="0" y="0"/>
            <a:ext cx="9144000" cy="7913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0" name="正方形/長方形 9">
            <a:extLst>
              <a:ext uri="{FF2B5EF4-FFF2-40B4-BE49-F238E27FC236}">
                <a16:creationId xmlns:a16="http://schemas.microsoft.com/office/drawing/2014/main" id="{424DCB9D-4D94-4707-83F5-66CD4BBDEB79}"/>
              </a:ext>
            </a:extLst>
          </p:cNvPr>
          <p:cNvSpPr/>
          <p:nvPr/>
        </p:nvSpPr>
        <p:spPr>
          <a:xfrm>
            <a:off x="201705" y="1485030"/>
            <a:ext cx="8642350" cy="3948593"/>
          </a:xfrm>
          <a:prstGeom prst="rect">
            <a:avLst/>
          </a:prstGeom>
          <a:blipFill>
            <a:blip r:embed="rId4"/>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Rectangle 4">
            <a:extLst>
              <a:ext uri="{FF2B5EF4-FFF2-40B4-BE49-F238E27FC236}">
                <a16:creationId xmlns:a16="http://schemas.microsoft.com/office/drawing/2014/main" id="{3BC55583-ABFE-47AF-9175-F1B79287B46B}"/>
              </a:ext>
            </a:extLst>
          </p:cNvPr>
          <p:cNvSpPr>
            <a:spLocks noChangeArrowheads="1"/>
          </p:cNvSpPr>
          <p:nvPr/>
        </p:nvSpPr>
        <p:spPr bwMode="auto">
          <a:xfrm>
            <a:off x="421651" y="1683844"/>
            <a:ext cx="8202457" cy="3604061"/>
          </a:xfrm>
          <a:prstGeom prst="rect">
            <a:avLst/>
          </a:prstGeom>
          <a:solidFill>
            <a:srgbClr val="003300"/>
          </a:solidFill>
          <a:ln w="9525">
            <a:solidFill>
              <a:schemeClr val="tx1"/>
            </a:solidFill>
            <a:miter lim="800000"/>
            <a:headEnd/>
            <a:tailEnd/>
          </a:ln>
        </p:spPr>
        <p:txBody>
          <a:bodyPr wrap="none" anchor="ct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defRPr>
            </a:lvl9pPr>
          </a:lstStyle>
          <a:p>
            <a:pPr eaLnBrk="1" hangingPunct="1">
              <a:spcBef>
                <a:spcPct val="0"/>
              </a:spcBef>
              <a:buFontTx/>
              <a:buNone/>
            </a:pPr>
            <a:r>
              <a:rPr lang="ja-JP" altLang="en-US" sz="3600" dirty="0">
                <a:solidFill>
                  <a:schemeClr val="bg1"/>
                </a:solidFill>
                <a:latin typeface="Garamond" panose="02020404030301010803" pitchFamily="18" charset="0"/>
                <a:ea typeface="HG創英角ﾎﾟｯﾌﾟ体" panose="040B0A09000000000000" pitchFamily="49" charset="-128"/>
              </a:rPr>
              <a:t> </a:t>
            </a:r>
          </a:p>
        </p:txBody>
      </p:sp>
      <p:sp>
        <p:nvSpPr>
          <p:cNvPr id="6" name="タイトル 1"/>
          <p:cNvSpPr>
            <a:spLocks noGrp="1"/>
          </p:cNvSpPr>
          <p:nvPr>
            <p:ph type="title"/>
          </p:nvPr>
        </p:nvSpPr>
        <p:spPr>
          <a:xfrm>
            <a:off x="111553" y="113664"/>
            <a:ext cx="3765176" cy="589208"/>
          </a:xfrm>
        </p:spPr>
        <p:txBody>
          <a:bodyPr>
            <a:normAutofit/>
          </a:bodyPr>
          <a:lstStyle/>
          <a:p>
            <a:r>
              <a:rPr lang="ja-JP" altLang="ja-JP" sz="3600" dirty="0">
                <a:solidFill>
                  <a:schemeClr val="bg1"/>
                </a:solidFill>
                <a:latin typeface="HGPｺﾞｼｯｸE" panose="020B0900000000000000" pitchFamily="50" charset="-128"/>
                <a:ea typeface="HGPｺﾞｼｯｸE" panose="020B0900000000000000" pitchFamily="50" charset="-128"/>
              </a:rPr>
              <a:t>●</a:t>
            </a:r>
            <a:r>
              <a:rPr lang="ja-JP" altLang="en-US" sz="3600" dirty="0">
                <a:solidFill>
                  <a:schemeClr val="bg1"/>
                </a:solidFill>
                <a:latin typeface="HGPｺﾞｼｯｸE" panose="020B0900000000000000" pitchFamily="50" charset="-128"/>
                <a:ea typeface="HGPｺﾞｼｯｸE" panose="020B0900000000000000" pitchFamily="50" charset="-128"/>
              </a:rPr>
              <a:t>相談先</a:t>
            </a:r>
            <a:endParaRPr lang="ja-JP" altLang="ja-JP" sz="3600" dirty="0">
              <a:solidFill>
                <a:schemeClr val="bg1"/>
              </a:solidFill>
              <a:latin typeface="HGPｺﾞｼｯｸE" panose="020B0900000000000000" pitchFamily="50" charset="-128"/>
              <a:ea typeface="HGPｺﾞｼｯｸE" panose="020B0900000000000000" pitchFamily="50" charset="-128"/>
            </a:endParaRPr>
          </a:p>
        </p:txBody>
      </p:sp>
      <p:sp>
        <p:nvSpPr>
          <p:cNvPr id="7" name="テキスト ボックス 20"/>
          <p:cNvSpPr txBox="1"/>
          <p:nvPr/>
        </p:nvSpPr>
        <p:spPr>
          <a:xfrm>
            <a:off x="470448" y="1814912"/>
            <a:ext cx="7399285" cy="3288828"/>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r>
              <a:rPr lang="ja-JP" altLang="en-US" sz="2800" kern="100" dirty="0">
                <a:solidFill>
                  <a:srgbClr val="FF0066"/>
                </a:solidFill>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2800" b="1" kern="100" dirty="0">
                <a:solidFill>
                  <a:srgbClr val="FF0066"/>
                </a:solidFill>
                <a:latin typeface="游明朝" panose="02020400000000000000" pitchFamily="18" charset="-128"/>
                <a:ea typeface="HG丸ｺﾞｼｯｸM-PRO" panose="020F0600000000000000" pitchFamily="50" charset="-128"/>
                <a:cs typeface="Times New Roman" panose="02020603050405020304" pitchFamily="18" charset="0"/>
              </a:rPr>
              <a:t>埼玉県保健医療部薬務課</a:t>
            </a:r>
            <a:endParaRPr lang="ja-JP" altLang="en-US" sz="3200" kern="100" dirty="0">
              <a:solidFill>
                <a:srgbClr val="FF0066"/>
              </a:solidFill>
              <a:latin typeface="游明朝" panose="02020400000000000000" pitchFamily="18" charset="-128"/>
              <a:ea typeface="游明朝" panose="02020400000000000000" pitchFamily="18" charset="-128"/>
              <a:cs typeface="Times New Roman" panose="02020603050405020304" pitchFamily="18" charset="0"/>
            </a:endParaRPr>
          </a:p>
          <a:p>
            <a:r>
              <a:rPr lang="ja-JP" altLang="en-US" sz="2800" kern="100" dirty="0">
                <a:latin typeface="游明朝" panose="02020400000000000000" pitchFamily="18" charset="-128"/>
                <a:ea typeface="HG丸ｺﾞｼｯｸM-PRO" panose="020F0600000000000000" pitchFamily="50" charset="-128"/>
                <a:cs typeface="Times New Roman" panose="02020603050405020304" pitchFamily="18" charset="0"/>
              </a:rPr>
              <a:t>　</a:t>
            </a:r>
            <a:r>
              <a:rPr lang="ja-JP" altLang="en-US" sz="280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rPr>
              <a:t>☎０４８</a:t>
            </a:r>
            <a:r>
              <a:rPr lang="en-US" sz="280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280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rPr>
              <a:t>８３０</a:t>
            </a:r>
            <a:r>
              <a:rPr lang="en-US" sz="280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280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rPr>
              <a:t>３６３３ </a:t>
            </a:r>
            <a:endParaRPr lang="en-US" altLang="ja-JP" sz="280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endParaRPr>
          </a:p>
          <a:p>
            <a:r>
              <a:rPr lang="ja-JP" altLang="en-US" sz="280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rPr>
              <a:t>　</a:t>
            </a:r>
            <a:r>
              <a:rPr lang="ja-JP" altLang="en-US" sz="2800" kern="100" dirty="0">
                <a:solidFill>
                  <a:schemeClr val="bg1"/>
                </a:solidFill>
                <a:latin typeface="游明朝" panose="02020400000000000000" pitchFamily="18" charset="-128"/>
                <a:ea typeface="ＭＳ 明朝" panose="02020609040205080304" pitchFamily="17" charset="-128"/>
                <a:cs typeface="ＭＳ 明朝" panose="02020609040205080304" pitchFamily="17" charset="-128"/>
              </a:rPr>
              <a:t>✉</a:t>
            </a:r>
            <a:r>
              <a:rPr lang="en-US" sz="2800" kern="100" dirty="0" smtClean="0">
                <a:solidFill>
                  <a:schemeClr val="bg1"/>
                </a:solidFill>
                <a:latin typeface="HG丸ｺﾞｼｯｸM-PRO" panose="020F0600000000000000" pitchFamily="50" charset="-128"/>
                <a:ea typeface="游明朝" panose="02020400000000000000" pitchFamily="18" charset="-128"/>
                <a:cs typeface="Times New Roman" panose="02020603050405020304" pitchFamily="18" charset="0"/>
              </a:rPr>
              <a:t>a3620-0</a:t>
            </a:r>
            <a:r>
              <a:rPr lang="ja-JP" altLang="en-US" sz="2800" kern="100" dirty="0" smtClean="0">
                <a:solidFill>
                  <a:schemeClr val="bg1"/>
                </a:solidFill>
                <a:latin typeface="HG丸ｺﾞｼｯｸM-PRO" panose="020F0600000000000000" pitchFamily="50" charset="-128"/>
                <a:ea typeface="HG丸ｺﾞｼｯｸM-PRO" panose="020F0600000000000000" pitchFamily="50" charset="-128"/>
                <a:cs typeface="Times New Roman" panose="02020603050405020304" pitchFamily="18" charset="0"/>
              </a:rPr>
              <a:t>２</a:t>
            </a:r>
            <a:r>
              <a:rPr lang="en-US" sz="2800" kern="100" dirty="0" smtClean="0">
                <a:solidFill>
                  <a:schemeClr val="bg1"/>
                </a:solidFill>
                <a:latin typeface="HG丸ｺﾞｼｯｸM-PRO" panose="020F0600000000000000" pitchFamily="50" charset="-128"/>
                <a:ea typeface="游明朝" panose="02020400000000000000" pitchFamily="18" charset="-128"/>
                <a:cs typeface="Times New Roman" panose="02020603050405020304" pitchFamily="18" charset="0"/>
              </a:rPr>
              <a:t>@pref.saitama.lg.jp</a:t>
            </a:r>
            <a:endParaRPr lang="en-US" altLang="ja-JP" sz="280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endParaRPr>
          </a:p>
          <a:p>
            <a:r>
              <a:rPr lang="ja-JP" altLang="en-US" sz="2800" kern="100" dirty="0">
                <a:solidFill>
                  <a:srgbClr val="FF0066"/>
                </a:solidFill>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2800" b="1" kern="100" dirty="0" smtClean="0">
                <a:solidFill>
                  <a:srgbClr val="FF0066"/>
                </a:solidFill>
                <a:latin typeface="游明朝" panose="02020400000000000000" pitchFamily="18" charset="-128"/>
                <a:ea typeface="HG丸ｺﾞｼｯｸM-PRO" panose="020F0600000000000000" pitchFamily="50" charset="-128"/>
                <a:cs typeface="Times New Roman" panose="02020603050405020304" pitchFamily="18" charset="0"/>
              </a:rPr>
              <a:t>ホワイトテレホン</a:t>
            </a:r>
            <a:endParaRPr lang="en-US" altLang="ja-JP" sz="2800" b="1" kern="100" dirty="0">
              <a:solidFill>
                <a:srgbClr val="FF0066"/>
              </a:solidFill>
              <a:latin typeface="游明朝" panose="02020400000000000000" pitchFamily="18" charset="-128"/>
              <a:ea typeface="HG丸ｺﾞｼｯｸM-PRO" panose="020F0600000000000000" pitchFamily="50" charset="-128"/>
              <a:cs typeface="Times New Roman" panose="02020603050405020304" pitchFamily="18" charset="0"/>
            </a:endParaRPr>
          </a:p>
          <a:p>
            <a:r>
              <a:rPr lang="ja-JP" altLang="en-US" sz="200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rPr>
              <a:t>（公益財団法人　埼玉県暴力追放・薬物乱用防止センター）</a:t>
            </a:r>
            <a:endParaRPr lang="ja-JP" altLang="en-US" sz="3200"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a:p>
            <a:r>
              <a:rPr lang="ja-JP" altLang="en-US" sz="2800" kern="100" dirty="0">
                <a:latin typeface="游明朝" panose="02020400000000000000" pitchFamily="18" charset="-128"/>
                <a:ea typeface="HG丸ｺﾞｼｯｸM-PRO" panose="020F0600000000000000" pitchFamily="50" charset="-128"/>
                <a:cs typeface="Times New Roman" panose="02020603050405020304" pitchFamily="18" charset="0"/>
              </a:rPr>
              <a:t>　</a:t>
            </a:r>
            <a:r>
              <a:rPr lang="ja-JP" altLang="en-US" sz="280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rPr>
              <a:t>☎０４８</a:t>
            </a:r>
            <a:r>
              <a:rPr lang="en-US" sz="280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280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rPr>
              <a:t>８２２</a:t>
            </a:r>
            <a:r>
              <a:rPr lang="en-US" sz="280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280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rPr>
              <a:t>４９７０</a:t>
            </a:r>
            <a:endParaRPr lang="en-US" altLang="ja-JP" sz="280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endParaRPr>
          </a:p>
          <a:p>
            <a:r>
              <a:rPr lang="ja-JP" altLang="en-US" sz="2800" kern="100" dirty="0">
                <a:solidFill>
                  <a:srgbClr val="FF0066"/>
                </a:solidFill>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2800" b="1" kern="100" dirty="0">
                <a:solidFill>
                  <a:srgbClr val="FF0066"/>
                </a:solidFill>
                <a:latin typeface="游明朝" panose="02020400000000000000" pitchFamily="18" charset="-128"/>
                <a:ea typeface="HG丸ｺﾞｼｯｸM-PRO" panose="020F0600000000000000" pitchFamily="50" charset="-128"/>
                <a:cs typeface="Times New Roman" panose="02020603050405020304" pitchFamily="18" charset="0"/>
              </a:rPr>
              <a:t>埼玉県立精神保健福祉センター</a:t>
            </a:r>
            <a:endParaRPr lang="ja-JP" altLang="en-US" sz="3200" kern="100" dirty="0">
              <a:solidFill>
                <a:srgbClr val="FF0066"/>
              </a:solidFill>
              <a:latin typeface="游明朝" panose="02020400000000000000" pitchFamily="18" charset="-128"/>
              <a:ea typeface="游明朝" panose="02020400000000000000" pitchFamily="18" charset="-128"/>
              <a:cs typeface="Times New Roman" panose="02020603050405020304" pitchFamily="18" charset="0"/>
            </a:endParaRPr>
          </a:p>
          <a:p>
            <a:r>
              <a:rPr lang="ja-JP" altLang="en-US" sz="2800" kern="100" dirty="0">
                <a:latin typeface="游明朝" panose="02020400000000000000" pitchFamily="18" charset="-128"/>
                <a:ea typeface="HG丸ｺﾞｼｯｸM-PRO" panose="020F0600000000000000" pitchFamily="50" charset="-128"/>
                <a:cs typeface="Times New Roman" panose="02020603050405020304" pitchFamily="18" charset="0"/>
              </a:rPr>
              <a:t>　</a:t>
            </a:r>
            <a:r>
              <a:rPr lang="ja-JP" altLang="en-US" sz="280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rPr>
              <a:t>☎０４８</a:t>
            </a:r>
            <a:r>
              <a:rPr lang="en-US" sz="280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280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rPr>
              <a:t>７２３</a:t>
            </a:r>
            <a:r>
              <a:rPr lang="en-US" sz="280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rPr>
              <a:t>-</a:t>
            </a:r>
            <a:r>
              <a:rPr lang="ja-JP" altLang="en-US" sz="280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rPr>
              <a:t>３３３３（代表）</a:t>
            </a:r>
            <a:endParaRPr lang="ja-JP" altLang="en-US" sz="3200"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a:p>
            <a:r>
              <a:rPr lang="en-US" sz="2800" kern="100" dirty="0">
                <a:latin typeface="HG丸ｺﾞｼｯｸM-PRO" panose="020F0600000000000000" pitchFamily="50" charset="-128"/>
                <a:ea typeface="游明朝" panose="02020400000000000000" pitchFamily="18" charset="-128"/>
                <a:cs typeface="Times New Roman" panose="02020603050405020304" pitchFamily="18" charset="0"/>
              </a:rPr>
              <a:t> </a:t>
            </a:r>
            <a:endParaRPr lang="ja-JP" altLang="en-US" sz="32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テキスト ボックス 19"/>
          <p:cNvSpPr txBox="1">
            <a:spLocks noChangeArrowheads="1"/>
          </p:cNvSpPr>
          <p:nvPr/>
        </p:nvSpPr>
        <p:spPr bwMode="auto">
          <a:xfrm>
            <a:off x="299592" y="713161"/>
            <a:ext cx="8544463" cy="771869"/>
          </a:xfrm>
          <a:prstGeom prst="rect">
            <a:avLst/>
          </a:prstGeom>
          <a:noFill/>
          <a:ln w="9525">
            <a:noFill/>
            <a:miter lim="800000"/>
            <a:headEnd/>
            <a:tailEnd/>
          </a:ln>
        </p:spPr>
        <p:txBody>
          <a:bodyPr rot="0" vert="horz" wrap="square" lIns="68580" tIns="34290" rIns="68580" bIns="34290" anchor="ctr" anchorCtr="0">
            <a:noAutofit/>
          </a:bodyPr>
          <a:lstStyle/>
          <a:p>
            <a:r>
              <a:rPr lang="ja-JP" altLang="en-US" sz="2400" u="sng"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薬物のことで悩んだり、困ったらお気軽にご相談ください。</a:t>
            </a:r>
          </a:p>
        </p:txBody>
      </p:sp>
      <p:sp>
        <p:nvSpPr>
          <p:cNvPr id="13" name="テキスト ボックス 2"/>
          <p:cNvSpPr txBox="1">
            <a:spLocks noChangeArrowheads="1"/>
          </p:cNvSpPr>
          <p:nvPr/>
        </p:nvSpPr>
        <p:spPr bwMode="auto">
          <a:xfrm>
            <a:off x="6212192" y="4380533"/>
            <a:ext cx="2589230" cy="530711"/>
          </a:xfrm>
          <a:prstGeom prst="rect">
            <a:avLst/>
          </a:prstGeom>
          <a:noFill/>
          <a:ln w="9525">
            <a:noFill/>
            <a:miter lim="800000"/>
            <a:headEnd/>
            <a:tailEnd/>
          </a:ln>
        </p:spPr>
        <p:txBody>
          <a:bodyPr rot="0" vert="horz" wrap="square" lIns="68580" tIns="34290" rIns="68580" bIns="34290" anchor="t" anchorCtr="0">
            <a:noAutofit/>
          </a:bodyPr>
          <a:lstStyle/>
          <a:p>
            <a:pPr algn="ctr"/>
            <a:r>
              <a:rPr lang="ja-JP" altLang="en-US" sz="110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rPr>
              <a:t>埼玉県マスコット</a:t>
            </a:r>
            <a:endParaRPr lang="en-US" altLang="ja-JP" sz="110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endParaRPr>
          </a:p>
          <a:p>
            <a:pPr algn="ctr"/>
            <a:r>
              <a:rPr lang="ja-JP" altLang="en-US" sz="110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rPr>
              <a:t>「コバトン」＆「さいたまっち」</a:t>
            </a:r>
            <a:endParaRPr lang="ja-JP" altLang="en-US" sz="2000"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p:txBody>
      </p:sp>
      <p:sp>
        <p:nvSpPr>
          <p:cNvPr id="14" name="テキスト ボックス 2"/>
          <p:cNvSpPr txBox="1">
            <a:spLocks noChangeArrowheads="1"/>
          </p:cNvSpPr>
          <p:nvPr/>
        </p:nvSpPr>
        <p:spPr bwMode="auto">
          <a:xfrm>
            <a:off x="593389" y="5564691"/>
            <a:ext cx="5618803" cy="1163898"/>
          </a:xfrm>
          <a:prstGeom prst="rect">
            <a:avLst/>
          </a:prstGeom>
          <a:noFill/>
          <a:ln w="9525">
            <a:noFill/>
            <a:miter lim="800000"/>
            <a:headEnd/>
            <a:tailEnd/>
          </a:ln>
        </p:spPr>
        <p:txBody>
          <a:bodyPr rot="0" vert="horz" wrap="square" lIns="68580" tIns="34290" rIns="68580" bIns="34290" anchor="t" anchorCtr="0">
            <a:noAutofit/>
          </a:bodyPr>
          <a:lstStyle/>
          <a:p>
            <a:r>
              <a:rPr lang="ja-JP" altLang="en-US" sz="3200" kern="100" dirty="0">
                <a:latin typeface="游明朝" panose="02020400000000000000" pitchFamily="18" charset="-128"/>
                <a:ea typeface="HG創英角ｺﾞｼｯｸUB" panose="020B0909000000000000" pitchFamily="49" charset="-128"/>
                <a:cs typeface="Times New Roman" panose="02020603050405020304" pitchFamily="18" charset="0"/>
              </a:rPr>
              <a:t>薬物乱用は</a:t>
            </a:r>
            <a:endParaRPr lang="en-US" altLang="ja-JP" sz="3200" kern="100" dirty="0">
              <a:latin typeface="游明朝" panose="02020400000000000000" pitchFamily="18" charset="-128"/>
              <a:ea typeface="HG創英角ｺﾞｼｯｸUB" panose="020B0909000000000000" pitchFamily="49" charset="-128"/>
              <a:cs typeface="Times New Roman" panose="02020603050405020304" pitchFamily="18" charset="0"/>
            </a:endParaRPr>
          </a:p>
          <a:p>
            <a:r>
              <a:rPr lang="ja-JP" altLang="en-US" sz="4000" u="sng" kern="100" dirty="0">
                <a:solidFill>
                  <a:srgbClr val="FF0000"/>
                </a:solidFill>
                <a:latin typeface="游明朝" panose="02020400000000000000" pitchFamily="18" charset="-128"/>
                <a:ea typeface="HG創英角ｺﾞｼｯｸUB" panose="020B0909000000000000" pitchFamily="49" charset="-128"/>
                <a:cs typeface="Times New Roman" panose="02020603050405020304" pitchFamily="18" charset="0"/>
              </a:rPr>
              <a:t>「ダメ。ゼッタイ。」</a:t>
            </a:r>
            <a:endParaRPr lang="ja-JP" altLang="en-US" sz="4000" u="sng" kern="100" dirty="0">
              <a:solidFill>
                <a:srgbClr val="FF0000"/>
              </a:solidFill>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62936" y="4911244"/>
            <a:ext cx="3038360" cy="1827396"/>
          </a:xfrm>
          <a:prstGeom prst="rect">
            <a:avLst/>
          </a:prstGeom>
        </p:spPr>
      </p:pic>
      <p:pic>
        <p:nvPicPr>
          <p:cNvPr id="18" name="図 17" descr="http://bunya/docs/2013011700126/files/kensyo.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69733" y="197042"/>
            <a:ext cx="405000" cy="405000"/>
          </a:xfrm>
          <a:prstGeom prst="rect">
            <a:avLst/>
          </a:prstGeom>
          <a:noFill/>
          <a:ln>
            <a:noFill/>
          </a:ln>
        </p:spPr>
      </p:pic>
      <p:sp>
        <p:nvSpPr>
          <p:cNvPr id="19" name="テキスト ボックス 2"/>
          <p:cNvSpPr txBox="1">
            <a:spLocks noChangeArrowheads="1"/>
          </p:cNvSpPr>
          <p:nvPr/>
        </p:nvSpPr>
        <p:spPr bwMode="auto">
          <a:xfrm>
            <a:off x="8072234" y="172094"/>
            <a:ext cx="1071766" cy="454895"/>
          </a:xfrm>
          <a:prstGeom prst="rect">
            <a:avLst/>
          </a:prstGeom>
          <a:noFill/>
          <a:ln w="9525">
            <a:noFill/>
            <a:miter lim="800000"/>
            <a:headEnd/>
            <a:tailEnd/>
          </a:ln>
        </p:spPr>
        <p:txBody>
          <a:bodyPr rot="0" vert="horz" wrap="square" lIns="68580" tIns="34290" rIns="68580" bIns="34290" anchor="t" anchorCtr="0">
            <a:noAutofit/>
          </a:bodyPr>
          <a:lstStyle/>
          <a:p>
            <a:pPr algn="ctr"/>
            <a:r>
              <a:rPr lang="ja-JP" altLang="en-US" sz="1350" kern="100" dirty="0">
                <a:solidFill>
                  <a:schemeClr val="bg1"/>
                </a:solidFill>
                <a:latin typeface="ＭＳ 明朝" panose="02020609040205080304" pitchFamily="17" charset="-128"/>
                <a:ea typeface="ＭＳ 明朝" panose="02020609040205080304" pitchFamily="17" charset="-128"/>
                <a:cs typeface="Times New Roman" panose="02020603050405020304" pitchFamily="18" charset="0"/>
              </a:rPr>
              <a:t>彩の国</a:t>
            </a:r>
            <a:endParaRPr lang="en-US" altLang="ja-JP" sz="1350" kern="100" dirty="0">
              <a:solidFill>
                <a:schemeClr val="bg1"/>
              </a:solidFill>
              <a:latin typeface="ＭＳ 明朝" panose="02020609040205080304" pitchFamily="17" charset="-128"/>
              <a:ea typeface="ＭＳ 明朝" panose="02020609040205080304" pitchFamily="17" charset="-128"/>
              <a:cs typeface="Times New Roman" panose="02020603050405020304" pitchFamily="18" charset="0"/>
            </a:endParaRPr>
          </a:p>
          <a:p>
            <a:pPr algn="ctr"/>
            <a:r>
              <a:rPr lang="ja-JP" altLang="en-US" sz="135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rPr>
              <a:t>埼玉県</a:t>
            </a:r>
            <a:endParaRPr lang="ja-JP" altLang="en-US" sz="2400"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435115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5" name="Picture 12" descr="4-61">
            <a:extLst>
              <a:ext uri="{FF2B5EF4-FFF2-40B4-BE49-F238E27FC236}">
                <a16:creationId xmlns:a16="http://schemas.microsoft.com/office/drawing/2014/main" id="{3B23732E-63FC-49DE-8D18-F02494353247}"/>
              </a:ext>
            </a:extLst>
          </p:cNvPr>
          <p:cNvPicPr>
            <a:picLocks noChangeAspect="1" noChangeArrowheads="1"/>
          </p:cNvPicPr>
          <p:nvPr/>
        </p:nvPicPr>
        <p:blipFill>
          <a:blip r:embed="rId4">
            <a:clrChange>
              <a:clrFrom>
                <a:srgbClr val="FFFF80"/>
              </a:clrFrom>
              <a:clrTo>
                <a:srgbClr val="FFFF80">
                  <a:alpha val="0"/>
                </a:srgbClr>
              </a:clrTo>
            </a:clrChange>
            <a:extLst>
              <a:ext uri="{28A0092B-C50C-407E-A947-70E740481C1C}">
                <a14:useLocalDpi xmlns:a14="http://schemas.microsoft.com/office/drawing/2010/main" val="0"/>
              </a:ext>
            </a:extLst>
          </a:blip>
          <a:srcRect/>
          <a:stretch>
            <a:fillRect/>
          </a:stretch>
        </p:blipFill>
        <p:spPr bwMode="auto">
          <a:xfrm>
            <a:off x="527071" y="2699308"/>
            <a:ext cx="1619250" cy="2946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 name="Picture 8" descr="\\10.4.4.17\02taisaku\02薬物乱用\01 薬物乱用全般\啓発資材\H29\171101 薬物乱用防止啓発リーフレット（３種類）\171127 薬物乱用防止啓発用リーフレット（３種類）の作成について\01 中高生向けリーフレット\さいたまっち.png">
            <a:extLst>
              <a:ext uri="{FF2B5EF4-FFF2-40B4-BE49-F238E27FC236}">
                <a16:creationId xmlns:a16="http://schemas.microsoft.com/office/drawing/2014/main" id="{A12676DB-DBE6-4BA6-B8DB-0912319E50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3057" y="2699308"/>
            <a:ext cx="1550988" cy="2946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 name="サブタイトル 2"/>
          <p:cNvSpPr>
            <a:spLocks noGrp="1"/>
          </p:cNvSpPr>
          <p:nvPr>
            <p:ph type="subTitle" idx="1"/>
          </p:nvPr>
        </p:nvSpPr>
        <p:spPr>
          <a:xfrm>
            <a:off x="325315" y="1837534"/>
            <a:ext cx="8493369" cy="928399"/>
          </a:xfrm>
        </p:spPr>
        <p:txBody>
          <a:bodyPr>
            <a:normAutofit/>
          </a:bodyPr>
          <a:lstStyle/>
          <a:p>
            <a:r>
              <a:rPr kumimoji="1" lang="ja-JP" altLang="en-US" sz="3600" dirty="0">
                <a:effectLst>
                  <a:glow rad="127000">
                    <a:schemeClr val="bg1"/>
                  </a:glow>
                </a:effectLst>
              </a:rPr>
              <a:t>～大麻について誤解していませんか？～</a:t>
            </a:r>
          </a:p>
        </p:txBody>
      </p:sp>
      <p:sp>
        <p:nvSpPr>
          <p:cNvPr id="7" name="Text Box 6">
            <a:extLst>
              <a:ext uri="{FF2B5EF4-FFF2-40B4-BE49-F238E27FC236}">
                <a16:creationId xmlns:a16="http://schemas.microsoft.com/office/drawing/2014/main" id="{5DE78B17-065A-4E3F-8995-406FDC85E2CE}"/>
              </a:ext>
            </a:extLst>
          </p:cNvPr>
          <p:cNvSpPr txBox="1">
            <a:spLocks noChangeArrowheads="1"/>
          </p:cNvSpPr>
          <p:nvPr/>
        </p:nvSpPr>
        <p:spPr bwMode="auto">
          <a:xfrm>
            <a:off x="283110" y="5645708"/>
            <a:ext cx="239150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ts val="800"/>
              </a:spcBef>
              <a:buFont typeface="Arial" panose="020B0604020202020204" pitchFamily="34" charset="0"/>
              <a:defRPr kumimoji="1"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kumimoji="1"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kumimoji="1"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kumimoji="1"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kumimoji="1"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kumimoji="1"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kumimoji="1"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kumimoji="1"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kumimoji="1" sz="1600">
                <a:solidFill>
                  <a:schemeClr val="tx1"/>
                </a:solidFill>
                <a:latin typeface="Franklin Gothic Book" panose="020B0503020102020204" pitchFamily="34" charset="0"/>
              </a:defRPr>
            </a:lvl9pPr>
          </a:lstStyle>
          <a:p>
            <a:pPr algn="ctr" eaLnBrk="1" hangingPunct="1">
              <a:spcBef>
                <a:spcPct val="50000"/>
              </a:spcBef>
              <a:buFontTx/>
              <a:buNone/>
            </a:pPr>
            <a:r>
              <a:rPr lang="ja-JP" altLang="en-US" sz="2000" b="0" dirty="0">
                <a:solidFill>
                  <a:srgbClr val="000000"/>
                </a:solidFill>
                <a:latin typeface="ＭＳ Ｐゴシック" panose="020B0600070205080204" pitchFamily="50" charset="-128"/>
              </a:rPr>
              <a:t>埼玉県マスコット</a:t>
            </a:r>
            <a:endParaRPr lang="en-US" altLang="ja-JP" sz="2000" b="0" dirty="0">
              <a:solidFill>
                <a:srgbClr val="000000"/>
              </a:solidFill>
              <a:latin typeface="ＭＳ Ｐゴシック" panose="020B0600070205080204" pitchFamily="50" charset="-128"/>
            </a:endParaRPr>
          </a:p>
          <a:p>
            <a:pPr algn="ctr" eaLnBrk="1" hangingPunct="1">
              <a:spcBef>
                <a:spcPct val="50000"/>
              </a:spcBef>
              <a:buFontTx/>
              <a:buNone/>
            </a:pPr>
            <a:r>
              <a:rPr lang="ja-JP" altLang="en-US" sz="2000" b="0" dirty="0">
                <a:solidFill>
                  <a:srgbClr val="000000"/>
                </a:solidFill>
                <a:latin typeface="ＭＳ Ｐゴシック" panose="020B0600070205080204" pitchFamily="50" charset="-128"/>
              </a:rPr>
              <a:t>「コバトン」</a:t>
            </a:r>
          </a:p>
        </p:txBody>
      </p:sp>
      <p:sp>
        <p:nvSpPr>
          <p:cNvPr id="8" name="Text Box 6">
            <a:extLst>
              <a:ext uri="{FF2B5EF4-FFF2-40B4-BE49-F238E27FC236}">
                <a16:creationId xmlns:a16="http://schemas.microsoft.com/office/drawing/2014/main" id="{0A067BA8-050D-4440-92DF-B10C2AE84B86}"/>
              </a:ext>
            </a:extLst>
          </p:cNvPr>
          <p:cNvSpPr txBox="1">
            <a:spLocks noChangeArrowheads="1"/>
          </p:cNvSpPr>
          <p:nvPr/>
        </p:nvSpPr>
        <p:spPr bwMode="auto">
          <a:xfrm>
            <a:off x="6752495" y="5645708"/>
            <a:ext cx="232281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ts val="800"/>
              </a:spcBef>
              <a:buFont typeface="Arial" panose="020B0604020202020204" pitchFamily="34" charset="0"/>
              <a:defRPr kumimoji="1" sz="1600" b="1">
                <a:solidFill>
                  <a:schemeClr val="tx1"/>
                </a:solidFill>
                <a:latin typeface="Franklin Gothic Book" panose="020B0503020102020204" pitchFamily="34" charset="0"/>
              </a:defRPr>
            </a:lvl1pPr>
            <a:lvl2pPr marL="742950" indent="-285750" eaLnBrk="0" hangingPunct="0">
              <a:spcBef>
                <a:spcPts val="300"/>
              </a:spcBef>
              <a:buClr>
                <a:schemeClr val="accent2"/>
              </a:buClr>
              <a:buFont typeface="Wingdings" panose="05000000000000000000" pitchFamily="2" charset="2"/>
              <a:buChar char="§"/>
              <a:defRPr kumimoji="1" sz="1600">
                <a:solidFill>
                  <a:schemeClr val="tx1"/>
                </a:solidFill>
                <a:latin typeface="Franklin Gothic Book" panose="020B0503020102020204" pitchFamily="34" charset="0"/>
              </a:defRPr>
            </a:lvl2pPr>
            <a:lvl3pPr marL="1143000" indent="-228600" eaLnBrk="0" hangingPunct="0">
              <a:spcBef>
                <a:spcPts val="300"/>
              </a:spcBef>
              <a:buClr>
                <a:schemeClr val="accent2"/>
              </a:buClr>
              <a:buFont typeface="Wingdings" panose="05000000000000000000" pitchFamily="2" charset="2"/>
              <a:buChar char="§"/>
              <a:defRPr kumimoji="1" sz="1600">
                <a:solidFill>
                  <a:schemeClr val="tx1"/>
                </a:solidFill>
                <a:latin typeface="Franklin Gothic Book" panose="020B0503020102020204" pitchFamily="34" charset="0"/>
              </a:defRPr>
            </a:lvl3pPr>
            <a:lvl4pPr marL="1600200" indent="-228600" eaLnBrk="0" hangingPunct="0">
              <a:spcBef>
                <a:spcPts val="300"/>
              </a:spcBef>
              <a:buClr>
                <a:schemeClr val="accent2"/>
              </a:buClr>
              <a:buFont typeface="Wingdings" panose="05000000000000000000" pitchFamily="2" charset="2"/>
              <a:buChar char="§"/>
              <a:defRPr kumimoji="1" sz="1600">
                <a:solidFill>
                  <a:schemeClr val="tx1"/>
                </a:solidFill>
                <a:latin typeface="Franklin Gothic Book" panose="020B0503020102020204" pitchFamily="34" charset="0"/>
              </a:defRPr>
            </a:lvl4pPr>
            <a:lvl5pPr marL="2057400" indent="-228600" eaLnBrk="0" hangingPunct="0">
              <a:spcBef>
                <a:spcPts val="300"/>
              </a:spcBef>
              <a:buClr>
                <a:schemeClr val="accent2"/>
              </a:buClr>
              <a:buFont typeface="Wingdings" panose="05000000000000000000" pitchFamily="2" charset="2"/>
              <a:buChar char="§"/>
              <a:defRPr kumimoji="1" sz="1600">
                <a:solidFill>
                  <a:schemeClr val="tx1"/>
                </a:solidFill>
                <a:latin typeface="Franklin Gothic Book" panose="020B0503020102020204" pitchFamily="34" charset="0"/>
              </a:defRPr>
            </a:lvl5pPr>
            <a:lvl6pPr marL="2514600" indent="-228600" eaLnBrk="0" fontAlgn="base" hangingPunct="0">
              <a:spcBef>
                <a:spcPts val="300"/>
              </a:spcBef>
              <a:spcAft>
                <a:spcPct val="0"/>
              </a:spcAft>
              <a:buClr>
                <a:schemeClr val="accent2"/>
              </a:buClr>
              <a:buFont typeface="Wingdings" panose="05000000000000000000" pitchFamily="2" charset="2"/>
              <a:buChar char="§"/>
              <a:defRPr kumimoji="1" sz="1600">
                <a:solidFill>
                  <a:schemeClr val="tx1"/>
                </a:solidFill>
                <a:latin typeface="Franklin Gothic Book" panose="020B0503020102020204" pitchFamily="34" charset="0"/>
              </a:defRPr>
            </a:lvl6pPr>
            <a:lvl7pPr marL="2971800" indent="-228600" eaLnBrk="0" fontAlgn="base" hangingPunct="0">
              <a:spcBef>
                <a:spcPts val="300"/>
              </a:spcBef>
              <a:spcAft>
                <a:spcPct val="0"/>
              </a:spcAft>
              <a:buClr>
                <a:schemeClr val="accent2"/>
              </a:buClr>
              <a:buFont typeface="Wingdings" panose="05000000000000000000" pitchFamily="2" charset="2"/>
              <a:buChar char="§"/>
              <a:defRPr kumimoji="1" sz="1600">
                <a:solidFill>
                  <a:schemeClr val="tx1"/>
                </a:solidFill>
                <a:latin typeface="Franklin Gothic Book" panose="020B0503020102020204" pitchFamily="34" charset="0"/>
              </a:defRPr>
            </a:lvl7pPr>
            <a:lvl8pPr marL="3429000" indent="-228600" eaLnBrk="0" fontAlgn="base" hangingPunct="0">
              <a:spcBef>
                <a:spcPts val="300"/>
              </a:spcBef>
              <a:spcAft>
                <a:spcPct val="0"/>
              </a:spcAft>
              <a:buClr>
                <a:schemeClr val="accent2"/>
              </a:buClr>
              <a:buFont typeface="Wingdings" panose="05000000000000000000" pitchFamily="2" charset="2"/>
              <a:buChar char="§"/>
              <a:defRPr kumimoji="1" sz="1600">
                <a:solidFill>
                  <a:schemeClr val="tx1"/>
                </a:solidFill>
                <a:latin typeface="Franklin Gothic Book" panose="020B0503020102020204" pitchFamily="34" charset="0"/>
              </a:defRPr>
            </a:lvl8pPr>
            <a:lvl9pPr marL="3886200" indent="-228600" eaLnBrk="0" fontAlgn="base" hangingPunct="0">
              <a:spcBef>
                <a:spcPts val="300"/>
              </a:spcBef>
              <a:spcAft>
                <a:spcPct val="0"/>
              </a:spcAft>
              <a:buClr>
                <a:schemeClr val="accent2"/>
              </a:buClr>
              <a:buFont typeface="Wingdings" panose="05000000000000000000" pitchFamily="2" charset="2"/>
              <a:buChar char="§"/>
              <a:defRPr kumimoji="1" sz="1600">
                <a:solidFill>
                  <a:schemeClr val="tx1"/>
                </a:solidFill>
                <a:latin typeface="Franklin Gothic Book" panose="020B0503020102020204" pitchFamily="34" charset="0"/>
              </a:defRPr>
            </a:lvl9pPr>
          </a:lstStyle>
          <a:p>
            <a:pPr algn="ctr" eaLnBrk="1" hangingPunct="1">
              <a:spcBef>
                <a:spcPct val="50000"/>
              </a:spcBef>
            </a:pPr>
            <a:r>
              <a:rPr lang="ja-JP" altLang="en-US" sz="2000" b="0" dirty="0">
                <a:solidFill>
                  <a:srgbClr val="000000"/>
                </a:solidFill>
                <a:latin typeface="ＭＳ Ｐゴシック" panose="020B0600070205080204" pitchFamily="50" charset="-128"/>
              </a:rPr>
              <a:t>埼玉県マスコット</a:t>
            </a:r>
            <a:endParaRPr lang="en-US" altLang="ja-JP" sz="2000" b="0" dirty="0">
              <a:solidFill>
                <a:srgbClr val="000000"/>
              </a:solidFill>
              <a:latin typeface="ＭＳ Ｐゴシック" panose="020B0600070205080204" pitchFamily="50" charset="-128"/>
            </a:endParaRPr>
          </a:p>
          <a:p>
            <a:pPr algn="ctr" eaLnBrk="1" hangingPunct="1">
              <a:spcBef>
                <a:spcPct val="50000"/>
              </a:spcBef>
              <a:buFontTx/>
              <a:buNone/>
            </a:pPr>
            <a:r>
              <a:rPr lang="ja-JP" altLang="en-US" sz="2000" b="0" dirty="0">
                <a:solidFill>
                  <a:srgbClr val="000000"/>
                </a:solidFill>
                <a:latin typeface="ＭＳ Ｐゴシック" panose="020B0600070205080204" pitchFamily="50" charset="-128"/>
              </a:rPr>
              <a:t>「さいたまっち」</a:t>
            </a:r>
          </a:p>
        </p:txBody>
      </p:sp>
      <p:pic>
        <p:nvPicPr>
          <p:cNvPr id="9" name="図 8" descr="http://bunya/docs/2013011700126/files/kensyo.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2705" y="6133133"/>
            <a:ext cx="628818" cy="612844"/>
          </a:xfrm>
          <a:prstGeom prst="rect">
            <a:avLst/>
          </a:prstGeom>
          <a:noFill/>
          <a:ln>
            <a:noFill/>
          </a:ln>
        </p:spPr>
      </p:pic>
      <p:sp>
        <p:nvSpPr>
          <p:cNvPr id="10" name="テキスト ボックス 2"/>
          <p:cNvSpPr txBox="1">
            <a:spLocks noChangeArrowheads="1"/>
          </p:cNvSpPr>
          <p:nvPr/>
        </p:nvSpPr>
        <p:spPr bwMode="auto">
          <a:xfrm>
            <a:off x="2767502" y="6211483"/>
            <a:ext cx="3799224" cy="454895"/>
          </a:xfrm>
          <a:prstGeom prst="rect">
            <a:avLst/>
          </a:prstGeom>
          <a:noFill/>
          <a:ln w="9525">
            <a:noFill/>
            <a:miter lim="800000"/>
            <a:headEnd/>
            <a:tailEnd/>
          </a:ln>
        </p:spPr>
        <p:txBody>
          <a:bodyPr rot="0" vert="horz" wrap="square" lIns="68580" tIns="34290" rIns="68580" bIns="34290" anchor="t" anchorCtr="0">
            <a:noAutofit/>
          </a:bodyPr>
          <a:lstStyle/>
          <a:p>
            <a:pPr algn="ctr"/>
            <a:r>
              <a:rPr lang="ja-JP" altLang="en-US" sz="2800" kern="100" dirty="0">
                <a:latin typeface="ＭＳ 明朝" panose="02020609040205080304" pitchFamily="17" charset="-128"/>
                <a:ea typeface="ＭＳ 明朝" panose="02020609040205080304" pitchFamily="17" charset="-128"/>
                <a:cs typeface="Times New Roman" panose="02020603050405020304" pitchFamily="18" charset="0"/>
              </a:rPr>
              <a:t>彩の国　　　</a:t>
            </a:r>
            <a:r>
              <a:rPr lang="ja-JP" altLang="en-US" sz="2800" kern="100" dirty="0">
                <a:latin typeface="游明朝" panose="02020400000000000000" pitchFamily="18" charset="-128"/>
                <a:ea typeface="HG丸ｺﾞｼｯｸM-PRO" panose="020F0600000000000000" pitchFamily="50" charset="-128"/>
                <a:cs typeface="Times New Roman" panose="02020603050405020304" pitchFamily="18" charset="0"/>
              </a:rPr>
              <a:t>埼玉県</a:t>
            </a:r>
            <a:endParaRPr lang="ja-JP" altLang="en-US" sz="48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BEC050A2-E3FF-44A2-A4B7-71E1415A0669}"/>
              </a:ext>
            </a:extLst>
          </p:cNvPr>
          <p:cNvSpPr/>
          <p:nvPr/>
        </p:nvSpPr>
        <p:spPr>
          <a:xfrm>
            <a:off x="0" y="5534"/>
            <a:ext cx="9144000" cy="1358139"/>
          </a:xfrm>
          <a:prstGeom prst="rect">
            <a:avLst/>
          </a:prstGeom>
          <a:solidFill>
            <a:srgbClr val="002060"/>
          </a:solidFill>
          <a:ln w="60325"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244583" y="112023"/>
            <a:ext cx="8845062" cy="1129604"/>
          </a:xfrm>
        </p:spPr>
        <p:txBody>
          <a:bodyPr>
            <a:noAutofit/>
          </a:bodyPr>
          <a:lstStyle/>
          <a:p>
            <a:pPr algn="dist"/>
            <a:r>
              <a:rPr kumimoji="1" lang="ja-JP" altLang="en-US" sz="7200" b="1" dirty="0">
                <a:ln w="28575">
                  <a:noFill/>
                </a:ln>
                <a:solidFill>
                  <a:schemeClr val="bg1"/>
                </a:solidFill>
                <a:effectLst/>
                <a:latin typeface="HG創英角ｺﾞｼｯｸUB" panose="020B0909000000000000" pitchFamily="49" charset="-128"/>
                <a:ea typeface="HG創英角ｺﾞｼｯｸUB" panose="020B0909000000000000" pitchFamily="49" charset="-128"/>
              </a:rPr>
              <a:t>大麻の乱用が急増</a:t>
            </a:r>
            <a:r>
              <a:rPr lang="ja-JP" altLang="en-US" sz="7200" b="1" dirty="0">
                <a:ln w="28575">
                  <a:noFill/>
                </a:ln>
                <a:solidFill>
                  <a:schemeClr val="bg1"/>
                </a:solidFill>
                <a:latin typeface="HG創英角ｺﾞｼｯｸUB" panose="020B0909000000000000" pitchFamily="49" charset="-128"/>
                <a:ea typeface="HG創英角ｺﾞｼｯｸUB" panose="020B0909000000000000" pitchFamily="49" charset="-128"/>
              </a:rPr>
              <a:t>！</a:t>
            </a:r>
            <a:endParaRPr kumimoji="1" lang="ja-JP" altLang="en-US" sz="7200" b="1" dirty="0">
              <a:ln w="28575">
                <a:noFill/>
              </a:ln>
              <a:solidFill>
                <a:schemeClr val="bg1"/>
              </a:solidFill>
              <a:effectLst/>
              <a:latin typeface="HG創英角ｺﾞｼｯｸUB" panose="020B0909000000000000" pitchFamily="49" charset="-128"/>
              <a:ea typeface="HG創英角ｺﾞｼｯｸUB" panose="020B0909000000000000" pitchFamily="49" charset="-128"/>
            </a:endParaRPr>
          </a:p>
        </p:txBody>
      </p:sp>
      <p:pic>
        <p:nvPicPr>
          <p:cNvPr id="13" name="図 12">
            <a:extLst>
              <a:ext uri="{FF2B5EF4-FFF2-40B4-BE49-F238E27FC236}">
                <a16:creationId xmlns:a16="http://schemas.microsoft.com/office/drawing/2014/main" id="{A2F33788-E813-4E4D-B5FE-B491AB7F78BF}"/>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50000"/>
                    </a14:imgEffect>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20122939">
            <a:off x="3333398" y="2967221"/>
            <a:ext cx="2477201" cy="2477201"/>
          </a:xfrm>
          <a:prstGeom prst="rect">
            <a:avLst/>
          </a:prstGeom>
          <a:effectLst/>
        </p:spPr>
      </p:pic>
      <p:sp>
        <p:nvSpPr>
          <p:cNvPr id="12" name="禁止 4">
            <a:extLst>
              <a:ext uri="{FF2B5EF4-FFF2-40B4-BE49-F238E27FC236}">
                <a16:creationId xmlns:a16="http://schemas.microsoft.com/office/drawing/2014/main" id="{D6DFB544-8D20-42AF-B77F-2126DBFF0504}"/>
              </a:ext>
            </a:extLst>
          </p:cNvPr>
          <p:cNvSpPr/>
          <p:nvPr/>
        </p:nvSpPr>
        <p:spPr>
          <a:xfrm>
            <a:off x="2847263" y="2481585"/>
            <a:ext cx="3376936" cy="3448472"/>
          </a:xfrm>
          <a:prstGeom prst="noSmoking">
            <a:avLst>
              <a:gd name="adj" fmla="val 11173"/>
            </a:avLst>
          </a:prstGeom>
          <a:solidFill>
            <a:srgbClr val="EE1C23"/>
          </a:solidFill>
          <a:ln w="28575">
            <a:solidFill>
              <a:schemeClr val="bg1"/>
            </a:solid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50">
              <a:solidFill>
                <a:schemeClr val="tx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591700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正方形/長方形 4"/>
          <p:cNvSpPr/>
          <p:nvPr/>
        </p:nvSpPr>
        <p:spPr>
          <a:xfrm>
            <a:off x="0" y="0"/>
            <a:ext cx="9144000" cy="7913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2"/>
          <p:cNvSpPr txBox="1">
            <a:spLocks noChangeArrowheads="1"/>
          </p:cNvSpPr>
          <p:nvPr/>
        </p:nvSpPr>
        <p:spPr bwMode="auto">
          <a:xfrm>
            <a:off x="98415" y="69062"/>
            <a:ext cx="8791273" cy="2104795"/>
          </a:xfrm>
          <a:prstGeom prst="rect">
            <a:avLst/>
          </a:prstGeom>
          <a:noFill/>
          <a:ln w="9525">
            <a:noFill/>
            <a:miter lim="800000"/>
            <a:headEnd/>
            <a:tailEnd/>
          </a:ln>
        </p:spPr>
        <p:txBody>
          <a:bodyPr rot="0" vert="horz" wrap="square" lIns="68580" tIns="34290" rIns="68580" bIns="34290" anchor="t" anchorCtr="0">
            <a:noAutofit/>
          </a:bodyPr>
          <a:lstStyle/>
          <a:p>
            <a:pPr algn="just"/>
            <a:r>
              <a:rPr lang="ja-JP" altLang="en-US" sz="3600" kern="100" dirty="0">
                <a:solidFill>
                  <a:schemeClr val="bg1"/>
                </a:solidFill>
                <a:latin typeface="游明朝" panose="02020400000000000000" pitchFamily="18" charset="-128"/>
                <a:ea typeface="HGPｺﾞｼｯｸE" panose="020B0900000000000000" pitchFamily="50" charset="-128"/>
                <a:cs typeface="Times New Roman" panose="02020603050405020304" pitchFamily="18" charset="0"/>
              </a:rPr>
              <a:t>●大麻とは</a:t>
            </a:r>
            <a:r>
              <a:rPr lang="en-US" altLang="ja-JP" sz="3600" kern="100" dirty="0">
                <a:solidFill>
                  <a:schemeClr val="bg1"/>
                </a:solidFill>
                <a:latin typeface="游明朝" panose="02020400000000000000" pitchFamily="18" charset="-128"/>
                <a:ea typeface="HGPｺﾞｼｯｸE" panose="020B0900000000000000" pitchFamily="50" charset="-128"/>
                <a:cs typeface="Times New Roman" panose="02020603050405020304" pitchFamily="18" charset="0"/>
              </a:rPr>
              <a:t>…</a:t>
            </a:r>
          </a:p>
          <a:p>
            <a:pPr algn="just"/>
            <a:endParaRPr lang="ja-JP" altLang="en-US" sz="1050"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2800" kern="100" dirty="0">
                <a:latin typeface="+mn-ea"/>
                <a:cs typeface="Times New Roman" panose="02020603050405020304" pitchFamily="18" charset="0"/>
              </a:rPr>
              <a:t>大麻草「カンナビス・サティバ・エル」という植物由来の　　薬物で、</a:t>
            </a:r>
            <a:r>
              <a:rPr lang="ja-JP" altLang="en-US" sz="2800" b="1" kern="100" dirty="0">
                <a:solidFill>
                  <a:srgbClr val="FF0000"/>
                </a:solidFill>
                <a:latin typeface="+mn-ea"/>
                <a:cs typeface="Times New Roman" panose="02020603050405020304" pitchFamily="18" charset="0"/>
              </a:rPr>
              <a:t>ＴＨＣ（テトラヒドロカンナビノール）</a:t>
            </a:r>
            <a:r>
              <a:rPr lang="ja-JP" altLang="en-US" sz="2800" kern="100" dirty="0">
                <a:latin typeface="+mn-ea"/>
                <a:cs typeface="Times New Roman" panose="02020603050405020304" pitchFamily="18" charset="0"/>
              </a:rPr>
              <a:t>という</a:t>
            </a:r>
            <a:r>
              <a:rPr lang="ja-JP" altLang="en-US" sz="2800" b="1" kern="100" dirty="0">
                <a:solidFill>
                  <a:srgbClr val="FF0000"/>
                </a:solidFill>
                <a:latin typeface="+mn-ea"/>
                <a:cs typeface="Times New Roman" panose="02020603050405020304" pitchFamily="18" charset="0"/>
              </a:rPr>
              <a:t>有害な</a:t>
            </a:r>
            <a:r>
              <a:rPr lang="ja-JP" altLang="en-US" sz="2800" kern="100" dirty="0">
                <a:latin typeface="+mn-ea"/>
                <a:cs typeface="Times New Roman" panose="02020603050405020304" pitchFamily="18" charset="0"/>
              </a:rPr>
              <a:t>　</a:t>
            </a:r>
            <a:r>
              <a:rPr lang="ja-JP" altLang="en-US" sz="2800" b="1" kern="100" dirty="0">
                <a:solidFill>
                  <a:srgbClr val="FF0000"/>
                </a:solidFill>
                <a:latin typeface="+mn-ea"/>
                <a:cs typeface="Times New Roman" panose="02020603050405020304" pitchFamily="18" charset="0"/>
              </a:rPr>
              <a:t>幻覚成分</a:t>
            </a:r>
            <a:r>
              <a:rPr lang="ja-JP" altLang="en-US" sz="2800" kern="100" dirty="0">
                <a:latin typeface="+mn-ea"/>
                <a:cs typeface="Times New Roman" panose="02020603050405020304" pitchFamily="18" charset="0"/>
              </a:rPr>
              <a:t>を含みます。</a:t>
            </a:r>
          </a:p>
        </p:txBody>
      </p:sp>
      <p:pic>
        <p:nvPicPr>
          <p:cNvPr id="21" name="図 20"/>
          <p:cNvPicPr/>
          <p:nvPr/>
        </p:nvPicPr>
        <p:blipFill>
          <a:blip r:embed="rId4"/>
          <a:stretch>
            <a:fillRect/>
          </a:stretch>
        </p:blipFill>
        <p:spPr>
          <a:xfrm>
            <a:off x="2673677" y="4767416"/>
            <a:ext cx="2760965" cy="2002929"/>
          </a:xfrm>
          <a:prstGeom prst="rect">
            <a:avLst/>
          </a:prstGeom>
          <a:ln>
            <a:solidFill>
              <a:schemeClr val="bg1"/>
            </a:solidFill>
          </a:ln>
        </p:spPr>
      </p:pic>
      <p:sp>
        <p:nvSpPr>
          <p:cNvPr id="19" name="テキスト ボックス 32"/>
          <p:cNvSpPr txBox="1"/>
          <p:nvPr/>
        </p:nvSpPr>
        <p:spPr>
          <a:xfrm>
            <a:off x="335480" y="4177088"/>
            <a:ext cx="1990725" cy="552811"/>
          </a:xfrm>
          <a:prstGeom prst="rect">
            <a:avLst/>
          </a:prstGeom>
          <a:ln/>
        </p:spPr>
        <p:style>
          <a:lnRef idx="1">
            <a:schemeClr val="dk1"/>
          </a:lnRef>
          <a:fillRef idx="3">
            <a:schemeClr val="dk1"/>
          </a:fillRef>
          <a:effectRef idx="2">
            <a:schemeClr val="dk1"/>
          </a:effectRef>
          <a:fontRef idx="minor">
            <a:schemeClr val="lt1"/>
          </a:fontRef>
        </p:style>
        <p:txBody>
          <a:bodyPr wrap="square" rtlCol="0" anchor="ctr">
            <a:noAutofit/>
          </a:bodyPr>
          <a:lstStyle/>
          <a:p>
            <a:pPr algn="ctr"/>
            <a:r>
              <a:rPr lang="ja-JP" altLang="en-US" sz="3200" dirty="0">
                <a:solidFill>
                  <a:srgbClr val="FFFFFF"/>
                </a:solidFill>
                <a:latin typeface="ＭＳ Ｐゴシック" panose="020B0600070205080204" pitchFamily="50" charset="-128"/>
                <a:ea typeface="HG創英角ｺﾞｼｯｸUB" panose="020B0909000000000000" pitchFamily="49" charset="-128"/>
                <a:cs typeface="Times New Roman" panose="02020603050405020304" pitchFamily="18" charset="0"/>
              </a:rPr>
              <a:t>大麻草</a:t>
            </a:r>
            <a:endParaRPr lang="ja-JP" altLang="en-US" sz="3200"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0" name="テキスト ボックス 32"/>
          <p:cNvSpPr txBox="1"/>
          <p:nvPr/>
        </p:nvSpPr>
        <p:spPr>
          <a:xfrm>
            <a:off x="2673676" y="4177087"/>
            <a:ext cx="2760966" cy="552811"/>
          </a:xfrm>
          <a:prstGeom prst="rect">
            <a:avLst/>
          </a:prstGeom>
          <a:ln/>
        </p:spPr>
        <p:style>
          <a:lnRef idx="1">
            <a:schemeClr val="dk1"/>
          </a:lnRef>
          <a:fillRef idx="3">
            <a:schemeClr val="dk1"/>
          </a:fillRef>
          <a:effectRef idx="2">
            <a:schemeClr val="dk1"/>
          </a:effectRef>
          <a:fontRef idx="minor">
            <a:schemeClr val="lt1"/>
          </a:fontRef>
        </p:style>
        <p:txBody>
          <a:bodyPr wrap="square" rtlCol="0" anchor="ctr">
            <a:noAutofit/>
          </a:bodyPr>
          <a:lstStyle/>
          <a:p>
            <a:pPr algn="ctr"/>
            <a:r>
              <a:rPr lang="ja-JP" altLang="en-US" sz="3200" dirty="0">
                <a:solidFill>
                  <a:srgbClr val="FFFFFF"/>
                </a:solidFill>
                <a:latin typeface="ＭＳ Ｐゴシック" panose="020B0600070205080204" pitchFamily="50" charset="-128"/>
                <a:ea typeface="HG創英角ｺﾞｼｯｸUB" panose="020B0909000000000000" pitchFamily="49" charset="-128"/>
                <a:cs typeface="Times New Roman" panose="02020603050405020304" pitchFamily="18" charset="0"/>
              </a:rPr>
              <a:t>乾燥大麻</a:t>
            </a:r>
            <a:endParaRPr lang="ja-JP" altLang="en-US" sz="3200"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6" name="テキスト ボックス 2"/>
          <p:cNvSpPr txBox="1">
            <a:spLocks noChangeArrowheads="1"/>
          </p:cNvSpPr>
          <p:nvPr/>
        </p:nvSpPr>
        <p:spPr bwMode="auto">
          <a:xfrm>
            <a:off x="5897952" y="4485018"/>
            <a:ext cx="2807056" cy="2285241"/>
          </a:xfrm>
          <a:prstGeom prst="rect">
            <a:avLst/>
          </a:prstGeom>
          <a:ln>
            <a:headEnd/>
            <a:tailEnd/>
          </a:ln>
        </p:spPr>
        <p:style>
          <a:lnRef idx="2">
            <a:schemeClr val="dk1"/>
          </a:lnRef>
          <a:fillRef idx="1">
            <a:schemeClr val="lt1"/>
          </a:fillRef>
          <a:effectRef idx="0">
            <a:schemeClr val="dk1"/>
          </a:effectRef>
          <a:fontRef idx="minor">
            <a:schemeClr val="dk1"/>
          </a:fontRef>
        </p:style>
        <p:txBody>
          <a:bodyPr rot="0" vert="horz" wrap="square" lIns="68580" tIns="34290" rIns="68580" bIns="34290" anchor="ctr" anchorCtr="0">
            <a:spAutoFit/>
          </a:bodyPr>
          <a:lstStyle/>
          <a:p>
            <a:pPr algn="just"/>
            <a:r>
              <a:rPr lang="ja-JP" altLang="en-US" sz="2400" kern="100" dirty="0">
                <a:latin typeface="メイリオ" panose="020B0604030504040204" pitchFamily="50" charset="-128"/>
                <a:ea typeface="メイリオ" panose="020B0604030504040204" pitchFamily="50" charset="-128"/>
                <a:cs typeface="Times New Roman" panose="02020603050405020304" pitchFamily="18" charset="0"/>
              </a:rPr>
              <a:t>草、野菜、</a:t>
            </a:r>
            <a:endParaRPr lang="en-US"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2400" kern="100" dirty="0">
                <a:latin typeface="メイリオ" panose="020B0604030504040204" pitchFamily="50" charset="-128"/>
                <a:ea typeface="メイリオ" panose="020B0604030504040204" pitchFamily="50" charset="-128"/>
                <a:cs typeface="Times New Roman" panose="02020603050405020304" pitchFamily="18" charset="0"/>
              </a:rPr>
              <a:t>ハッパ、グラス</a:t>
            </a:r>
            <a:endParaRPr lang="en-US"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2400" kern="100" dirty="0">
                <a:latin typeface="メイリオ" panose="020B0604030504040204" pitchFamily="50" charset="-128"/>
                <a:ea typeface="メイリオ" panose="020B0604030504040204" pitchFamily="50" charset="-128"/>
                <a:cs typeface="Times New Roman" panose="02020603050405020304" pitchFamily="18" charset="0"/>
              </a:rPr>
              <a:t>マリファナ、</a:t>
            </a:r>
            <a:endParaRPr lang="en-US"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2400" kern="100" dirty="0">
                <a:latin typeface="メイリオ" panose="020B0604030504040204" pitchFamily="50" charset="-128"/>
                <a:ea typeface="メイリオ" panose="020B0604030504040204" pitchFamily="50" charset="-128"/>
                <a:cs typeface="Times New Roman" panose="02020603050405020304" pitchFamily="18" charset="0"/>
              </a:rPr>
              <a:t>チョコ</a:t>
            </a:r>
            <a:endParaRPr lang="en-US"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2400" kern="100" dirty="0">
                <a:latin typeface="メイリオ" panose="020B0604030504040204" pitchFamily="50" charset="-128"/>
                <a:ea typeface="メイリオ" panose="020B0604030504040204" pitchFamily="50" charset="-128"/>
                <a:cs typeface="Times New Roman" panose="02020603050405020304" pitchFamily="18" charset="0"/>
              </a:rPr>
              <a:t>ハシッシュ</a:t>
            </a:r>
            <a:endParaRPr lang="en-US"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en-US" sz="2400" kern="100" dirty="0">
                <a:latin typeface="メイリオ" panose="020B0604030504040204" pitchFamily="50" charset="-128"/>
                <a:ea typeface="メイリオ" panose="020B0604030504040204" pitchFamily="50" charset="-128"/>
                <a:cs typeface="Times New Roman" panose="02020603050405020304" pitchFamily="18" charset="0"/>
              </a:rPr>
              <a:t>など・・・</a:t>
            </a:r>
            <a:endParaRPr lang="en-US" altLang="ja-JP" sz="2400" kern="100" dirty="0">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24" name="図 23" descr="http://bunya/docs/2013011700126/files/kensyo.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9733" y="197042"/>
            <a:ext cx="405000" cy="405000"/>
          </a:xfrm>
          <a:prstGeom prst="rect">
            <a:avLst/>
          </a:prstGeom>
          <a:noFill/>
          <a:ln>
            <a:noFill/>
          </a:ln>
        </p:spPr>
      </p:pic>
      <p:sp>
        <p:nvSpPr>
          <p:cNvPr id="27" name="テキスト ボックス 2"/>
          <p:cNvSpPr txBox="1">
            <a:spLocks noChangeArrowheads="1"/>
          </p:cNvSpPr>
          <p:nvPr/>
        </p:nvSpPr>
        <p:spPr bwMode="auto">
          <a:xfrm>
            <a:off x="8072234" y="172094"/>
            <a:ext cx="1071766" cy="454895"/>
          </a:xfrm>
          <a:prstGeom prst="rect">
            <a:avLst/>
          </a:prstGeom>
          <a:noFill/>
          <a:ln w="9525">
            <a:noFill/>
            <a:miter lim="800000"/>
            <a:headEnd/>
            <a:tailEnd/>
          </a:ln>
        </p:spPr>
        <p:txBody>
          <a:bodyPr rot="0" vert="horz" wrap="square" lIns="68580" tIns="34290" rIns="68580" bIns="34290" anchor="t" anchorCtr="0">
            <a:noAutofit/>
          </a:bodyPr>
          <a:lstStyle/>
          <a:p>
            <a:pPr algn="ctr"/>
            <a:r>
              <a:rPr lang="ja-JP" altLang="en-US" sz="1350" kern="100" dirty="0">
                <a:solidFill>
                  <a:schemeClr val="bg1"/>
                </a:solidFill>
                <a:latin typeface="ＭＳ 明朝" panose="02020609040205080304" pitchFamily="17" charset="-128"/>
                <a:ea typeface="ＭＳ 明朝" panose="02020609040205080304" pitchFamily="17" charset="-128"/>
                <a:cs typeface="Times New Roman" panose="02020603050405020304" pitchFamily="18" charset="0"/>
              </a:rPr>
              <a:t>彩の国</a:t>
            </a:r>
            <a:endParaRPr lang="en-US" altLang="ja-JP" sz="1350" kern="100" dirty="0">
              <a:solidFill>
                <a:schemeClr val="bg1"/>
              </a:solidFill>
              <a:latin typeface="ＭＳ 明朝" panose="02020609040205080304" pitchFamily="17" charset="-128"/>
              <a:ea typeface="ＭＳ 明朝" panose="02020609040205080304" pitchFamily="17" charset="-128"/>
              <a:cs typeface="Times New Roman" panose="02020603050405020304" pitchFamily="18" charset="0"/>
            </a:endParaRPr>
          </a:p>
          <a:p>
            <a:pPr algn="ctr"/>
            <a:r>
              <a:rPr lang="ja-JP" altLang="en-US" sz="135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rPr>
              <a:t>埼玉県</a:t>
            </a:r>
            <a:endParaRPr lang="ja-JP" altLang="en-US" sz="2400"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7F5FBC8E-7161-44CD-961A-2C16242DC66D}"/>
              </a:ext>
            </a:extLst>
          </p:cNvPr>
          <p:cNvSpPr/>
          <p:nvPr/>
        </p:nvSpPr>
        <p:spPr>
          <a:xfrm>
            <a:off x="335481" y="2215858"/>
            <a:ext cx="6617410" cy="1815882"/>
          </a:xfrm>
          <a:prstGeom prst="rect">
            <a:avLst/>
          </a:prstGeom>
        </p:spPr>
        <p:txBody>
          <a:bodyPr wrap="square">
            <a:spAutoFit/>
          </a:bodyPr>
          <a:lstStyle/>
          <a:p>
            <a:pPr marL="342900" lvl="0" indent="-342900" algn="just">
              <a:spcAft>
                <a:spcPts val="0"/>
              </a:spcAft>
              <a:buFont typeface="Wingdings" panose="05000000000000000000" pitchFamily="2" charset="2"/>
              <a:buChar char=""/>
            </a:pPr>
            <a:r>
              <a:rPr lang="ja-JP" altLang="ja-JP" sz="2800" kern="100" dirty="0">
                <a:latin typeface="游明朝" panose="02020400000000000000" pitchFamily="18" charset="-128"/>
                <a:ea typeface="HGPｺﾞｼｯｸE" panose="020B0900000000000000" pitchFamily="50" charset="-128"/>
                <a:cs typeface="Times New Roman" panose="02020603050405020304" pitchFamily="18" charset="0"/>
              </a:rPr>
              <a:t>所持、譲り受け、または譲り渡した場合</a:t>
            </a:r>
            <a:endParaRPr lang="ja-JP" altLang="ja-JP" sz="2800" kern="100" dirty="0">
              <a:latin typeface="游明朝" panose="02020400000000000000" pitchFamily="18" charset="-128"/>
              <a:ea typeface="游明朝" panose="02020400000000000000" pitchFamily="18" charset="-128"/>
              <a:cs typeface="Times New Roman" panose="02020603050405020304" pitchFamily="18" charset="0"/>
            </a:endParaRPr>
          </a:p>
          <a:p>
            <a:pPr indent="266700" algn="just">
              <a:spcAft>
                <a:spcPts val="0"/>
              </a:spcAft>
            </a:pPr>
            <a:r>
              <a:rPr lang="ja-JP" altLang="ja-JP" sz="2800" kern="100" dirty="0">
                <a:solidFill>
                  <a:srgbClr val="FF0000"/>
                </a:solidFill>
                <a:latin typeface="游明朝" panose="02020400000000000000" pitchFamily="18" charset="-128"/>
                <a:ea typeface="HGPｺﾞｼｯｸE" panose="020B0900000000000000" pitchFamily="50" charset="-128"/>
                <a:cs typeface="Times New Roman" panose="02020603050405020304" pitchFamily="18" charset="0"/>
              </a:rPr>
              <a:t>５年以下の懲役</a:t>
            </a:r>
            <a:endParaRPr lang="ja-JP" altLang="ja-JP" sz="2800" kern="100" dirty="0">
              <a:latin typeface="游明朝" panose="02020400000000000000" pitchFamily="18" charset="-128"/>
              <a:ea typeface="游明朝" panose="02020400000000000000" pitchFamily="18" charset="-128"/>
              <a:cs typeface="Times New Roman" panose="02020603050405020304" pitchFamily="18" charset="0"/>
            </a:endParaRPr>
          </a:p>
          <a:p>
            <a:pPr marL="342900" lvl="0" indent="-342900" algn="just">
              <a:spcAft>
                <a:spcPts val="0"/>
              </a:spcAft>
              <a:buFont typeface="Wingdings" panose="05000000000000000000" pitchFamily="2" charset="2"/>
              <a:buChar char=""/>
            </a:pPr>
            <a:r>
              <a:rPr lang="ja-JP" altLang="ja-JP" sz="2800" kern="100" dirty="0">
                <a:latin typeface="游明朝" panose="02020400000000000000" pitchFamily="18" charset="-128"/>
                <a:ea typeface="HGPｺﾞｼｯｸE" panose="020B0900000000000000" pitchFamily="50" charset="-128"/>
                <a:cs typeface="Times New Roman" panose="02020603050405020304" pitchFamily="18" charset="0"/>
              </a:rPr>
              <a:t>輸入、輸出、栽培した場合</a:t>
            </a:r>
            <a:endParaRPr lang="ja-JP" altLang="ja-JP" sz="2800" kern="100" dirty="0">
              <a:latin typeface="游明朝" panose="02020400000000000000" pitchFamily="18" charset="-128"/>
              <a:ea typeface="游明朝" panose="02020400000000000000" pitchFamily="18" charset="-128"/>
              <a:cs typeface="Times New Roman" panose="02020603050405020304" pitchFamily="18" charset="0"/>
            </a:endParaRPr>
          </a:p>
          <a:p>
            <a:pPr indent="266700" algn="just">
              <a:spcAft>
                <a:spcPts val="0"/>
              </a:spcAft>
            </a:pPr>
            <a:r>
              <a:rPr lang="ja-JP" altLang="ja-JP" sz="2800" kern="100" dirty="0">
                <a:solidFill>
                  <a:srgbClr val="FF0000"/>
                </a:solidFill>
                <a:latin typeface="游明朝" panose="02020400000000000000" pitchFamily="18" charset="-128"/>
                <a:ea typeface="HGPｺﾞｼｯｸE" panose="020B0900000000000000" pitchFamily="50" charset="-128"/>
                <a:cs typeface="Times New Roman" panose="02020603050405020304" pitchFamily="18" charset="0"/>
              </a:rPr>
              <a:t>７年以下の懲役　</a:t>
            </a:r>
            <a:endPar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 name="吹き出し: 角を丸めた四角形 1">
            <a:extLst>
              <a:ext uri="{FF2B5EF4-FFF2-40B4-BE49-F238E27FC236}">
                <a16:creationId xmlns:a16="http://schemas.microsoft.com/office/drawing/2014/main" id="{9B65E51E-4C02-4D9E-B476-5F99C4A4D69D}"/>
              </a:ext>
            </a:extLst>
          </p:cNvPr>
          <p:cNvSpPr/>
          <p:nvPr/>
        </p:nvSpPr>
        <p:spPr>
          <a:xfrm>
            <a:off x="5917664" y="3229837"/>
            <a:ext cx="2807056" cy="1005783"/>
          </a:xfrm>
          <a:prstGeom prst="wedgeRoundRectCallout">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22" name="テキスト ボックス 2">
            <a:extLst>
              <a:ext uri="{FF2B5EF4-FFF2-40B4-BE49-F238E27FC236}">
                <a16:creationId xmlns:a16="http://schemas.microsoft.com/office/drawing/2014/main" id="{446478DC-A517-486F-A177-451715E15A74}"/>
              </a:ext>
            </a:extLst>
          </p:cNvPr>
          <p:cNvSpPr txBox="1">
            <a:spLocks noChangeArrowheads="1"/>
          </p:cNvSpPr>
          <p:nvPr/>
        </p:nvSpPr>
        <p:spPr bwMode="auto">
          <a:xfrm>
            <a:off x="5984486" y="3373197"/>
            <a:ext cx="2673411" cy="807913"/>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rot="0" vert="horz" wrap="square" lIns="68580" tIns="34290" rIns="68580" bIns="34290" anchor="t" anchorCtr="0">
            <a:spAutoFit/>
          </a:bodyPr>
          <a:lstStyle/>
          <a:p>
            <a:pPr algn="ctr"/>
            <a:r>
              <a:rPr lang="ja-JP" altLang="en-US" sz="2400"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通称名や俗称で</a:t>
            </a:r>
            <a:endParaRPr lang="en-US" altLang="ja-JP" sz="2400"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a:p>
            <a:pPr algn="ctr"/>
            <a:r>
              <a:rPr lang="ja-JP" altLang="en-US" sz="2400"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rPr>
              <a:t>取引されています</a:t>
            </a:r>
            <a:endParaRPr lang="en-US" altLang="ja-JP" sz="2400" kern="100" dirty="0">
              <a:solidFill>
                <a:schemeClr val="bg1"/>
              </a:solidFill>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3" name="図 2">
            <a:extLst>
              <a:ext uri="{FF2B5EF4-FFF2-40B4-BE49-F238E27FC236}">
                <a16:creationId xmlns:a16="http://schemas.microsoft.com/office/drawing/2014/main" id="{F4C4D5E9-640C-477D-9EBB-93BA5D18D961}"/>
              </a:ext>
            </a:extLst>
          </p:cNvPr>
          <p:cNvPicPr>
            <a:picLocks noChangeAspect="1"/>
          </p:cNvPicPr>
          <p:nvPr/>
        </p:nvPicPr>
        <p:blipFill>
          <a:blip r:embed="rId6"/>
          <a:stretch>
            <a:fillRect/>
          </a:stretch>
        </p:blipFill>
        <p:spPr>
          <a:xfrm>
            <a:off x="335481" y="4773631"/>
            <a:ext cx="1990725" cy="2019300"/>
          </a:xfrm>
          <a:prstGeom prst="rect">
            <a:avLst/>
          </a:prstGeom>
          <a:ln>
            <a:solidFill>
              <a:schemeClr val="bg1"/>
            </a:solidFill>
          </a:ln>
        </p:spPr>
      </p:pic>
    </p:spTree>
    <p:extLst>
      <p:ext uri="{BB962C8B-B14F-4D97-AF65-F5344CB8AC3E}">
        <p14:creationId xmlns:p14="http://schemas.microsoft.com/office/powerpoint/2010/main" val="2374914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7" name="正方形/長方形 16"/>
          <p:cNvSpPr/>
          <p:nvPr/>
        </p:nvSpPr>
        <p:spPr>
          <a:xfrm>
            <a:off x="0" y="0"/>
            <a:ext cx="9144000" cy="7913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BF639FF5-AD9A-4819-9584-14F1F9FA745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895935" y="1659226"/>
            <a:ext cx="3583048" cy="2428674"/>
          </a:xfrm>
          <a:prstGeom prst="rect">
            <a:avLst/>
          </a:prstGeom>
          <a:ln>
            <a:solidFill>
              <a:schemeClr val="bg1"/>
            </a:solidFill>
          </a:ln>
        </p:spPr>
      </p:pic>
      <p:pic>
        <p:nvPicPr>
          <p:cNvPr id="5" name="図 4">
            <a:extLst>
              <a:ext uri="{FF2B5EF4-FFF2-40B4-BE49-F238E27FC236}">
                <a16:creationId xmlns:a16="http://schemas.microsoft.com/office/drawing/2014/main" id="{4F3281D1-9846-4CEF-AA9C-1B94110AD009}"/>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54182" y="1659225"/>
            <a:ext cx="3053548" cy="845083"/>
          </a:xfrm>
          <a:prstGeom prst="rect">
            <a:avLst/>
          </a:prstGeom>
          <a:solidFill>
            <a:srgbClr val="FFFFFF">
              <a:shade val="85000"/>
            </a:srgbClr>
          </a:solidFill>
          <a:ln w="19050" cap="sq">
            <a:solidFill>
              <a:schemeClr val="bg1"/>
            </a:solidFill>
            <a:miter lim="800000"/>
          </a:ln>
          <a:effectLst>
            <a:outerShdw blurRad="55000" dist="18000" dir="5400000" algn="tl" rotWithShape="0">
              <a:srgbClr val="000000">
                <a:alpha val="40000"/>
              </a:srgbClr>
            </a:outerShdw>
          </a:effectLst>
        </p:spPr>
      </p:pic>
      <p:sp>
        <p:nvSpPr>
          <p:cNvPr id="6" name="テキスト ボックス 32">
            <a:extLst>
              <a:ext uri="{FF2B5EF4-FFF2-40B4-BE49-F238E27FC236}">
                <a16:creationId xmlns:a16="http://schemas.microsoft.com/office/drawing/2014/main" id="{F3516DD2-21C9-4FCD-856E-381BFB1C355B}"/>
              </a:ext>
            </a:extLst>
          </p:cNvPr>
          <p:cNvSpPr txBox="1"/>
          <p:nvPr/>
        </p:nvSpPr>
        <p:spPr>
          <a:xfrm>
            <a:off x="635055" y="914144"/>
            <a:ext cx="3053548" cy="709221"/>
          </a:xfrm>
          <a:prstGeom prst="rect">
            <a:avLst/>
          </a:prstGeom>
          <a:ln/>
        </p:spPr>
        <p:style>
          <a:lnRef idx="1">
            <a:schemeClr val="dk1"/>
          </a:lnRef>
          <a:fillRef idx="3">
            <a:schemeClr val="dk1"/>
          </a:fillRef>
          <a:effectRef idx="2">
            <a:schemeClr val="dk1"/>
          </a:effectRef>
          <a:fontRef idx="minor">
            <a:schemeClr val="lt1"/>
          </a:fontRef>
        </p:style>
        <p:txBody>
          <a:bodyPr wrap="square" rtlCol="0">
            <a:noAutofit/>
          </a:bodyPr>
          <a:lstStyle/>
          <a:p>
            <a:pPr algn="ctr"/>
            <a:r>
              <a:rPr lang="ja-JP" altLang="en-US" sz="3200" dirty="0">
                <a:solidFill>
                  <a:srgbClr val="FFFFFF"/>
                </a:solidFill>
                <a:latin typeface="ＭＳ Ｐゴシック" panose="020B0600070205080204" pitchFamily="50" charset="-128"/>
                <a:ea typeface="HG創英角ｺﾞｼｯｸUB" panose="020B0909000000000000" pitchFamily="49" charset="-128"/>
                <a:cs typeface="Times New Roman" panose="02020603050405020304" pitchFamily="18" charset="0"/>
              </a:rPr>
              <a:t>大麻リキッド</a:t>
            </a:r>
            <a:endParaRPr lang="ja-JP" altLang="en-US" sz="3200"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7" name="テキスト ボックス 32">
            <a:extLst>
              <a:ext uri="{FF2B5EF4-FFF2-40B4-BE49-F238E27FC236}">
                <a16:creationId xmlns:a16="http://schemas.microsoft.com/office/drawing/2014/main" id="{63DC7709-ABAA-4EBA-BEE4-E9A632A089CC}"/>
              </a:ext>
            </a:extLst>
          </p:cNvPr>
          <p:cNvSpPr txBox="1"/>
          <p:nvPr/>
        </p:nvSpPr>
        <p:spPr>
          <a:xfrm>
            <a:off x="4895934" y="914144"/>
            <a:ext cx="3583049" cy="709221"/>
          </a:xfrm>
          <a:prstGeom prst="rect">
            <a:avLst/>
          </a:prstGeom>
          <a:ln/>
        </p:spPr>
        <p:style>
          <a:lnRef idx="1">
            <a:schemeClr val="dk1"/>
          </a:lnRef>
          <a:fillRef idx="3">
            <a:schemeClr val="dk1"/>
          </a:fillRef>
          <a:effectRef idx="2">
            <a:schemeClr val="dk1"/>
          </a:effectRef>
          <a:fontRef idx="minor">
            <a:schemeClr val="lt1"/>
          </a:fontRef>
        </p:style>
        <p:txBody>
          <a:bodyPr wrap="square" rtlCol="0">
            <a:noAutofit/>
          </a:bodyPr>
          <a:lstStyle/>
          <a:p>
            <a:pPr algn="ctr"/>
            <a:r>
              <a:rPr lang="ja-JP" altLang="en-US" sz="3200" dirty="0">
                <a:solidFill>
                  <a:srgbClr val="FFFFFF"/>
                </a:solidFill>
                <a:latin typeface="ＭＳ Ｐゴシック" panose="020B0600070205080204" pitchFamily="50" charset="-128"/>
                <a:ea typeface="HG創英角ｺﾞｼｯｸUB" panose="020B0909000000000000" pitchFamily="49" charset="-128"/>
                <a:cs typeface="Times New Roman" panose="02020603050405020304" pitchFamily="18" charset="0"/>
              </a:rPr>
              <a:t>大麻ワックス</a:t>
            </a:r>
            <a:endParaRPr lang="ja-JP" altLang="en-US" sz="3200" dirty="0">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0" name="爆発 2 13">
            <a:extLst>
              <a:ext uri="{FF2B5EF4-FFF2-40B4-BE49-F238E27FC236}">
                <a16:creationId xmlns:a16="http://schemas.microsoft.com/office/drawing/2014/main" id="{46D29CA0-BA95-478E-B7D4-EB9E97A7FD2C}"/>
              </a:ext>
            </a:extLst>
          </p:cNvPr>
          <p:cNvSpPr/>
          <p:nvPr/>
        </p:nvSpPr>
        <p:spPr>
          <a:xfrm rot="521816">
            <a:off x="3738479" y="3187585"/>
            <a:ext cx="3435796" cy="1872349"/>
          </a:xfrm>
          <a:prstGeom prst="irregularSeal2">
            <a:avLst/>
          </a:prstGeom>
          <a:solidFill>
            <a:srgbClr val="FFF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950"/>
          </a:p>
        </p:txBody>
      </p:sp>
      <p:sp>
        <p:nvSpPr>
          <p:cNvPr id="11" name="テキスト ボックス 10">
            <a:extLst>
              <a:ext uri="{FF2B5EF4-FFF2-40B4-BE49-F238E27FC236}">
                <a16:creationId xmlns:a16="http://schemas.microsoft.com/office/drawing/2014/main" id="{2BB9E392-5807-4CD2-89F6-28CC396A3446}"/>
              </a:ext>
            </a:extLst>
          </p:cNvPr>
          <p:cNvSpPr txBox="1"/>
          <p:nvPr/>
        </p:nvSpPr>
        <p:spPr>
          <a:xfrm>
            <a:off x="3887221" y="3756867"/>
            <a:ext cx="2914590" cy="830997"/>
          </a:xfrm>
          <a:prstGeom prst="rect">
            <a:avLst/>
          </a:prstGeom>
          <a:noFill/>
        </p:spPr>
        <p:txBody>
          <a:bodyPr wrap="square" rtlCol="0">
            <a:spAutoFit/>
          </a:bodyPr>
          <a:lstStyle/>
          <a:p>
            <a:pPr algn="ctr"/>
            <a:r>
              <a:rPr lang="ja-JP" altLang="en-US" sz="2400" dirty="0">
                <a:latin typeface="HGS創英角ﾎﾟｯﾌﾟ体" panose="040B0A00000000000000" pitchFamily="50" charset="-128"/>
                <a:ea typeface="HGS創英角ﾎﾟｯﾌﾟ体" panose="040B0A00000000000000" pitchFamily="50" charset="-128"/>
              </a:rPr>
              <a:t>成分が濃縮され</a:t>
            </a:r>
            <a:endParaRPr lang="en-US" altLang="ja-JP" sz="2400" dirty="0">
              <a:latin typeface="HGS創英角ﾎﾟｯﾌﾟ体" panose="040B0A00000000000000" pitchFamily="50" charset="-128"/>
              <a:ea typeface="HGS創英角ﾎﾟｯﾌﾟ体" panose="040B0A00000000000000" pitchFamily="50" charset="-128"/>
            </a:endParaRPr>
          </a:p>
          <a:p>
            <a:pPr algn="ctr"/>
            <a:r>
              <a:rPr lang="ja-JP" altLang="en-US" sz="2400" dirty="0">
                <a:latin typeface="HGS創英角ﾎﾟｯﾌﾟ体" panose="040B0A00000000000000" pitchFamily="50" charset="-128"/>
                <a:ea typeface="HGS創英角ﾎﾟｯﾌﾟ体" panose="040B0A00000000000000" pitchFamily="50" charset="-128"/>
              </a:rPr>
              <a:t>危険性大！</a:t>
            </a:r>
          </a:p>
        </p:txBody>
      </p:sp>
      <p:sp>
        <p:nvSpPr>
          <p:cNvPr id="12" name="テキスト ボックス 2">
            <a:extLst>
              <a:ext uri="{FF2B5EF4-FFF2-40B4-BE49-F238E27FC236}">
                <a16:creationId xmlns:a16="http://schemas.microsoft.com/office/drawing/2014/main" id="{672C2661-445D-467D-B7C2-48B319DB3DB3}"/>
              </a:ext>
            </a:extLst>
          </p:cNvPr>
          <p:cNvSpPr txBox="1">
            <a:spLocks noChangeArrowheads="1"/>
          </p:cNvSpPr>
          <p:nvPr/>
        </p:nvSpPr>
        <p:spPr bwMode="auto">
          <a:xfrm>
            <a:off x="98416" y="69062"/>
            <a:ext cx="8875948" cy="845082"/>
          </a:xfrm>
          <a:prstGeom prst="rect">
            <a:avLst/>
          </a:prstGeom>
          <a:noFill/>
          <a:ln w="9525">
            <a:noFill/>
            <a:miter lim="800000"/>
            <a:headEnd/>
            <a:tailEnd/>
          </a:ln>
        </p:spPr>
        <p:txBody>
          <a:bodyPr rot="0" vert="horz" wrap="square" lIns="68580" tIns="34290" rIns="68580" bIns="34290" anchor="t" anchorCtr="0">
            <a:noAutofit/>
          </a:bodyPr>
          <a:lstStyle/>
          <a:p>
            <a:pPr algn="just"/>
            <a:r>
              <a:rPr lang="ja-JP" altLang="en-US" sz="3600" kern="100" dirty="0">
                <a:solidFill>
                  <a:schemeClr val="bg1"/>
                </a:solidFill>
                <a:latin typeface="游明朝" panose="02020400000000000000" pitchFamily="18" charset="-128"/>
                <a:ea typeface="HGPｺﾞｼｯｸE" panose="020B0900000000000000" pitchFamily="50" charset="-128"/>
                <a:cs typeface="Times New Roman" panose="02020603050405020304" pitchFamily="18" charset="0"/>
              </a:rPr>
              <a:t>●新しいタイプの大麻に注意！</a:t>
            </a:r>
          </a:p>
          <a:p>
            <a:pPr algn="just"/>
            <a:endParaRPr lang="ja-JP" altLang="en-US" sz="105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572DEE6E-A39A-46F9-B3B8-FFBB61E909FF}"/>
              </a:ext>
            </a:extLst>
          </p:cNvPr>
          <p:cNvSpPr txBox="1"/>
          <p:nvPr/>
        </p:nvSpPr>
        <p:spPr>
          <a:xfrm>
            <a:off x="425561" y="5414378"/>
            <a:ext cx="5351785" cy="1015663"/>
          </a:xfrm>
          <a:prstGeom prst="rect">
            <a:avLst/>
          </a:prstGeom>
          <a:solidFill>
            <a:srgbClr val="EC0202"/>
          </a:solidFill>
          <a:ln>
            <a:solidFill>
              <a:schemeClr val="bg1"/>
            </a:solidFill>
          </a:ln>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ja-JP" altLang="en-US" sz="2000" dirty="0">
                <a:latin typeface="HGS創英角ﾎﾟｯﾌﾟ体" panose="040B0A00000000000000" pitchFamily="50" charset="-128"/>
                <a:ea typeface="HGS創英角ﾎﾟｯﾌﾟ体" panose="040B0A00000000000000" pitchFamily="50" charset="-128"/>
              </a:rPr>
              <a:t>他にも、大麻成分を含んだ</a:t>
            </a:r>
            <a:r>
              <a:rPr lang="ja-JP" altLang="en-US" sz="2000" dirty="0" smtClean="0">
                <a:latin typeface="HGS創英角ﾎﾟｯﾌﾟ体" panose="040B0A00000000000000" pitchFamily="50" charset="-128"/>
                <a:ea typeface="HGS創英角ﾎﾟｯﾌﾟ体" panose="040B0A00000000000000" pitchFamily="50" charset="-128"/>
              </a:rPr>
              <a:t>チョコレートや</a:t>
            </a:r>
            <a:endParaRPr lang="en-US" altLang="ja-JP" sz="2000" dirty="0" smtClean="0">
              <a:latin typeface="HGS創英角ﾎﾟｯﾌﾟ体" panose="040B0A00000000000000" pitchFamily="50" charset="-128"/>
              <a:ea typeface="HGS創英角ﾎﾟｯﾌﾟ体" panose="040B0A00000000000000" pitchFamily="50" charset="-128"/>
            </a:endParaRPr>
          </a:p>
          <a:p>
            <a:pPr algn="ctr"/>
            <a:r>
              <a:rPr lang="ja-JP" altLang="en-US" sz="2000" dirty="0" smtClean="0">
                <a:latin typeface="HGS創英角ﾎﾟｯﾌﾟ体" panose="040B0A00000000000000" pitchFamily="50" charset="-128"/>
                <a:ea typeface="HGS創英角ﾎﾟｯﾌﾟ体" panose="040B0A00000000000000" pitchFamily="50" charset="-128"/>
              </a:rPr>
              <a:t>クッキー</a:t>
            </a:r>
            <a:r>
              <a:rPr lang="ja-JP" altLang="en-US" sz="2000" dirty="0">
                <a:latin typeface="HGS創英角ﾎﾟｯﾌﾟ体" panose="040B0A00000000000000" pitchFamily="50" charset="-128"/>
                <a:ea typeface="HGS創英角ﾎﾟｯﾌﾟ体" panose="040B0A00000000000000" pitchFamily="50" charset="-128"/>
              </a:rPr>
              <a:t>などにより救急搬送</a:t>
            </a:r>
            <a:r>
              <a:rPr lang="ja-JP" altLang="en-US" sz="2000" dirty="0" smtClean="0">
                <a:latin typeface="HGS創英角ﾎﾟｯﾌﾟ体" panose="040B0A00000000000000" pitchFamily="50" charset="-128"/>
                <a:ea typeface="HGS創英角ﾎﾟｯﾌﾟ体" panose="040B0A00000000000000" pitchFamily="50" charset="-128"/>
              </a:rPr>
              <a:t>される事例も</a:t>
            </a:r>
            <a:endParaRPr lang="en-US" altLang="ja-JP" sz="2000" dirty="0" smtClean="0">
              <a:latin typeface="HGS創英角ﾎﾟｯﾌﾟ体" panose="040B0A00000000000000" pitchFamily="50" charset="-128"/>
              <a:ea typeface="HGS創英角ﾎﾟｯﾌﾟ体" panose="040B0A00000000000000" pitchFamily="50" charset="-128"/>
            </a:endParaRPr>
          </a:p>
          <a:p>
            <a:pPr algn="ctr"/>
            <a:r>
              <a:rPr lang="ja-JP" altLang="en-US" sz="2000" dirty="0" smtClean="0">
                <a:latin typeface="HGS創英角ﾎﾟｯﾌﾟ体" panose="040B0A00000000000000" pitchFamily="50" charset="-128"/>
                <a:ea typeface="HGS創英角ﾎﾟｯﾌﾟ体" panose="040B0A00000000000000" pitchFamily="50" charset="-128"/>
              </a:rPr>
              <a:t>報告されて</a:t>
            </a:r>
            <a:r>
              <a:rPr lang="ja-JP" altLang="en-US" sz="2000" dirty="0">
                <a:latin typeface="HGS創英角ﾎﾟｯﾌﾟ体" panose="040B0A00000000000000" pitchFamily="50" charset="-128"/>
                <a:ea typeface="HGS創英角ﾎﾟｯﾌﾟ体" panose="040B0A00000000000000" pitchFamily="50" charset="-128"/>
              </a:rPr>
              <a:t>おり、注意が必要です。</a:t>
            </a:r>
          </a:p>
        </p:txBody>
      </p:sp>
      <p:pic>
        <p:nvPicPr>
          <p:cNvPr id="18" name="図 17" descr="http://bunya/docs/2013011700126/files/kensyo.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69733" y="197042"/>
            <a:ext cx="405000" cy="405000"/>
          </a:xfrm>
          <a:prstGeom prst="rect">
            <a:avLst/>
          </a:prstGeom>
          <a:noFill/>
          <a:ln>
            <a:noFill/>
          </a:ln>
        </p:spPr>
      </p:pic>
      <p:sp>
        <p:nvSpPr>
          <p:cNvPr id="19" name="テキスト ボックス 2"/>
          <p:cNvSpPr txBox="1">
            <a:spLocks noChangeArrowheads="1"/>
          </p:cNvSpPr>
          <p:nvPr/>
        </p:nvSpPr>
        <p:spPr bwMode="auto">
          <a:xfrm>
            <a:off x="8072234" y="172094"/>
            <a:ext cx="1071766" cy="454895"/>
          </a:xfrm>
          <a:prstGeom prst="rect">
            <a:avLst/>
          </a:prstGeom>
          <a:noFill/>
          <a:ln w="9525">
            <a:noFill/>
            <a:miter lim="800000"/>
            <a:headEnd/>
            <a:tailEnd/>
          </a:ln>
        </p:spPr>
        <p:txBody>
          <a:bodyPr rot="0" vert="horz" wrap="square" lIns="68580" tIns="34290" rIns="68580" bIns="34290" anchor="t" anchorCtr="0">
            <a:noAutofit/>
          </a:bodyPr>
          <a:lstStyle/>
          <a:p>
            <a:pPr algn="ctr"/>
            <a:r>
              <a:rPr lang="ja-JP" altLang="en-US" sz="1350" kern="100" dirty="0">
                <a:solidFill>
                  <a:schemeClr val="bg1"/>
                </a:solidFill>
                <a:latin typeface="ＭＳ 明朝" panose="02020609040205080304" pitchFamily="17" charset="-128"/>
                <a:ea typeface="ＭＳ 明朝" panose="02020609040205080304" pitchFamily="17" charset="-128"/>
                <a:cs typeface="Times New Roman" panose="02020603050405020304" pitchFamily="18" charset="0"/>
              </a:rPr>
              <a:t>彩の国</a:t>
            </a:r>
            <a:endParaRPr lang="en-US" altLang="ja-JP" sz="1350" kern="100" dirty="0">
              <a:solidFill>
                <a:schemeClr val="bg1"/>
              </a:solidFill>
              <a:latin typeface="ＭＳ 明朝" panose="02020609040205080304" pitchFamily="17" charset="-128"/>
              <a:ea typeface="ＭＳ 明朝" panose="02020609040205080304" pitchFamily="17" charset="-128"/>
              <a:cs typeface="Times New Roman" panose="02020603050405020304" pitchFamily="18" charset="0"/>
            </a:endParaRPr>
          </a:p>
          <a:p>
            <a:pPr algn="ctr"/>
            <a:r>
              <a:rPr lang="ja-JP" altLang="en-US" sz="135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rPr>
              <a:t>埼玉県</a:t>
            </a:r>
            <a:endParaRPr lang="ja-JP" altLang="en-US" sz="2400"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 name="図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a:off x="654182" y="2652742"/>
            <a:ext cx="3053548" cy="693266"/>
          </a:xfrm>
          <a:prstGeom prst="rect">
            <a:avLst/>
          </a:prstGeom>
          <a:ln>
            <a:solidFill>
              <a:schemeClr val="bg1"/>
            </a:solidFill>
          </a:ln>
        </p:spPr>
      </p:pic>
      <p:sp>
        <p:nvSpPr>
          <p:cNvPr id="14" name="爆発 2 13">
            <a:extLst>
              <a:ext uri="{FF2B5EF4-FFF2-40B4-BE49-F238E27FC236}">
                <a16:creationId xmlns:a16="http://schemas.microsoft.com/office/drawing/2014/main" id="{31F33A94-2FEF-4359-A245-E9BAD2AB1199}"/>
              </a:ext>
            </a:extLst>
          </p:cNvPr>
          <p:cNvSpPr/>
          <p:nvPr/>
        </p:nvSpPr>
        <p:spPr>
          <a:xfrm rot="521816">
            <a:off x="-18169" y="3231407"/>
            <a:ext cx="3435796" cy="1890154"/>
          </a:xfrm>
          <a:prstGeom prst="irregularSeal2">
            <a:avLst/>
          </a:prstGeom>
          <a:solidFill>
            <a:srgbClr val="FFFF0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4950"/>
          </a:p>
        </p:txBody>
      </p:sp>
      <p:sp>
        <p:nvSpPr>
          <p:cNvPr id="15" name="テキスト ボックス 14">
            <a:extLst>
              <a:ext uri="{FF2B5EF4-FFF2-40B4-BE49-F238E27FC236}">
                <a16:creationId xmlns:a16="http://schemas.microsoft.com/office/drawing/2014/main" id="{BB5B850F-798E-4BD8-B96D-67E40014C3FB}"/>
              </a:ext>
            </a:extLst>
          </p:cNvPr>
          <p:cNvSpPr txBox="1"/>
          <p:nvPr/>
        </p:nvSpPr>
        <p:spPr>
          <a:xfrm>
            <a:off x="195944" y="3772155"/>
            <a:ext cx="3492659" cy="830997"/>
          </a:xfrm>
          <a:prstGeom prst="rect">
            <a:avLst/>
          </a:prstGeom>
          <a:noFill/>
        </p:spPr>
        <p:txBody>
          <a:bodyPr wrap="square" rtlCol="0">
            <a:spAutoFit/>
          </a:bodyPr>
          <a:lstStyle/>
          <a:p>
            <a:r>
              <a:rPr lang="ja-JP" altLang="en-US" sz="2400" dirty="0">
                <a:latin typeface="HGS創英角ﾎﾟｯﾌﾟ体" panose="040B0A00000000000000" pitchFamily="50" charset="-128"/>
                <a:ea typeface="HGS創英角ﾎﾟｯﾌﾟ体" panose="040B0A00000000000000" pitchFamily="50" charset="-128"/>
              </a:rPr>
              <a:t>電子たばこで安易に</a:t>
            </a:r>
            <a:endParaRPr lang="en-US" altLang="ja-JP" sz="2400" dirty="0">
              <a:latin typeface="HGS創英角ﾎﾟｯﾌﾟ体" panose="040B0A00000000000000" pitchFamily="50" charset="-128"/>
              <a:ea typeface="HGS創英角ﾎﾟｯﾌﾟ体" panose="040B0A00000000000000" pitchFamily="50" charset="-128"/>
            </a:endParaRPr>
          </a:p>
          <a:p>
            <a:r>
              <a:rPr lang="ja-JP" altLang="en-US" sz="2400" dirty="0">
                <a:latin typeface="HGS創英角ﾎﾟｯﾌﾟ体" panose="040B0A00000000000000" pitchFamily="50" charset="-128"/>
                <a:ea typeface="HGS創英角ﾎﾟｯﾌﾟ体" panose="040B0A00000000000000" pitchFamily="50" charset="-128"/>
              </a:rPr>
              <a:t>吸引してしまう恐れ！</a:t>
            </a:r>
          </a:p>
        </p:txBody>
      </p:sp>
      <p:sp>
        <p:nvSpPr>
          <p:cNvPr id="20" name="テキスト ボックス 2"/>
          <p:cNvSpPr txBox="1">
            <a:spLocks noChangeArrowheads="1"/>
          </p:cNvSpPr>
          <p:nvPr/>
        </p:nvSpPr>
        <p:spPr bwMode="auto">
          <a:xfrm>
            <a:off x="6448690" y="6509884"/>
            <a:ext cx="2588392" cy="348116"/>
          </a:xfrm>
          <a:prstGeom prst="rect">
            <a:avLst/>
          </a:prstGeom>
          <a:noFill/>
          <a:ln w="9525">
            <a:noFill/>
            <a:miter lim="800000"/>
            <a:headEnd/>
            <a:tailEnd/>
          </a:ln>
        </p:spPr>
        <p:txBody>
          <a:bodyPr rot="0" vert="horz" wrap="square" lIns="68580" tIns="34290" rIns="68580" bIns="34290" anchor="t" anchorCtr="0">
            <a:noAutofit/>
          </a:bodyPr>
          <a:lstStyle/>
          <a:p>
            <a:pPr algn="ctr"/>
            <a:r>
              <a:rPr lang="ja-JP" altLang="en-US" kern="100" dirty="0">
                <a:latin typeface="HGｺﾞｼｯｸM" panose="020B0609000000000000" pitchFamily="49" charset="-128"/>
                <a:ea typeface="HGｺﾞｼｯｸM" panose="020B0609000000000000" pitchFamily="49" charset="-128"/>
                <a:cs typeface="Times New Roman" panose="02020603050405020304" pitchFamily="18" charset="0"/>
              </a:rPr>
              <a:t>画像提供：厚生労働省</a:t>
            </a:r>
          </a:p>
        </p:txBody>
      </p:sp>
      <p:pic>
        <p:nvPicPr>
          <p:cNvPr id="3" name="図 2"/>
          <p:cNvPicPr>
            <a:picLocks noChangeAspect="1"/>
          </p:cNvPicPr>
          <p:nvPr/>
        </p:nvPicPr>
        <p:blipFill>
          <a:blip r:embed="rId8"/>
          <a:stretch>
            <a:fillRect/>
          </a:stretch>
        </p:blipFill>
        <p:spPr>
          <a:xfrm>
            <a:off x="6237501" y="4620274"/>
            <a:ext cx="2595530" cy="1786468"/>
          </a:xfrm>
          <a:prstGeom prst="rect">
            <a:avLst/>
          </a:prstGeom>
        </p:spPr>
      </p:pic>
    </p:spTree>
    <p:extLst>
      <p:ext uri="{BB962C8B-B14F-4D97-AF65-F5344CB8AC3E}">
        <p14:creationId xmlns:p14="http://schemas.microsoft.com/office/powerpoint/2010/main" val="819219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9" name="正方形/長方形 8"/>
          <p:cNvSpPr/>
          <p:nvPr/>
        </p:nvSpPr>
        <p:spPr>
          <a:xfrm>
            <a:off x="0" y="0"/>
            <a:ext cx="9144000" cy="7913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2"/>
          <p:cNvSpPr txBox="1">
            <a:spLocks noChangeArrowheads="1"/>
          </p:cNvSpPr>
          <p:nvPr/>
        </p:nvSpPr>
        <p:spPr bwMode="auto">
          <a:xfrm>
            <a:off x="85328" y="101844"/>
            <a:ext cx="7852016" cy="623248"/>
          </a:xfrm>
          <a:prstGeom prst="rect">
            <a:avLst/>
          </a:prstGeom>
          <a:noFill/>
          <a:ln w="9525">
            <a:noFill/>
            <a:miter lim="800000"/>
            <a:headEnd/>
            <a:tailEnd/>
          </a:ln>
        </p:spPr>
        <p:txBody>
          <a:bodyPr rot="0" vert="horz" wrap="square" lIns="68580" tIns="34290" rIns="68580" bIns="34290" anchor="t" anchorCtr="0">
            <a:spAutoFit/>
          </a:bodyPr>
          <a:lstStyle/>
          <a:p>
            <a:r>
              <a:rPr lang="ja-JP" altLang="en-US" sz="3600" kern="100" dirty="0">
                <a:solidFill>
                  <a:schemeClr val="bg1"/>
                </a:solidFill>
                <a:latin typeface="游明朝" panose="02020400000000000000" pitchFamily="18" charset="-128"/>
                <a:ea typeface="HGPｺﾞｼｯｸE" panose="020B0900000000000000" pitchFamily="50" charset="-128"/>
                <a:cs typeface="Times New Roman" panose="02020603050405020304" pitchFamily="18" charset="0"/>
              </a:rPr>
              <a:t>●</a:t>
            </a:r>
            <a:r>
              <a:rPr lang="ja-JP" altLang="en-US" sz="3600" kern="0" dirty="0">
                <a:solidFill>
                  <a:schemeClr val="bg1"/>
                </a:solidFill>
                <a:latin typeface="游明朝" panose="02020400000000000000" pitchFamily="18" charset="-128"/>
                <a:ea typeface="HGPｺﾞｼｯｸE" panose="020B0900000000000000" pitchFamily="50" charset="-128"/>
                <a:cs typeface="Times New Roman" panose="02020603050405020304" pitchFamily="18" charset="0"/>
              </a:rPr>
              <a:t>埼玉県内大麻事犯検挙者数の推移</a:t>
            </a:r>
            <a:endParaRPr lang="ja-JP" altLang="en-US" sz="3600"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3" name="図 12" descr="http://bunya/docs/2013011700126/files/kensy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9733" y="197042"/>
            <a:ext cx="405000" cy="405000"/>
          </a:xfrm>
          <a:prstGeom prst="rect">
            <a:avLst/>
          </a:prstGeom>
          <a:noFill/>
          <a:ln>
            <a:noFill/>
          </a:ln>
        </p:spPr>
      </p:pic>
      <p:sp>
        <p:nvSpPr>
          <p:cNvPr id="14" name="テキスト ボックス 2"/>
          <p:cNvSpPr txBox="1">
            <a:spLocks noChangeArrowheads="1"/>
          </p:cNvSpPr>
          <p:nvPr/>
        </p:nvSpPr>
        <p:spPr bwMode="auto">
          <a:xfrm>
            <a:off x="8072234" y="172094"/>
            <a:ext cx="1071766" cy="454895"/>
          </a:xfrm>
          <a:prstGeom prst="rect">
            <a:avLst/>
          </a:prstGeom>
          <a:noFill/>
          <a:ln w="9525">
            <a:noFill/>
            <a:miter lim="800000"/>
            <a:headEnd/>
            <a:tailEnd/>
          </a:ln>
        </p:spPr>
        <p:txBody>
          <a:bodyPr rot="0" vert="horz" wrap="square" lIns="68580" tIns="34290" rIns="68580" bIns="34290" anchor="t" anchorCtr="0">
            <a:noAutofit/>
          </a:bodyPr>
          <a:lstStyle/>
          <a:p>
            <a:pPr algn="ctr"/>
            <a:r>
              <a:rPr lang="ja-JP" altLang="en-US" sz="1350" kern="100" dirty="0">
                <a:solidFill>
                  <a:schemeClr val="bg1"/>
                </a:solidFill>
                <a:latin typeface="ＭＳ 明朝" panose="02020609040205080304" pitchFamily="17" charset="-128"/>
                <a:ea typeface="ＭＳ 明朝" panose="02020609040205080304" pitchFamily="17" charset="-128"/>
                <a:cs typeface="Times New Roman" panose="02020603050405020304" pitchFamily="18" charset="0"/>
              </a:rPr>
              <a:t>彩の国</a:t>
            </a:r>
            <a:endParaRPr lang="en-US" altLang="ja-JP" sz="1350" kern="100" dirty="0">
              <a:solidFill>
                <a:schemeClr val="bg1"/>
              </a:solidFill>
              <a:latin typeface="ＭＳ 明朝" panose="02020609040205080304" pitchFamily="17" charset="-128"/>
              <a:ea typeface="ＭＳ 明朝" panose="02020609040205080304" pitchFamily="17" charset="-128"/>
              <a:cs typeface="Times New Roman" panose="02020603050405020304" pitchFamily="18" charset="0"/>
            </a:endParaRPr>
          </a:p>
          <a:p>
            <a:pPr algn="ctr"/>
            <a:r>
              <a:rPr lang="ja-JP" altLang="en-US" sz="135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rPr>
              <a:t>埼玉県</a:t>
            </a:r>
            <a:endParaRPr lang="ja-JP" altLang="en-US" sz="2400"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正方形/長方形 3"/>
          <p:cNvSpPr/>
          <p:nvPr/>
        </p:nvSpPr>
        <p:spPr>
          <a:xfrm>
            <a:off x="639937" y="815009"/>
            <a:ext cx="8166133" cy="6042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p:nvPicPr>
        <p:blipFill>
          <a:blip r:embed="rId5"/>
          <a:stretch>
            <a:fillRect/>
          </a:stretch>
        </p:blipFill>
        <p:spPr>
          <a:xfrm>
            <a:off x="1489828" y="1662773"/>
            <a:ext cx="6466350" cy="5187831"/>
          </a:xfrm>
          <a:prstGeom prst="rect">
            <a:avLst/>
          </a:prstGeom>
        </p:spPr>
      </p:pic>
      <p:sp>
        <p:nvSpPr>
          <p:cNvPr id="20" name="テキスト ボックス 2"/>
          <p:cNvSpPr txBox="1">
            <a:spLocks noChangeArrowheads="1"/>
          </p:cNvSpPr>
          <p:nvPr/>
        </p:nvSpPr>
        <p:spPr bwMode="auto">
          <a:xfrm>
            <a:off x="559381" y="1662773"/>
            <a:ext cx="1150763" cy="400110"/>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2000" kern="100" dirty="0">
                <a:solidFill>
                  <a:srgbClr val="000000"/>
                </a:solidFill>
                <a:effectLst/>
                <a:latin typeface="游明朝" panose="02020400000000000000" pitchFamily="18" charset="-128"/>
                <a:ea typeface="HG丸ｺﾞｼｯｸM-PRO" panose="020F0600000000000000" pitchFamily="50" charset="-128"/>
                <a:cs typeface="Times New Roman" panose="02020603050405020304" pitchFamily="18" charset="0"/>
              </a:rPr>
              <a:t>（人）</a:t>
            </a:r>
            <a:endParaRPr 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21" name="テキスト ボックス 2"/>
          <p:cNvSpPr txBox="1">
            <a:spLocks noChangeArrowheads="1"/>
          </p:cNvSpPr>
          <p:nvPr/>
        </p:nvSpPr>
        <p:spPr bwMode="auto">
          <a:xfrm>
            <a:off x="6965483" y="6054504"/>
            <a:ext cx="1150763" cy="400110"/>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altLang="en-US" sz="20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2" name="テキスト ボックス 15"/>
          <p:cNvSpPr txBox="1"/>
          <p:nvPr/>
        </p:nvSpPr>
        <p:spPr>
          <a:xfrm>
            <a:off x="1710144" y="862342"/>
            <a:ext cx="6721382" cy="779388"/>
          </a:xfrm>
          <a:prstGeom prst="rect">
            <a:avLst/>
          </a:prstGeom>
          <a:noFill/>
        </p:spPr>
        <p:txBody>
          <a:bodyPr wrap="square" rtlCol="0">
            <a:noAutofit/>
          </a:bodyPr>
          <a:lstStyle/>
          <a:p>
            <a:pPr>
              <a:spcAft>
                <a:spcPts val="0"/>
              </a:spcAft>
            </a:pPr>
            <a:r>
              <a:rPr lang="en-US" altLang="ja-JP" sz="2400" b="1" kern="1200" dirty="0" smtClean="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10</a:t>
            </a:r>
            <a:r>
              <a:rPr lang="ja-JP" sz="2400" b="1" kern="1200" dirty="0" smtClean="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代・</a:t>
            </a:r>
            <a:r>
              <a:rPr lang="en-US" altLang="ja-JP" sz="2400" b="1" kern="1200" dirty="0" smtClean="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20</a:t>
            </a:r>
            <a:r>
              <a:rPr lang="ja-JP" sz="2400" b="1" kern="1200" dirty="0" smtClean="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代</a:t>
            </a:r>
            <a:r>
              <a:rPr lang="ja-JP" sz="2400" b="1" kern="12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の若者の検挙者が増加！</a:t>
            </a:r>
            <a:endParaRPr lang="ja-JP" sz="2400" b="1" dirty="0">
              <a:solidFill>
                <a:srgbClr val="FF0000"/>
              </a:solidFill>
              <a:effectLst/>
              <a:latin typeface="游ゴシック" panose="020B0400000000000000" pitchFamily="50" charset="-128"/>
              <a:ea typeface="游ゴシック" panose="020B0400000000000000" pitchFamily="50" charset="-128"/>
              <a:cs typeface="ＭＳ Ｐゴシック" panose="020B0600070205080204" pitchFamily="50" charset="-128"/>
            </a:endParaRPr>
          </a:p>
          <a:p>
            <a:pPr>
              <a:spcAft>
                <a:spcPts val="0"/>
              </a:spcAft>
            </a:pPr>
            <a:r>
              <a:rPr lang="ja-JP" sz="2400" b="1" kern="1200" dirty="0">
                <a:solidFill>
                  <a:srgbClr val="FF0000"/>
                </a:solidFill>
                <a:effectLst/>
                <a:latin typeface="游ゴシック" panose="020B0400000000000000" pitchFamily="50" charset="-128"/>
                <a:ea typeface="游ゴシック" panose="020B0400000000000000" pitchFamily="50" charset="-128"/>
                <a:cs typeface="Times New Roman" panose="02020603050405020304" pitchFamily="18" charset="0"/>
              </a:rPr>
              <a:t>大麻事犯検挙者数の半数以上を占めています！</a:t>
            </a:r>
            <a:endParaRPr lang="ja-JP" sz="2400" b="1" dirty="0">
              <a:solidFill>
                <a:srgbClr val="FF0000"/>
              </a:solidFill>
              <a:effectLst/>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Tree>
    <p:extLst>
      <p:ext uri="{BB962C8B-B14F-4D97-AF65-F5344CB8AC3E}">
        <p14:creationId xmlns:p14="http://schemas.microsoft.com/office/powerpoint/2010/main" val="2720128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5" name="正方形/長方形 14"/>
          <p:cNvSpPr/>
          <p:nvPr/>
        </p:nvSpPr>
        <p:spPr>
          <a:xfrm>
            <a:off x="0" y="0"/>
            <a:ext cx="9144000" cy="7913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2" name="タイトル 1"/>
          <p:cNvSpPr>
            <a:spLocks noGrp="1"/>
          </p:cNvSpPr>
          <p:nvPr>
            <p:ph type="title"/>
          </p:nvPr>
        </p:nvSpPr>
        <p:spPr>
          <a:xfrm>
            <a:off x="121139" y="137910"/>
            <a:ext cx="7886700" cy="589208"/>
          </a:xfrm>
        </p:spPr>
        <p:txBody>
          <a:bodyPr>
            <a:normAutofit/>
          </a:bodyPr>
          <a:lstStyle/>
          <a:p>
            <a:r>
              <a:rPr lang="ja-JP" altLang="ja-JP" sz="3600" dirty="0">
                <a:solidFill>
                  <a:schemeClr val="bg1"/>
                </a:solidFill>
                <a:latin typeface="HGPｺﾞｼｯｸE" panose="020B0900000000000000" pitchFamily="50" charset="-128"/>
                <a:ea typeface="HGPｺﾞｼｯｸE" panose="020B0900000000000000" pitchFamily="50" charset="-128"/>
              </a:rPr>
              <a:t>●誤った情報に注意！</a:t>
            </a:r>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0056" y="4957638"/>
            <a:ext cx="2573479" cy="1728268"/>
          </a:xfrm>
          <a:prstGeom prst="rect">
            <a:avLst/>
          </a:prstGeom>
        </p:spPr>
      </p:pic>
      <p:pic>
        <p:nvPicPr>
          <p:cNvPr id="9" name="図 8" descr="http://bunya/docs/2013011700126/files/kensyo.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9733" y="197042"/>
            <a:ext cx="405000" cy="405000"/>
          </a:xfrm>
          <a:prstGeom prst="rect">
            <a:avLst/>
          </a:prstGeom>
          <a:noFill/>
          <a:ln>
            <a:noFill/>
          </a:ln>
        </p:spPr>
      </p:pic>
      <p:sp>
        <p:nvSpPr>
          <p:cNvPr id="10" name="テキスト ボックス 2"/>
          <p:cNvSpPr txBox="1">
            <a:spLocks noChangeArrowheads="1"/>
          </p:cNvSpPr>
          <p:nvPr/>
        </p:nvSpPr>
        <p:spPr bwMode="auto">
          <a:xfrm>
            <a:off x="8072234" y="172094"/>
            <a:ext cx="1071766" cy="454895"/>
          </a:xfrm>
          <a:prstGeom prst="rect">
            <a:avLst/>
          </a:prstGeom>
          <a:noFill/>
          <a:ln w="9525">
            <a:noFill/>
            <a:miter lim="800000"/>
            <a:headEnd/>
            <a:tailEnd/>
          </a:ln>
        </p:spPr>
        <p:txBody>
          <a:bodyPr rot="0" vert="horz" wrap="square" lIns="68580" tIns="34290" rIns="68580" bIns="34290" anchor="t" anchorCtr="0">
            <a:noAutofit/>
          </a:bodyPr>
          <a:lstStyle/>
          <a:p>
            <a:pPr algn="ctr"/>
            <a:r>
              <a:rPr lang="ja-JP" altLang="en-US" sz="1350" kern="100" dirty="0">
                <a:solidFill>
                  <a:schemeClr val="bg1"/>
                </a:solidFill>
                <a:latin typeface="ＭＳ 明朝" panose="02020609040205080304" pitchFamily="17" charset="-128"/>
                <a:ea typeface="ＭＳ 明朝" panose="02020609040205080304" pitchFamily="17" charset="-128"/>
                <a:cs typeface="Times New Roman" panose="02020603050405020304" pitchFamily="18" charset="0"/>
              </a:rPr>
              <a:t>彩の国</a:t>
            </a:r>
            <a:endParaRPr lang="en-US" altLang="ja-JP" sz="1350" kern="100" dirty="0">
              <a:solidFill>
                <a:schemeClr val="bg1"/>
              </a:solidFill>
              <a:latin typeface="ＭＳ 明朝" panose="02020609040205080304" pitchFamily="17" charset="-128"/>
              <a:ea typeface="ＭＳ 明朝" panose="02020609040205080304" pitchFamily="17" charset="-128"/>
              <a:cs typeface="Times New Roman" panose="02020603050405020304" pitchFamily="18" charset="0"/>
            </a:endParaRPr>
          </a:p>
          <a:p>
            <a:pPr algn="ctr"/>
            <a:r>
              <a:rPr lang="ja-JP" altLang="en-US" sz="135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rPr>
              <a:t>埼玉県</a:t>
            </a:r>
            <a:endParaRPr lang="ja-JP" altLang="en-US" sz="2400"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思考の吹き出し: 雲形 10">
            <a:extLst>
              <a:ext uri="{FF2B5EF4-FFF2-40B4-BE49-F238E27FC236}">
                <a16:creationId xmlns:a16="http://schemas.microsoft.com/office/drawing/2014/main" id="{5D983547-C085-4638-B42E-C2BFEE8D18C0}"/>
              </a:ext>
            </a:extLst>
          </p:cNvPr>
          <p:cNvSpPr/>
          <p:nvPr/>
        </p:nvSpPr>
        <p:spPr>
          <a:xfrm>
            <a:off x="789110" y="1054489"/>
            <a:ext cx="8282928" cy="3903149"/>
          </a:xfrm>
          <a:prstGeom prst="cloudCallout">
            <a:avLst>
              <a:gd name="adj1" fmla="val 16262"/>
              <a:gd name="adj2" fmla="val 68067"/>
            </a:avLst>
          </a:prstGeom>
          <a:ln/>
        </p:spPr>
        <p:style>
          <a:lnRef idx="2">
            <a:schemeClr val="dk1">
              <a:shade val="50000"/>
            </a:schemeClr>
          </a:lnRef>
          <a:fillRef idx="1">
            <a:schemeClr val="dk1"/>
          </a:fillRef>
          <a:effectRef idx="0">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050" kern="100" dirty="0">
                <a:effectLst/>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p:txBody>
      </p:sp>
      <p:sp>
        <p:nvSpPr>
          <p:cNvPr id="12" name="乗算記号 11">
            <a:extLst>
              <a:ext uri="{FF2B5EF4-FFF2-40B4-BE49-F238E27FC236}">
                <a16:creationId xmlns:a16="http://schemas.microsoft.com/office/drawing/2014/main" id="{85971EBA-B057-46BD-B41D-D8D7B0AB28E8}"/>
              </a:ext>
            </a:extLst>
          </p:cNvPr>
          <p:cNvSpPr/>
          <p:nvPr/>
        </p:nvSpPr>
        <p:spPr>
          <a:xfrm>
            <a:off x="-358550" y="826633"/>
            <a:ext cx="2956275" cy="2607291"/>
          </a:xfrm>
          <a:prstGeom prst="mathMultiply">
            <a:avLst>
              <a:gd name="adj1" fmla="val 20890"/>
            </a:avLst>
          </a:prstGeom>
          <a:solidFill>
            <a:srgbClr val="CC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 name="テキスト ボックス 194">
            <a:extLst>
              <a:ext uri="{FF2B5EF4-FFF2-40B4-BE49-F238E27FC236}">
                <a16:creationId xmlns:a16="http://schemas.microsoft.com/office/drawing/2014/main" id="{955BAEC9-BFC4-415D-8D91-8335502E9FC2}"/>
              </a:ext>
            </a:extLst>
          </p:cNvPr>
          <p:cNvSpPr txBox="1">
            <a:spLocks noChangeArrowheads="1"/>
          </p:cNvSpPr>
          <p:nvPr/>
        </p:nvSpPr>
        <p:spPr bwMode="auto">
          <a:xfrm>
            <a:off x="2188427" y="1717932"/>
            <a:ext cx="5484294" cy="3022875"/>
          </a:xfrm>
          <a:prstGeom prst="rect">
            <a:avLst/>
          </a:prstGeom>
          <a:noFill/>
          <a:ln w="9525">
            <a:noFill/>
            <a:miter lim="800000"/>
            <a:headEnd/>
            <a:tailEnd/>
          </a:ln>
        </p:spPr>
        <p:txBody>
          <a:bodyPr rot="0" vert="horz" wrap="square" lIns="91440" tIns="45720" rIns="91440" bIns="45720" anchor="t" anchorCtr="0">
            <a:noAutofit/>
          </a:bodyPr>
          <a:lstStyle/>
          <a:p>
            <a:pPr algn="dist">
              <a:spcAft>
                <a:spcPts val="0"/>
              </a:spcAft>
            </a:pPr>
            <a:r>
              <a:rPr lang="ja-JP" sz="3600" kern="100" dirty="0">
                <a:ln>
                  <a:noFill/>
                </a:ln>
                <a:solidFill>
                  <a:srgbClr val="FFFFFF"/>
                </a:solidFill>
                <a:effectLst/>
                <a:latin typeface="游明朝" panose="02020400000000000000" pitchFamily="18" charset="-128"/>
                <a:ea typeface="HGPｺﾞｼｯｸE" panose="020B0900000000000000" pitchFamily="50" charset="-128"/>
                <a:cs typeface="Times New Roman" panose="02020603050405020304" pitchFamily="18" charset="0"/>
              </a:rPr>
              <a:t>「大麻は安全・無害だ！」</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dist">
              <a:spcAft>
                <a:spcPts val="0"/>
              </a:spcAft>
            </a:pPr>
            <a:r>
              <a:rPr lang="ja-JP" sz="3600" kern="100" dirty="0" smtClean="0">
                <a:ln>
                  <a:noFill/>
                </a:ln>
                <a:solidFill>
                  <a:srgbClr val="FFFFFF"/>
                </a:solidFill>
                <a:effectLst/>
                <a:latin typeface="游明朝" panose="02020400000000000000" pitchFamily="18" charset="-128"/>
                <a:ea typeface="HGPｺﾞｼｯｸE" panose="020B0900000000000000" pitchFamily="50" charset="-128"/>
                <a:cs typeface="Times New Roman" panose="02020603050405020304" pitchFamily="18" charset="0"/>
              </a:rPr>
              <a:t>「</a:t>
            </a:r>
            <a:r>
              <a:rPr lang="ja-JP" sz="3600" kern="100" dirty="0">
                <a:ln>
                  <a:noFill/>
                </a:ln>
                <a:solidFill>
                  <a:srgbClr val="FFFFFF"/>
                </a:solidFill>
                <a:effectLst/>
                <a:latin typeface="游明朝" panose="02020400000000000000" pitchFamily="18" charset="-128"/>
                <a:ea typeface="HGPｺﾞｼｯｸE" panose="020B0900000000000000" pitchFamily="50" charset="-128"/>
                <a:cs typeface="Times New Roman" panose="02020603050405020304" pitchFamily="18" charset="0"/>
              </a:rPr>
              <a:t>大麻は</a:t>
            </a:r>
            <a:r>
              <a:rPr lang="ja-JP" altLang="en-US" sz="3600" kern="100" dirty="0">
                <a:solidFill>
                  <a:srgbClr val="FFFFFF"/>
                </a:solidFill>
                <a:latin typeface="游明朝" panose="02020400000000000000" pitchFamily="18" charset="-128"/>
                <a:ea typeface="HGPｺﾞｼｯｸE" panose="020B0900000000000000" pitchFamily="50" charset="-128"/>
                <a:cs typeface="Times New Roman" panose="02020603050405020304" pitchFamily="18" charset="0"/>
              </a:rPr>
              <a:t>依存性がな</a:t>
            </a:r>
            <a:r>
              <a:rPr lang="ja-JP" sz="3600" kern="100" dirty="0">
                <a:ln>
                  <a:noFill/>
                </a:ln>
                <a:solidFill>
                  <a:srgbClr val="FFFFFF"/>
                </a:solidFill>
                <a:effectLst/>
                <a:latin typeface="游明朝" panose="02020400000000000000" pitchFamily="18" charset="-128"/>
                <a:ea typeface="HGPｺﾞｼｯｸE" panose="020B0900000000000000" pitchFamily="50" charset="-128"/>
                <a:cs typeface="Times New Roman" panose="02020603050405020304" pitchFamily="18" charset="0"/>
              </a:rPr>
              <a:t>い！」</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dist">
              <a:spcAft>
                <a:spcPts val="0"/>
              </a:spcAft>
            </a:pPr>
            <a:r>
              <a:rPr lang="ja-JP" sz="3600" kern="100" dirty="0">
                <a:ln>
                  <a:noFill/>
                </a:ln>
                <a:solidFill>
                  <a:srgbClr val="FFFFFF"/>
                </a:solidFill>
                <a:effectLst/>
                <a:latin typeface="游明朝" panose="02020400000000000000" pitchFamily="18" charset="-128"/>
                <a:ea typeface="HGPｺﾞｼｯｸE" panose="020B0900000000000000" pitchFamily="50" charset="-128"/>
                <a:cs typeface="Times New Roman" panose="02020603050405020304" pitchFamily="18" charset="0"/>
              </a:rPr>
              <a:t>「世界で大麻は合法！」</a:t>
            </a:r>
            <a:endParaRPr lang="en-US" altLang="ja-JP" sz="3600" kern="100" dirty="0">
              <a:ln>
                <a:noFill/>
              </a:ln>
              <a:solidFill>
                <a:srgbClr val="FFFFFF"/>
              </a:solidFill>
              <a:effectLst/>
              <a:latin typeface="游明朝" panose="02020400000000000000" pitchFamily="18" charset="-128"/>
              <a:ea typeface="HGPｺﾞｼｯｸE" panose="020B0900000000000000" pitchFamily="50" charset="-128"/>
              <a:cs typeface="Times New Roman" panose="02020603050405020304" pitchFamily="18" charset="0"/>
            </a:endParaRPr>
          </a:p>
          <a:p>
            <a:pPr algn="dist">
              <a:spcAft>
                <a:spcPts val="0"/>
              </a:spcAft>
            </a:pPr>
            <a:r>
              <a:rPr lang="ja-JP" altLang="en-US" sz="3600" kern="100" dirty="0">
                <a:solidFill>
                  <a:srgbClr val="FFFFFF"/>
                </a:solidFill>
                <a:latin typeface="游明朝" panose="02020400000000000000" pitchFamily="18" charset="-128"/>
                <a:ea typeface="HGPｺﾞｼｯｸE" panose="020B0900000000000000" pitchFamily="50" charset="-128"/>
                <a:cs typeface="Times New Roman" panose="02020603050405020304" pitchFamily="18" charset="0"/>
              </a:rPr>
              <a:t>「日本は遅れている！」</a:t>
            </a:r>
            <a:endParaRPr lang="ja-JP" sz="2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4" name="タイトル 1">
            <a:extLst>
              <a:ext uri="{FF2B5EF4-FFF2-40B4-BE49-F238E27FC236}">
                <a16:creationId xmlns:a16="http://schemas.microsoft.com/office/drawing/2014/main" id="{5A9FA1E0-8ED5-46F2-ACFF-D8BA374ADAAD}"/>
              </a:ext>
            </a:extLst>
          </p:cNvPr>
          <p:cNvSpPr txBox="1">
            <a:spLocks/>
          </p:cNvSpPr>
          <p:nvPr/>
        </p:nvSpPr>
        <p:spPr>
          <a:xfrm>
            <a:off x="858032" y="5077102"/>
            <a:ext cx="5180202" cy="172826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7200" b="1" u="sng" dirty="0">
                <a:solidFill>
                  <a:srgbClr val="FF0000"/>
                </a:solidFill>
                <a:effectLst>
                  <a:glow rad="38100">
                    <a:schemeClr val="bg1"/>
                  </a:glow>
                </a:effectLst>
                <a:latin typeface="HGPｺﾞｼｯｸE" panose="020B0900000000000000" pitchFamily="50" charset="-128"/>
                <a:ea typeface="HGPｺﾞｼｯｸE" panose="020B0900000000000000" pitchFamily="50" charset="-128"/>
              </a:rPr>
              <a:t>大麻≠安全</a:t>
            </a:r>
            <a:endParaRPr lang="ja-JP" altLang="ja-JP" sz="7200" b="1" u="sng" dirty="0">
              <a:solidFill>
                <a:srgbClr val="FF0000"/>
              </a:solidFill>
              <a:effectLst>
                <a:glow rad="38100">
                  <a:schemeClr val="bg1"/>
                </a:glow>
              </a:effectLst>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381531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46" name="正方形/長方形 45"/>
          <p:cNvSpPr/>
          <p:nvPr/>
        </p:nvSpPr>
        <p:spPr>
          <a:xfrm>
            <a:off x="0" y="0"/>
            <a:ext cx="9144000" cy="7913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0"/>
          <p:cNvSpPr txBox="1">
            <a:spLocks noChangeArrowheads="1"/>
          </p:cNvSpPr>
          <p:nvPr/>
        </p:nvSpPr>
        <p:spPr bwMode="auto">
          <a:xfrm>
            <a:off x="134680" y="85850"/>
            <a:ext cx="4305316" cy="815568"/>
          </a:xfrm>
          <a:prstGeom prst="rect">
            <a:avLst/>
          </a:prstGeom>
          <a:noFill/>
          <a:ln w="9525">
            <a:noFill/>
            <a:miter lim="800000"/>
            <a:headEnd/>
            <a:tailEnd/>
          </a:ln>
        </p:spPr>
        <p:txBody>
          <a:bodyPr rot="0" vert="horz" wrap="square" lIns="68580" tIns="34290" rIns="68580" bIns="34290" anchor="t" anchorCtr="0">
            <a:noAutofit/>
          </a:bodyPr>
          <a:lstStyle/>
          <a:p>
            <a:pPr algn="just"/>
            <a:r>
              <a:rPr lang="ja-JP" altLang="en-US" sz="3600" kern="100" dirty="0">
                <a:solidFill>
                  <a:schemeClr val="bg1"/>
                </a:solidFill>
                <a:latin typeface="游明朝" panose="02020400000000000000" pitchFamily="18" charset="-128"/>
                <a:ea typeface="HGPｺﾞｼｯｸE" panose="020B0900000000000000" pitchFamily="50" charset="-128"/>
                <a:cs typeface="Times New Roman" panose="02020603050405020304" pitchFamily="18" charset="0"/>
              </a:rPr>
              <a:t>●大麻</a:t>
            </a:r>
            <a:r>
              <a:rPr lang="ja-JP" altLang="en-US" sz="3600" kern="100" dirty="0" smtClean="0">
                <a:solidFill>
                  <a:schemeClr val="bg1"/>
                </a:solidFill>
                <a:latin typeface="游明朝" panose="02020400000000000000" pitchFamily="18" charset="-128"/>
                <a:ea typeface="HGPｺﾞｼｯｸE" panose="020B0900000000000000" pitchFamily="50" charset="-128"/>
                <a:cs typeface="Times New Roman" panose="02020603050405020304" pitchFamily="18" charset="0"/>
              </a:rPr>
              <a:t>の有害性</a:t>
            </a:r>
            <a:r>
              <a:rPr lang="ja-JP" altLang="en-US" sz="3600" kern="100" dirty="0">
                <a:solidFill>
                  <a:schemeClr val="bg1"/>
                </a:solidFill>
                <a:latin typeface="游明朝" panose="02020400000000000000" pitchFamily="18" charset="-128"/>
                <a:ea typeface="HGPｺﾞｼｯｸE" panose="020B0900000000000000" pitchFamily="50" charset="-128"/>
                <a:cs typeface="Times New Roman" panose="02020603050405020304" pitchFamily="18" charset="0"/>
              </a:rPr>
              <a:t>！</a:t>
            </a:r>
            <a:endParaRPr lang="ja-JP" altLang="en-US" sz="700"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1" name="図 20" descr="http://bunya/docs/2013011700126/files/kensy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9733" y="197042"/>
            <a:ext cx="405000" cy="405000"/>
          </a:xfrm>
          <a:prstGeom prst="rect">
            <a:avLst/>
          </a:prstGeom>
          <a:noFill/>
          <a:ln>
            <a:noFill/>
          </a:ln>
        </p:spPr>
      </p:pic>
      <p:sp>
        <p:nvSpPr>
          <p:cNvPr id="22" name="テキスト ボックス 2"/>
          <p:cNvSpPr txBox="1">
            <a:spLocks noChangeArrowheads="1"/>
          </p:cNvSpPr>
          <p:nvPr/>
        </p:nvSpPr>
        <p:spPr bwMode="auto">
          <a:xfrm>
            <a:off x="8072234" y="172094"/>
            <a:ext cx="1071766" cy="454895"/>
          </a:xfrm>
          <a:prstGeom prst="rect">
            <a:avLst/>
          </a:prstGeom>
          <a:noFill/>
          <a:ln w="9525">
            <a:noFill/>
            <a:miter lim="800000"/>
            <a:headEnd/>
            <a:tailEnd/>
          </a:ln>
        </p:spPr>
        <p:txBody>
          <a:bodyPr rot="0" vert="horz" wrap="square" lIns="68580" tIns="34290" rIns="68580" bIns="34290" anchor="t" anchorCtr="0">
            <a:noAutofit/>
          </a:bodyPr>
          <a:lstStyle/>
          <a:p>
            <a:pPr algn="ctr"/>
            <a:r>
              <a:rPr lang="ja-JP" altLang="en-US" sz="1350" kern="100" dirty="0">
                <a:solidFill>
                  <a:schemeClr val="bg1"/>
                </a:solidFill>
                <a:latin typeface="ＭＳ 明朝" panose="02020609040205080304" pitchFamily="17" charset="-128"/>
                <a:ea typeface="ＭＳ 明朝" panose="02020609040205080304" pitchFamily="17" charset="-128"/>
                <a:cs typeface="Times New Roman" panose="02020603050405020304" pitchFamily="18" charset="0"/>
              </a:rPr>
              <a:t>彩の国</a:t>
            </a:r>
            <a:endParaRPr lang="en-US" altLang="ja-JP" sz="1350" kern="100" dirty="0">
              <a:solidFill>
                <a:schemeClr val="bg1"/>
              </a:solidFill>
              <a:latin typeface="ＭＳ 明朝" panose="02020609040205080304" pitchFamily="17" charset="-128"/>
              <a:ea typeface="ＭＳ 明朝" panose="02020609040205080304" pitchFamily="17" charset="-128"/>
              <a:cs typeface="Times New Roman" panose="02020603050405020304" pitchFamily="18" charset="0"/>
            </a:endParaRPr>
          </a:p>
          <a:p>
            <a:pPr algn="ctr"/>
            <a:r>
              <a:rPr lang="ja-JP" altLang="en-US" sz="135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rPr>
              <a:t>埼玉県</a:t>
            </a:r>
            <a:endParaRPr lang="ja-JP" altLang="en-US" sz="2400"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p:txBody>
      </p:sp>
      <p:sp>
        <p:nvSpPr>
          <p:cNvPr id="50" name="フリーフォーム 49"/>
          <p:cNvSpPr/>
          <p:nvPr/>
        </p:nvSpPr>
        <p:spPr>
          <a:xfrm>
            <a:off x="-13267" y="1264083"/>
            <a:ext cx="9143999" cy="1046895"/>
          </a:xfrm>
          <a:custGeom>
            <a:avLst/>
            <a:gdLst>
              <a:gd name="connsiteX0" fmla="*/ 7815771 w 8471753"/>
              <a:gd name="connsiteY0" fmla="*/ 1 h 874645"/>
              <a:gd name="connsiteX1" fmla="*/ 8471753 w 8471753"/>
              <a:gd name="connsiteY1" fmla="*/ 437323 h 874645"/>
              <a:gd name="connsiteX2" fmla="*/ 7815771 w 8471753"/>
              <a:gd name="connsiteY2" fmla="*/ 874645 h 874645"/>
              <a:gd name="connsiteX3" fmla="*/ 655983 w 8471753"/>
              <a:gd name="connsiteY3" fmla="*/ 1 h 874645"/>
              <a:gd name="connsiteX4" fmla="*/ 655983 w 8471753"/>
              <a:gd name="connsiteY4" fmla="*/ 874645 h 874645"/>
              <a:gd name="connsiteX5" fmla="*/ 0 w 8471753"/>
              <a:gd name="connsiteY5" fmla="*/ 437323 h 874645"/>
              <a:gd name="connsiteX6" fmla="*/ 655983 w 8471753"/>
              <a:gd name="connsiteY6" fmla="*/ 0 h 874645"/>
              <a:gd name="connsiteX7" fmla="*/ 7815770 w 8471753"/>
              <a:gd name="connsiteY7" fmla="*/ 0 h 874645"/>
              <a:gd name="connsiteX8" fmla="*/ 7815770 w 8471753"/>
              <a:gd name="connsiteY8" fmla="*/ 874645 h 874645"/>
              <a:gd name="connsiteX9" fmla="*/ 655983 w 8471753"/>
              <a:gd name="connsiteY9" fmla="*/ 874645 h 87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1753" h="874645">
                <a:moveTo>
                  <a:pt x="7815771" y="1"/>
                </a:moveTo>
                <a:lnTo>
                  <a:pt x="8471753" y="437323"/>
                </a:lnTo>
                <a:lnTo>
                  <a:pt x="7815771" y="874645"/>
                </a:lnTo>
                <a:close/>
                <a:moveTo>
                  <a:pt x="655983" y="1"/>
                </a:moveTo>
                <a:lnTo>
                  <a:pt x="655983" y="874645"/>
                </a:lnTo>
                <a:lnTo>
                  <a:pt x="0" y="437323"/>
                </a:lnTo>
                <a:close/>
                <a:moveTo>
                  <a:pt x="655983" y="0"/>
                </a:moveTo>
                <a:lnTo>
                  <a:pt x="7815770" y="0"/>
                </a:lnTo>
                <a:lnTo>
                  <a:pt x="7815770" y="874645"/>
                </a:lnTo>
                <a:lnTo>
                  <a:pt x="655983" y="874645"/>
                </a:lnTo>
                <a:close/>
              </a:path>
            </a:pathLst>
          </a:custGeom>
          <a:gradFill>
            <a:gsLst>
              <a:gs pos="34000">
                <a:schemeClr val="accent2"/>
              </a:gs>
              <a:gs pos="47000">
                <a:srgbClr val="FFFF00"/>
              </a:gs>
              <a:gs pos="68000">
                <a:srgbClr val="00B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79986" y="1573072"/>
            <a:ext cx="3775393" cy="523220"/>
          </a:xfrm>
          <a:prstGeom prst="rect">
            <a:avLst/>
          </a:prstGeom>
          <a:noFill/>
        </p:spPr>
        <p:txBody>
          <a:bodyPr wrap="none" rtlCol="0">
            <a:spAutoFit/>
          </a:bodyPr>
          <a:lstStyle/>
          <a:p>
            <a:r>
              <a:rPr kumimoji="1" lang="ja-JP" altLang="en-US" sz="2800" b="1" dirty="0" smtClean="0">
                <a:solidFill>
                  <a:schemeClr val="bg1"/>
                </a:solidFill>
                <a:latin typeface="游ゴシック" panose="020B0400000000000000" pitchFamily="50" charset="-128"/>
                <a:ea typeface="游ゴシック" panose="020B0400000000000000" pitchFamily="50" charset="-128"/>
              </a:rPr>
              <a:t>大麻に乱用による影響</a:t>
            </a:r>
            <a:endParaRPr kumimoji="1" lang="ja-JP" altLang="en-US" sz="2800" b="1" dirty="0">
              <a:solidFill>
                <a:schemeClr val="bg1"/>
              </a:solidFill>
              <a:latin typeface="游ゴシック" panose="020B0400000000000000" pitchFamily="50" charset="-128"/>
              <a:ea typeface="游ゴシック" panose="020B0400000000000000" pitchFamily="50" charset="-128"/>
            </a:endParaRPr>
          </a:p>
        </p:txBody>
      </p:sp>
      <p:sp>
        <p:nvSpPr>
          <p:cNvPr id="52" name="テキスト ボックス 51"/>
          <p:cNvSpPr txBox="1"/>
          <p:nvPr/>
        </p:nvSpPr>
        <p:spPr>
          <a:xfrm>
            <a:off x="4430355" y="1573072"/>
            <a:ext cx="4493538" cy="523220"/>
          </a:xfrm>
          <a:prstGeom prst="rect">
            <a:avLst/>
          </a:prstGeom>
          <a:noFill/>
        </p:spPr>
        <p:txBody>
          <a:bodyPr wrap="none" rtlCol="0">
            <a:spAutoFit/>
          </a:bodyPr>
          <a:lstStyle/>
          <a:p>
            <a:r>
              <a:rPr lang="ja-JP" altLang="en-US" sz="2800" b="1" dirty="0" smtClean="0">
                <a:solidFill>
                  <a:schemeClr val="bg1"/>
                </a:solidFill>
                <a:latin typeface="游ゴシック" panose="020B0400000000000000" pitchFamily="50" charset="-128"/>
                <a:ea typeface="游ゴシック" panose="020B0400000000000000" pitchFamily="50" charset="-128"/>
              </a:rPr>
              <a:t>大麻を長く使い続ける影響</a:t>
            </a:r>
            <a:endParaRPr kumimoji="1" lang="ja-JP" altLang="en-US" sz="2800" b="1" dirty="0">
              <a:solidFill>
                <a:schemeClr val="bg1"/>
              </a:solidFill>
              <a:latin typeface="游ゴシック" panose="020B0400000000000000" pitchFamily="50" charset="-128"/>
              <a:ea typeface="游ゴシック" panose="020B0400000000000000" pitchFamily="50" charset="-128"/>
            </a:endParaRPr>
          </a:p>
        </p:txBody>
      </p:sp>
      <p:sp>
        <p:nvSpPr>
          <p:cNvPr id="53" name="テキスト ボックス 52"/>
          <p:cNvSpPr txBox="1"/>
          <p:nvPr/>
        </p:nvSpPr>
        <p:spPr>
          <a:xfrm>
            <a:off x="294217" y="2711774"/>
            <a:ext cx="2236510" cy="1323439"/>
          </a:xfrm>
          <a:prstGeom prst="rect">
            <a:avLst/>
          </a:prstGeom>
          <a:noFill/>
        </p:spPr>
        <p:txBody>
          <a:bodyPr wrap="none" rtlCol="0">
            <a:spAutoFit/>
          </a:bodyPr>
          <a:lstStyle/>
          <a:p>
            <a:r>
              <a:rPr lang="ja-JP" altLang="en-US" sz="3200" b="1" dirty="0">
                <a:solidFill>
                  <a:schemeClr val="accent2"/>
                </a:solidFill>
                <a:latin typeface="游ゴシック" panose="020B0400000000000000" pitchFamily="50" charset="-128"/>
                <a:ea typeface="游ゴシック" panose="020B0400000000000000" pitchFamily="50" charset="-128"/>
              </a:rPr>
              <a:t>知覚</a:t>
            </a:r>
            <a:r>
              <a:rPr lang="ja-JP" altLang="en-US" sz="3200" b="1" dirty="0" smtClean="0">
                <a:solidFill>
                  <a:schemeClr val="accent2"/>
                </a:solidFill>
                <a:latin typeface="游ゴシック" panose="020B0400000000000000" pitchFamily="50" charset="-128"/>
                <a:ea typeface="游ゴシック" panose="020B0400000000000000" pitchFamily="50" charset="-128"/>
              </a:rPr>
              <a:t>の変化</a:t>
            </a:r>
            <a:endParaRPr lang="en-US" altLang="ja-JP" sz="3200" b="1" dirty="0" smtClean="0">
              <a:solidFill>
                <a:schemeClr val="accent2"/>
              </a:solidFill>
              <a:latin typeface="游ゴシック" panose="020B0400000000000000" pitchFamily="50" charset="-128"/>
              <a:ea typeface="游ゴシック" panose="020B0400000000000000" pitchFamily="50" charset="-128"/>
            </a:endParaRPr>
          </a:p>
          <a:p>
            <a:pPr algn="ctr"/>
            <a:r>
              <a:rPr lang="ja-JP" altLang="en-US" sz="2400" dirty="0">
                <a:latin typeface="游ゴシック" panose="020B0400000000000000" pitchFamily="50" charset="-128"/>
                <a:ea typeface="游ゴシック" panose="020B0400000000000000" pitchFamily="50" charset="-128"/>
              </a:rPr>
              <a:t>時間</a:t>
            </a:r>
            <a:r>
              <a:rPr lang="ja-JP" altLang="en-US" sz="2400" dirty="0" smtClean="0">
                <a:latin typeface="游ゴシック" panose="020B0400000000000000" pitchFamily="50" charset="-128"/>
                <a:ea typeface="游ゴシック" panose="020B0400000000000000" pitchFamily="50" charset="-128"/>
              </a:rPr>
              <a:t>や空間の</a:t>
            </a:r>
            <a:endParaRPr lang="en-US" altLang="ja-JP" sz="2400" dirty="0" smtClean="0">
              <a:latin typeface="游ゴシック" panose="020B0400000000000000" pitchFamily="50" charset="-128"/>
              <a:ea typeface="游ゴシック" panose="020B0400000000000000" pitchFamily="50" charset="-128"/>
            </a:endParaRPr>
          </a:p>
          <a:p>
            <a:pPr algn="ctr"/>
            <a:r>
              <a:rPr kumimoji="1" lang="ja-JP" altLang="en-US" sz="2400" dirty="0" smtClean="0">
                <a:latin typeface="游ゴシック" panose="020B0400000000000000" pitchFamily="50" charset="-128"/>
                <a:ea typeface="游ゴシック" panose="020B0400000000000000" pitchFamily="50" charset="-128"/>
              </a:rPr>
              <a:t>感覚がゆがむ</a:t>
            </a:r>
            <a:endParaRPr kumimoji="1" lang="ja-JP" altLang="en-US" sz="2400" dirty="0">
              <a:latin typeface="游ゴシック" panose="020B0400000000000000" pitchFamily="50" charset="-128"/>
              <a:ea typeface="游ゴシック" panose="020B0400000000000000" pitchFamily="50" charset="-128"/>
            </a:endParaRPr>
          </a:p>
        </p:txBody>
      </p:sp>
      <p:sp>
        <p:nvSpPr>
          <p:cNvPr id="54" name="テキスト ボックス 53"/>
          <p:cNvSpPr txBox="1"/>
          <p:nvPr/>
        </p:nvSpPr>
        <p:spPr>
          <a:xfrm>
            <a:off x="2911372" y="2725119"/>
            <a:ext cx="3057247" cy="1323439"/>
          </a:xfrm>
          <a:prstGeom prst="rect">
            <a:avLst/>
          </a:prstGeom>
          <a:noFill/>
        </p:spPr>
        <p:txBody>
          <a:bodyPr wrap="none" rtlCol="0">
            <a:spAutoFit/>
          </a:bodyPr>
          <a:lstStyle/>
          <a:p>
            <a:r>
              <a:rPr lang="ja-JP" altLang="en-US" sz="3200" b="1" dirty="0" smtClean="0">
                <a:solidFill>
                  <a:schemeClr val="accent2"/>
                </a:solidFill>
                <a:latin typeface="游ゴシック" panose="020B0400000000000000" pitchFamily="50" charset="-128"/>
                <a:ea typeface="游ゴシック" panose="020B0400000000000000" pitchFamily="50" charset="-128"/>
              </a:rPr>
              <a:t>学習能力の低下</a:t>
            </a:r>
            <a:endParaRPr lang="en-US" altLang="ja-JP" sz="3200" b="1" dirty="0" smtClean="0">
              <a:solidFill>
                <a:schemeClr val="accent2"/>
              </a:solidFill>
              <a:latin typeface="游ゴシック" panose="020B0400000000000000" pitchFamily="50" charset="-128"/>
              <a:ea typeface="游ゴシック" panose="020B0400000000000000" pitchFamily="50" charset="-128"/>
            </a:endParaRPr>
          </a:p>
          <a:p>
            <a:pPr algn="ctr"/>
            <a:r>
              <a:rPr kumimoji="1" lang="ja-JP" altLang="en-US" sz="2400" dirty="0" smtClean="0">
                <a:latin typeface="游ゴシック" panose="020B0400000000000000" pitchFamily="50" charset="-128"/>
                <a:ea typeface="游ゴシック" panose="020B0400000000000000" pitchFamily="50" charset="-128"/>
              </a:rPr>
              <a:t>短期記憶が</a:t>
            </a:r>
            <a:endParaRPr kumimoji="1" lang="en-US" altLang="ja-JP" sz="2400" dirty="0" smtClean="0">
              <a:latin typeface="游ゴシック" panose="020B0400000000000000" pitchFamily="50" charset="-128"/>
              <a:ea typeface="游ゴシック" panose="020B0400000000000000" pitchFamily="50" charset="-128"/>
            </a:endParaRPr>
          </a:p>
          <a:p>
            <a:pPr algn="ctr"/>
            <a:r>
              <a:rPr kumimoji="1" lang="ja-JP" altLang="en-US" sz="2400" dirty="0" smtClean="0">
                <a:latin typeface="游ゴシック" panose="020B0400000000000000" pitchFamily="50" charset="-128"/>
                <a:ea typeface="游ゴシック" panose="020B0400000000000000" pitchFamily="50" charset="-128"/>
              </a:rPr>
              <a:t>妨げられる</a:t>
            </a:r>
            <a:endParaRPr kumimoji="1" lang="ja-JP" altLang="en-US" sz="2400" dirty="0">
              <a:latin typeface="游ゴシック" panose="020B0400000000000000" pitchFamily="50" charset="-128"/>
              <a:ea typeface="游ゴシック" panose="020B0400000000000000" pitchFamily="50" charset="-128"/>
            </a:endParaRPr>
          </a:p>
        </p:txBody>
      </p:sp>
      <p:sp>
        <p:nvSpPr>
          <p:cNvPr id="55" name="テキスト ボックス 54"/>
          <p:cNvSpPr txBox="1"/>
          <p:nvPr/>
        </p:nvSpPr>
        <p:spPr>
          <a:xfrm>
            <a:off x="6486993" y="2711774"/>
            <a:ext cx="2436900" cy="1323439"/>
          </a:xfrm>
          <a:prstGeom prst="rect">
            <a:avLst/>
          </a:prstGeom>
          <a:noFill/>
        </p:spPr>
        <p:txBody>
          <a:bodyPr wrap="square" rtlCol="0">
            <a:spAutoFit/>
          </a:bodyPr>
          <a:lstStyle/>
          <a:p>
            <a:pPr algn="ctr"/>
            <a:r>
              <a:rPr lang="ja-JP" altLang="en-US" sz="3200" b="1" dirty="0" smtClean="0">
                <a:solidFill>
                  <a:schemeClr val="accent2"/>
                </a:solidFill>
                <a:latin typeface="游ゴシック" panose="020B0400000000000000" pitchFamily="50" charset="-128"/>
                <a:ea typeface="游ゴシック" panose="020B0400000000000000" pitchFamily="50" charset="-128"/>
              </a:rPr>
              <a:t>運動失調</a:t>
            </a:r>
            <a:endParaRPr lang="en-US" altLang="ja-JP" sz="2400" b="1" dirty="0" smtClean="0">
              <a:solidFill>
                <a:schemeClr val="accent2"/>
              </a:solidFill>
              <a:latin typeface="游ゴシック" panose="020B0400000000000000" pitchFamily="50" charset="-128"/>
              <a:ea typeface="游ゴシック" panose="020B0400000000000000" pitchFamily="50" charset="-128"/>
            </a:endParaRPr>
          </a:p>
          <a:p>
            <a:pPr algn="ctr"/>
            <a:r>
              <a:rPr lang="ja-JP" altLang="en-US" sz="2400" dirty="0">
                <a:latin typeface="游ゴシック" panose="020B0400000000000000" pitchFamily="50" charset="-128"/>
                <a:ea typeface="游ゴシック" panose="020B0400000000000000" pitchFamily="50" charset="-128"/>
              </a:rPr>
              <a:t>瞬時</a:t>
            </a:r>
            <a:r>
              <a:rPr lang="ja-JP" altLang="en-US" sz="2400" dirty="0" smtClean="0">
                <a:latin typeface="游ゴシック" panose="020B0400000000000000" pitchFamily="50" charset="-128"/>
                <a:ea typeface="游ゴシック" panose="020B0400000000000000" pitchFamily="50" charset="-128"/>
              </a:rPr>
              <a:t>の反応が</a:t>
            </a:r>
            <a:endParaRPr lang="en-US" altLang="ja-JP" sz="2400" dirty="0" smtClean="0">
              <a:latin typeface="游ゴシック" panose="020B0400000000000000" pitchFamily="50" charset="-128"/>
              <a:ea typeface="游ゴシック" panose="020B0400000000000000" pitchFamily="50" charset="-128"/>
            </a:endParaRPr>
          </a:p>
          <a:p>
            <a:pPr algn="ctr"/>
            <a:r>
              <a:rPr lang="ja-JP" altLang="en-US" sz="2400" dirty="0" smtClean="0">
                <a:latin typeface="游ゴシック" panose="020B0400000000000000" pitchFamily="50" charset="-128"/>
                <a:ea typeface="游ゴシック" panose="020B0400000000000000" pitchFamily="50" charset="-128"/>
              </a:rPr>
              <a:t>遅れる</a:t>
            </a:r>
            <a:endParaRPr kumimoji="1" lang="ja-JP" altLang="en-US" sz="2800" dirty="0">
              <a:latin typeface="游ゴシック" panose="020B0400000000000000" pitchFamily="50" charset="-128"/>
              <a:ea typeface="游ゴシック" panose="020B0400000000000000" pitchFamily="50" charset="-128"/>
            </a:endParaRPr>
          </a:p>
        </p:txBody>
      </p:sp>
      <p:sp>
        <p:nvSpPr>
          <p:cNvPr id="56" name="テキスト ボックス 55"/>
          <p:cNvSpPr txBox="1"/>
          <p:nvPr/>
        </p:nvSpPr>
        <p:spPr>
          <a:xfrm>
            <a:off x="263728" y="4686248"/>
            <a:ext cx="2266999" cy="1692771"/>
          </a:xfrm>
          <a:prstGeom prst="rect">
            <a:avLst/>
          </a:prstGeom>
          <a:noFill/>
        </p:spPr>
        <p:txBody>
          <a:bodyPr wrap="square" rtlCol="0">
            <a:spAutoFit/>
          </a:bodyPr>
          <a:lstStyle/>
          <a:p>
            <a:pPr algn="ctr"/>
            <a:r>
              <a:rPr lang="ja-JP" altLang="en-US" sz="3200" b="1" dirty="0" smtClean="0">
                <a:solidFill>
                  <a:srgbClr val="00B050"/>
                </a:solidFill>
                <a:latin typeface="游ゴシック" panose="020B0400000000000000" pitchFamily="50" charset="-128"/>
                <a:ea typeface="游ゴシック" panose="020B0400000000000000" pitchFamily="50" charset="-128"/>
              </a:rPr>
              <a:t>精神障害</a:t>
            </a:r>
            <a:endParaRPr lang="en-US" altLang="ja-JP" sz="3200" b="1" dirty="0" smtClean="0">
              <a:solidFill>
                <a:srgbClr val="00B050"/>
              </a:solidFill>
              <a:latin typeface="游ゴシック" panose="020B0400000000000000" pitchFamily="50" charset="-128"/>
              <a:ea typeface="游ゴシック" panose="020B0400000000000000" pitchFamily="50" charset="-128"/>
            </a:endParaRPr>
          </a:p>
          <a:p>
            <a:pPr algn="ctr"/>
            <a:r>
              <a:rPr kumimoji="1" lang="ja-JP" altLang="en-US" sz="2400" dirty="0" smtClean="0">
                <a:latin typeface="游ゴシック" panose="020B0400000000000000" pitchFamily="50" charset="-128"/>
                <a:ea typeface="游ゴシック" panose="020B0400000000000000" pitchFamily="50" charset="-128"/>
              </a:rPr>
              <a:t>統合失調症やうつ病を発症しやすくなる</a:t>
            </a:r>
            <a:endParaRPr kumimoji="1" lang="ja-JP" altLang="en-US" sz="2400" dirty="0">
              <a:latin typeface="游ゴシック" panose="020B0400000000000000" pitchFamily="50" charset="-128"/>
              <a:ea typeface="游ゴシック" panose="020B0400000000000000" pitchFamily="50" charset="-128"/>
            </a:endParaRPr>
          </a:p>
        </p:txBody>
      </p:sp>
      <p:sp>
        <p:nvSpPr>
          <p:cNvPr id="57" name="テキスト ボックス 56"/>
          <p:cNvSpPr txBox="1"/>
          <p:nvPr/>
        </p:nvSpPr>
        <p:spPr>
          <a:xfrm>
            <a:off x="2343107" y="4686249"/>
            <a:ext cx="4193778" cy="1323439"/>
          </a:xfrm>
          <a:prstGeom prst="rect">
            <a:avLst/>
          </a:prstGeom>
          <a:noFill/>
        </p:spPr>
        <p:txBody>
          <a:bodyPr wrap="square" rtlCol="0">
            <a:spAutoFit/>
          </a:bodyPr>
          <a:lstStyle/>
          <a:p>
            <a:pPr algn="ctr"/>
            <a:r>
              <a:rPr lang="ja-JP" altLang="en-US" sz="3200" b="1" dirty="0" smtClean="0">
                <a:solidFill>
                  <a:srgbClr val="00B050"/>
                </a:solidFill>
                <a:latin typeface="游ゴシック" panose="020B0400000000000000" pitchFamily="50" charset="-128"/>
                <a:ea typeface="游ゴシック" panose="020B0400000000000000" pitchFamily="50" charset="-128"/>
              </a:rPr>
              <a:t>ＩＱ</a:t>
            </a:r>
            <a:r>
              <a:rPr lang="en-US" altLang="ja-JP" sz="3200" b="1" dirty="0" smtClean="0">
                <a:solidFill>
                  <a:srgbClr val="00B050"/>
                </a:solidFill>
                <a:latin typeface="游ゴシック" panose="020B0400000000000000" pitchFamily="50" charset="-128"/>
                <a:ea typeface="游ゴシック" panose="020B0400000000000000" pitchFamily="50" charset="-128"/>
              </a:rPr>
              <a:t>(</a:t>
            </a:r>
            <a:r>
              <a:rPr lang="ja-JP" altLang="en-US" sz="3200" b="1" dirty="0" smtClean="0">
                <a:solidFill>
                  <a:srgbClr val="00B050"/>
                </a:solidFill>
                <a:latin typeface="游ゴシック" panose="020B0400000000000000" pitchFamily="50" charset="-128"/>
                <a:ea typeface="游ゴシック" panose="020B0400000000000000" pitchFamily="50" charset="-128"/>
              </a:rPr>
              <a:t>知能指数</a:t>
            </a:r>
            <a:r>
              <a:rPr lang="en-US" altLang="ja-JP" sz="3200" b="1" dirty="0" smtClean="0">
                <a:solidFill>
                  <a:srgbClr val="00B050"/>
                </a:solidFill>
                <a:latin typeface="游ゴシック" panose="020B0400000000000000" pitchFamily="50" charset="-128"/>
                <a:ea typeface="游ゴシック" panose="020B0400000000000000" pitchFamily="50" charset="-128"/>
              </a:rPr>
              <a:t>)</a:t>
            </a:r>
            <a:r>
              <a:rPr lang="ja-JP" altLang="en-US" sz="3200" b="1" dirty="0" smtClean="0">
                <a:solidFill>
                  <a:srgbClr val="00B050"/>
                </a:solidFill>
                <a:latin typeface="游ゴシック" panose="020B0400000000000000" pitchFamily="50" charset="-128"/>
                <a:ea typeface="游ゴシック" panose="020B0400000000000000" pitchFamily="50" charset="-128"/>
              </a:rPr>
              <a:t>の低下</a:t>
            </a:r>
            <a:endParaRPr lang="en-US" altLang="ja-JP" sz="3200" b="1" dirty="0" smtClean="0">
              <a:solidFill>
                <a:srgbClr val="00B050"/>
              </a:solidFill>
              <a:latin typeface="游ゴシック" panose="020B0400000000000000" pitchFamily="50" charset="-128"/>
              <a:ea typeface="游ゴシック" panose="020B0400000000000000" pitchFamily="50" charset="-128"/>
            </a:endParaRPr>
          </a:p>
          <a:p>
            <a:pPr algn="ctr"/>
            <a:r>
              <a:rPr kumimoji="1" lang="ja-JP" altLang="en-US" sz="2400" dirty="0" smtClean="0">
                <a:latin typeface="游ゴシック" panose="020B0400000000000000" pitchFamily="50" charset="-128"/>
                <a:ea typeface="游ゴシック" panose="020B0400000000000000" pitchFamily="50" charset="-128"/>
              </a:rPr>
              <a:t>短期・長期記憶や</a:t>
            </a:r>
            <a:endParaRPr kumimoji="1" lang="en-US" altLang="ja-JP" sz="2400" dirty="0" smtClean="0">
              <a:latin typeface="游ゴシック" panose="020B0400000000000000" pitchFamily="50" charset="-128"/>
              <a:ea typeface="游ゴシック" panose="020B0400000000000000" pitchFamily="50" charset="-128"/>
            </a:endParaRPr>
          </a:p>
          <a:p>
            <a:pPr algn="ctr"/>
            <a:r>
              <a:rPr kumimoji="1" lang="ja-JP" altLang="en-US" sz="2400" dirty="0" smtClean="0">
                <a:latin typeface="游ゴシック" panose="020B0400000000000000" pitchFamily="50" charset="-128"/>
                <a:ea typeface="游ゴシック" panose="020B0400000000000000" pitchFamily="50" charset="-128"/>
              </a:rPr>
              <a:t>情報処理速度が下がる</a:t>
            </a:r>
            <a:endParaRPr kumimoji="1" lang="ja-JP" altLang="en-US" sz="2400" dirty="0">
              <a:latin typeface="游ゴシック" panose="020B0400000000000000" pitchFamily="50" charset="-128"/>
              <a:ea typeface="游ゴシック" panose="020B0400000000000000" pitchFamily="50" charset="-128"/>
            </a:endParaRPr>
          </a:p>
        </p:txBody>
      </p:sp>
      <p:sp>
        <p:nvSpPr>
          <p:cNvPr id="58" name="テキスト ボックス 57"/>
          <p:cNvSpPr txBox="1"/>
          <p:nvPr/>
        </p:nvSpPr>
        <p:spPr>
          <a:xfrm>
            <a:off x="6536885" y="4686250"/>
            <a:ext cx="2652071" cy="1323439"/>
          </a:xfrm>
          <a:prstGeom prst="rect">
            <a:avLst/>
          </a:prstGeom>
          <a:noFill/>
        </p:spPr>
        <p:txBody>
          <a:bodyPr wrap="square" rtlCol="0">
            <a:spAutoFit/>
          </a:bodyPr>
          <a:lstStyle/>
          <a:p>
            <a:pPr algn="ctr"/>
            <a:r>
              <a:rPr lang="ja-JP" altLang="en-US" sz="3200" b="1" dirty="0" smtClean="0">
                <a:solidFill>
                  <a:srgbClr val="00B050"/>
                </a:solidFill>
                <a:latin typeface="游ゴシック" panose="020B0400000000000000" pitchFamily="50" charset="-128"/>
                <a:ea typeface="游ゴシック" panose="020B0400000000000000" pitchFamily="50" charset="-128"/>
              </a:rPr>
              <a:t>薬物依存</a:t>
            </a:r>
            <a:endParaRPr lang="en-US" altLang="ja-JP" sz="3200" b="1" dirty="0" smtClean="0">
              <a:solidFill>
                <a:srgbClr val="00B050"/>
              </a:solidFill>
              <a:latin typeface="游ゴシック" panose="020B0400000000000000" pitchFamily="50" charset="-128"/>
              <a:ea typeface="游ゴシック" panose="020B0400000000000000" pitchFamily="50" charset="-128"/>
            </a:endParaRPr>
          </a:p>
          <a:p>
            <a:pPr algn="ctr"/>
            <a:r>
              <a:rPr kumimoji="1" lang="ja-JP" altLang="en-US" sz="2400" dirty="0" smtClean="0">
                <a:latin typeface="游ゴシック" panose="020B0400000000000000" pitchFamily="50" charset="-128"/>
                <a:ea typeface="游ゴシック" panose="020B0400000000000000" pitchFamily="50" charset="-128"/>
              </a:rPr>
              <a:t>大麻への欲求が</a:t>
            </a:r>
            <a:endParaRPr kumimoji="1" lang="en-US" altLang="ja-JP" sz="2400" dirty="0" smtClean="0">
              <a:latin typeface="游ゴシック" panose="020B0400000000000000" pitchFamily="50" charset="-128"/>
              <a:ea typeface="游ゴシック" panose="020B0400000000000000" pitchFamily="50" charset="-128"/>
            </a:endParaRPr>
          </a:p>
          <a:p>
            <a:pPr algn="ctr"/>
            <a:r>
              <a:rPr kumimoji="1" lang="ja-JP" altLang="en-US" sz="2400" dirty="0" smtClean="0">
                <a:latin typeface="游ゴシック" panose="020B0400000000000000" pitchFamily="50" charset="-128"/>
                <a:ea typeface="游ゴシック" panose="020B0400000000000000" pitchFamily="50" charset="-128"/>
              </a:rPr>
              <a:t>抑えられなくなる</a:t>
            </a:r>
            <a:endParaRPr kumimoji="1" lang="ja-JP" altLang="en-US" sz="2400" dirty="0">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5098860" y="6438329"/>
            <a:ext cx="4031873" cy="276999"/>
          </a:xfrm>
          <a:prstGeom prst="rect">
            <a:avLst/>
          </a:prstGeom>
          <a:noFill/>
        </p:spPr>
        <p:txBody>
          <a:bodyPr wrap="none" rtlCol="0">
            <a:spAutoFit/>
          </a:bodyPr>
          <a:lstStyle/>
          <a:p>
            <a:r>
              <a:rPr kumimoji="1" lang="ja-JP" altLang="en-US" sz="1200" dirty="0" smtClean="0">
                <a:latin typeface="游ゴシック" panose="020B0400000000000000" pitchFamily="50" charset="-128"/>
                <a:ea typeface="游ゴシック" panose="020B0400000000000000" pitchFamily="50" charset="-128"/>
              </a:rPr>
              <a:t>参考文献：薬物乱用防止読本健康に生きようパート３４</a:t>
            </a:r>
            <a:endParaRPr kumimoji="1" lang="ja-JP" altLang="en-US" sz="1200"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880456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27150" y="3056503"/>
            <a:ext cx="6947904" cy="646331"/>
          </a:xfrm>
          <a:prstGeom prst="rect">
            <a:avLst/>
          </a:prstGeom>
          <a:noFill/>
        </p:spPr>
        <p:txBody>
          <a:bodyPr wrap="square" rtlCol="0">
            <a:spAutoFit/>
          </a:bodyPr>
          <a:lstStyle/>
          <a:p>
            <a:pPr algn="ctr"/>
            <a:r>
              <a:rPr kumimoji="1" lang="ja-JP" altLang="en-US" sz="3600" dirty="0" smtClean="0"/>
              <a:t>以下、薬物乱用に関する参考資料</a:t>
            </a:r>
            <a:endParaRPr kumimoji="1" lang="ja-JP" altLang="en-US" sz="3600" dirty="0"/>
          </a:p>
        </p:txBody>
      </p:sp>
      <p:pic>
        <p:nvPicPr>
          <p:cNvPr id="3" name="図 2" descr="http://bunya/docs/2013011700126/files/kensy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8740" y="5669482"/>
            <a:ext cx="628818" cy="612844"/>
          </a:xfrm>
          <a:prstGeom prst="rect">
            <a:avLst/>
          </a:prstGeom>
          <a:noFill/>
          <a:ln>
            <a:noFill/>
          </a:ln>
        </p:spPr>
      </p:pic>
      <p:sp>
        <p:nvSpPr>
          <p:cNvPr id="4" name="テキスト ボックス 2"/>
          <p:cNvSpPr txBox="1">
            <a:spLocks noChangeArrowheads="1"/>
          </p:cNvSpPr>
          <p:nvPr/>
        </p:nvSpPr>
        <p:spPr bwMode="auto">
          <a:xfrm>
            <a:off x="2843537" y="5747832"/>
            <a:ext cx="3799224" cy="454895"/>
          </a:xfrm>
          <a:prstGeom prst="rect">
            <a:avLst/>
          </a:prstGeom>
          <a:noFill/>
          <a:ln w="9525">
            <a:noFill/>
            <a:miter lim="800000"/>
            <a:headEnd/>
            <a:tailEnd/>
          </a:ln>
        </p:spPr>
        <p:txBody>
          <a:bodyPr rot="0" vert="horz" wrap="square" lIns="68580" tIns="34290" rIns="68580" bIns="34290" anchor="t" anchorCtr="0">
            <a:noAutofit/>
          </a:bodyPr>
          <a:lstStyle/>
          <a:p>
            <a:pPr algn="ctr"/>
            <a:r>
              <a:rPr lang="ja-JP" altLang="en-US" sz="2400" kern="100" dirty="0">
                <a:latin typeface="ＭＳ 明朝" panose="02020609040205080304" pitchFamily="17" charset="-128"/>
                <a:ea typeface="ＭＳ 明朝" panose="02020609040205080304" pitchFamily="17" charset="-128"/>
                <a:cs typeface="Times New Roman" panose="02020603050405020304" pitchFamily="18" charset="0"/>
              </a:rPr>
              <a:t>彩の国　　　埼玉県</a:t>
            </a:r>
            <a:endParaRPr lang="ja-JP" altLang="en-US" sz="4400" kern="100" dirty="0">
              <a:latin typeface="ＭＳ 明朝" panose="02020609040205080304" pitchFamily="17" charset="-128"/>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629349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18" name="正方形/長方形 17"/>
          <p:cNvSpPr/>
          <p:nvPr/>
        </p:nvSpPr>
        <p:spPr>
          <a:xfrm>
            <a:off x="0" y="0"/>
            <a:ext cx="9144000" cy="7913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17" name="テキスト ボックス 30">
            <a:extLst>
              <a:ext uri="{FF2B5EF4-FFF2-40B4-BE49-F238E27FC236}">
                <a16:creationId xmlns:a16="http://schemas.microsoft.com/office/drawing/2014/main" id="{F8DBD371-B3BC-45F5-A79B-F2132E8DA8BB}"/>
              </a:ext>
            </a:extLst>
          </p:cNvPr>
          <p:cNvSpPr txBox="1">
            <a:spLocks noChangeArrowheads="1"/>
          </p:cNvSpPr>
          <p:nvPr/>
        </p:nvSpPr>
        <p:spPr bwMode="auto">
          <a:xfrm>
            <a:off x="134679" y="85850"/>
            <a:ext cx="7735053" cy="815568"/>
          </a:xfrm>
          <a:prstGeom prst="rect">
            <a:avLst/>
          </a:prstGeom>
          <a:noFill/>
          <a:ln w="9525">
            <a:noFill/>
            <a:miter lim="800000"/>
            <a:headEnd/>
            <a:tailEnd/>
          </a:ln>
        </p:spPr>
        <p:txBody>
          <a:bodyPr rot="0" vert="horz" wrap="square" lIns="68580" tIns="34290" rIns="68580" bIns="34290" anchor="t" anchorCtr="0">
            <a:noAutofit/>
          </a:bodyPr>
          <a:lstStyle/>
          <a:p>
            <a:pPr algn="just"/>
            <a:r>
              <a:rPr lang="ja-JP" altLang="en-US" sz="3600" kern="100" dirty="0" smtClean="0">
                <a:solidFill>
                  <a:schemeClr val="bg1"/>
                </a:solidFill>
                <a:latin typeface="游明朝" panose="02020400000000000000" pitchFamily="18" charset="-128"/>
                <a:ea typeface="HGPｺﾞｼｯｸE" panose="020B0900000000000000" pitchFamily="50" charset="-128"/>
                <a:cs typeface="Times New Roman" panose="02020603050405020304" pitchFamily="18" charset="0"/>
              </a:rPr>
              <a:t>●薬物乱用による事故①</a:t>
            </a:r>
            <a:endParaRPr lang="ja-JP" altLang="en-US" sz="700"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9" name="図 18" descr="http://bunya/docs/2013011700126/files/kensy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9733" y="197042"/>
            <a:ext cx="405000" cy="405000"/>
          </a:xfrm>
          <a:prstGeom prst="rect">
            <a:avLst/>
          </a:prstGeom>
          <a:noFill/>
          <a:ln>
            <a:noFill/>
          </a:ln>
        </p:spPr>
      </p:pic>
      <p:sp>
        <p:nvSpPr>
          <p:cNvPr id="20" name="テキスト ボックス 2"/>
          <p:cNvSpPr txBox="1">
            <a:spLocks noChangeArrowheads="1"/>
          </p:cNvSpPr>
          <p:nvPr/>
        </p:nvSpPr>
        <p:spPr bwMode="auto">
          <a:xfrm>
            <a:off x="8072234" y="172094"/>
            <a:ext cx="1071766" cy="454895"/>
          </a:xfrm>
          <a:prstGeom prst="rect">
            <a:avLst/>
          </a:prstGeom>
          <a:noFill/>
          <a:ln w="9525">
            <a:noFill/>
            <a:miter lim="800000"/>
            <a:headEnd/>
            <a:tailEnd/>
          </a:ln>
        </p:spPr>
        <p:txBody>
          <a:bodyPr rot="0" vert="horz" wrap="square" lIns="68580" tIns="34290" rIns="68580" bIns="34290" anchor="t" anchorCtr="0">
            <a:noAutofit/>
          </a:bodyPr>
          <a:lstStyle/>
          <a:p>
            <a:pPr algn="ctr"/>
            <a:r>
              <a:rPr lang="ja-JP" altLang="en-US" sz="1350" kern="100" dirty="0">
                <a:solidFill>
                  <a:schemeClr val="bg1"/>
                </a:solidFill>
                <a:latin typeface="ＭＳ 明朝" panose="02020609040205080304" pitchFamily="17" charset="-128"/>
                <a:ea typeface="ＭＳ 明朝" panose="02020609040205080304" pitchFamily="17" charset="-128"/>
                <a:cs typeface="Times New Roman" panose="02020603050405020304" pitchFamily="18" charset="0"/>
              </a:rPr>
              <a:t>彩の国</a:t>
            </a:r>
            <a:endParaRPr lang="en-US" altLang="ja-JP" sz="1350" kern="100" dirty="0">
              <a:solidFill>
                <a:schemeClr val="bg1"/>
              </a:solidFill>
              <a:latin typeface="ＭＳ 明朝" panose="02020609040205080304" pitchFamily="17" charset="-128"/>
              <a:ea typeface="ＭＳ 明朝" panose="02020609040205080304" pitchFamily="17" charset="-128"/>
              <a:cs typeface="Times New Roman" panose="02020603050405020304" pitchFamily="18" charset="0"/>
            </a:endParaRPr>
          </a:p>
          <a:p>
            <a:pPr algn="ctr"/>
            <a:r>
              <a:rPr lang="ja-JP" altLang="en-US" sz="1350" kern="100" dirty="0">
                <a:solidFill>
                  <a:schemeClr val="bg1"/>
                </a:solidFill>
                <a:latin typeface="游明朝" panose="02020400000000000000" pitchFamily="18" charset="-128"/>
                <a:ea typeface="HG丸ｺﾞｼｯｸM-PRO" panose="020F0600000000000000" pitchFamily="50" charset="-128"/>
                <a:cs typeface="Times New Roman" panose="02020603050405020304" pitchFamily="18" charset="0"/>
              </a:rPr>
              <a:t>埼玉県</a:t>
            </a:r>
            <a:endParaRPr lang="ja-JP" altLang="en-US" sz="2400" kern="100" dirty="0">
              <a:solidFill>
                <a:schemeClr val="bg1"/>
              </a:solidFill>
              <a:latin typeface="游明朝" panose="02020400000000000000" pitchFamily="18" charset="-128"/>
              <a:ea typeface="游明朝" panose="02020400000000000000" pitchFamily="18" charset="-128"/>
              <a:cs typeface="Times New Roman" panose="02020603050405020304" pitchFamily="18" charset="0"/>
            </a:endParaRPr>
          </a:p>
        </p:txBody>
      </p:sp>
      <p:sp>
        <p:nvSpPr>
          <p:cNvPr id="8" name="テキスト ボックス 7"/>
          <p:cNvSpPr txBox="1"/>
          <p:nvPr/>
        </p:nvSpPr>
        <p:spPr>
          <a:xfrm>
            <a:off x="5098860" y="6438329"/>
            <a:ext cx="4031873" cy="276999"/>
          </a:xfrm>
          <a:prstGeom prst="rect">
            <a:avLst/>
          </a:prstGeom>
          <a:noFill/>
        </p:spPr>
        <p:txBody>
          <a:bodyPr wrap="none" rtlCol="0">
            <a:spAutoFit/>
          </a:bodyPr>
          <a:lstStyle/>
          <a:p>
            <a:r>
              <a:rPr kumimoji="1" lang="ja-JP" altLang="en-US" sz="1200" dirty="0" smtClean="0">
                <a:latin typeface="游ゴシック" panose="020B0400000000000000" pitchFamily="50" charset="-128"/>
                <a:ea typeface="游ゴシック" panose="020B0400000000000000" pitchFamily="50" charset="-128"/>
              </a:rPr>
              <a:t>参考文献：薬物乱用防止読本健康に生きようパート３４</a:t>
            </a:r>
            <a:endParaRPr kumimoji="1" lang="ja-JP" altLang="en-US" sz="1200" dirty="0">
              <a:latin typeface="游ゴシック" panose="020B0400000000000000" pitchFamily="50" charset="-128"/>
              <a:ea typeface="游ゴシック" panose="020B0400000000000000" pitchFamily="50" charset="-128"/>
            </a:endParaRPr>
          </a:p>
        </p:txBody>
      </p:sp>
      <p:pic>
        <p:nvPicPr>
          <p:cNvPr id="9" name="図 8"/>
          <p:cNvPicPr>
            <a:picLocks noChangeAspect="1"/>
          </p:cNvPicPr>
          <p:nvPr/>
        </p:nvPicPr>
        <p:blipFill>
          <a:blip r:embed="rId5"/>
          <a:stretch>
            <a:fillRect/>
          </a:stretch>
        </p:blipFill>
        <p:spPr>
          <a:xfrm>
            <a:off x="85346" y="1576584"/>
            <a:ext cx="9025949" cy="3966358"/>
          </a:xfrm>
          <a:prstGeom prst="rect">
            <a:avLst/>
          </a:prstGeom>
        </p:spPr>
      </p:pic>
    </p:spTree>
    <p:extLst>
      <p:ext uri="{BB962C8B-B14F-4D97-AF65-F5344CB8AC3E}">
        <p14:creationId xmlns:p14="http://schemas.microsoft.com/office/powerpoint/2010/main" val="3840183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AB5B470C-206A-4E43-B23E-49149D8042C3}" vid="{18EB2EDB-8088-4B5C-9601-5A76D6698FA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1699</TotalTime>
  <Words>2731</Words>
  <Application>Microsoft Office PowerPoint</Application>
  <PresentationFormat>画面に合わせる (4:3)</PresentationFormat>
  <Paragraphs>280</Paragraphs>
  <Slides>15</Slides>
  <Notes>13</Notes>
  <HiddenSlides>0</HiddenSlides>
  <MMClips>0</MMClips>
  <ScaleCrop>false</ScaleCrop>
  <HeadingPairs>
    <vt:vector size="6" baseType="variant">
      <vt:variant>
        <vt:lpstr>使用されているフォント</vt:lpstr>
      </vt:variant>
      <vt:variant>
        <vt:i4>21</vt:i4>
      </vt:variant>
      <vt:variant>
        <vt:lpstr>テーマ</vt:lpstr>
      </vt:variant>
      <vt:variant>
        <vt:i4>1</vt:i4>
      </vt:variant>
      <vt:variant>
        <vt:lpstr>スライド タイトル</vt:lpstr>
      </vt:variant>
      <vt:variant>
        <vt:i4>15</vt:i4>
      </vt:variant>
    </vt:vector>
  </HeadingPairs>
  <TitlesOfParts>
    <vt:vector size="37" baseType="lpstr">
      <vt:lpstr>HGPｺﾞｼｯｸE</vt:lpstr>
      <vt:lpstr>HGPｺﾞｼｯｸM</vt:lpstr>
      <vt:lpstr>HGP創英角ﾎﾟｯﾌﾟ体</vt:lpstr>
      <vt:lpstr>HGSｺﾞｼｯｸM</vt:lpstr>
      <vt:lpstr>HGS創英角ｺﾞｼｯｸUB</vt:lpstr>
      <vt:lpstr>HGS創英角ﾎﾟｯﾌﾟ体</vt:lpstr>
      <vt:lpstr>HGS明朝E</vt:lpstr>
      <vt:lpstr>HGｺﾞｼｯｸM</vt:lpstr>
      <vt:lpstr>HG丸ｺﾞｼｯｸM-PRO</vt:lpstr>
      <vt:lpstr>HG創英角ｺﾞｼｯｸUB</vt:lpstr>
      <vt:lpstr>HG創英角ﾎﾟｯﾌﾟ体</vt:lpstr>
      <vt:lpstr>ＭＳ Ｐゴシック</vt:lpstr>
      <vt:lpstr>ＭＳ ゴシック</vt:lpstr>
      <vt:lpstr>ＭＳ 明朝</vt:lpstr>
      <vt:lpstr>メイリオ</vt:lpstr>
      <vt:lpstr>游ゴシック</vt:lpstr>
      <vt:lpstr>游明朝</vt:lpstr>
      <vt:lpstr>Arial</vt:lpstr>
      <vt:lpstr>Garamond</vt:lpstr>
      <vt:lpstr>Times New Roman</vt:lpstr>
      <vt:lpstr>Wingdings</vt:lpstr>
      <vt:lpstr>Office テーマ</vt:lpstr>
      <vt:lpstr>PowerPoint プレゼンテーション</vt:lpstr>
      <vt:lpstr>大麻の乱用が急増！</vt:lpstr>
      <vt:lpstr>PowerPoint プレゼンテーション</vt:lpstr>
      <vt:lpstr>PowerPoint プレゼンテーション</vt:lpstr>
      <vt:lpstr>PowerPoint プレゼンテーション</vt:lpstr>
      <vt:lpstr>●誤った情報に注意！</vt:lpstr>
      <vt:lpstr>PowerPoint プレゼンテーション</vt:lpstr>
      <vt:lpstr>PowerPoint プレゼンテーション</vt:lpstr>
      <vt:lpstr>PowerPoint プレゼンテーション</vt:lpstr>
      <vt:lpstr>PowerPoint プレゼンテーション</vt:lpstr>
      <vt:lpstr>●薬物の誘いは身近なところから</vt:lpstr>
      <vt:lpstr>PowerPoint プレゼンテーション</vt:lpstr>
      <vt:lpstr>PowerPoint プレゼンテーション</vt:lpstr>
      <vt:lpstr>●ハッキリ・キッパリが断るコツ！</vt:lpstr>
      <vt:lpstr>●相談先</vt:lpstr>
    </vt:vector>
  </TitlesOfParts>
  <Company>埼玉県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大麻説明用資料</dc:title>
  <dc:creator>松本周平</dc:creator>
  <cp:lastModifiedBy>埼玉県</cp:lastModifiedBy>
  <cp:revision>136</cp:revision>
  <cp:lastPrinted>2021-06-28T05:20:06Z</cp:lastPrinted>
  <dcterms:created xsi:type="dcterms:W3CDTF">2019-01-15T02:04:24Z</dcterms:created>
  <dcterms:modified xsi:type="dcterms:W3CDTF">2021-06-28T05:54:05Z</dcterms:modified>
</cp:coreProperties>
</file>